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gif" ContentType="image/gif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61" r:id="rId2"/>
    <p:sldId id="264" r:id="rId3"/>
    <p:sldId id="266" r:id="rId4"/>
    <p:sldId id="268" r:id="rId5"/>
    <p:sldId id="267" r:id="rId6"/>
    <p:sldId id="270" r:id="rId7"/>
    <p:sldId id="274" r:id="rId8"/>
    <p:sldId id="271" r:id="rId9"/>
    <p:sldId id="265" r:id="rId10"/>
    <p:sldId id="272" r:id="rId11"/>
    <p:sldId id="259" r:id="rId12"/>
    <p:sldId id="273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66FF"/>
    <a:srgbClr val="FF0000"/>
    <a:srgbClr val="FFFFCC"/>
    <a:srgbClr val="FF3300"/>
    <a:srgbClr val="CC00CC"/>
    <a:srgbClr val="FFA1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3"/>
  </p:normalViewPr>
  <p:slideViewPr>
    <p:cSldViewPr>
      <p:cViewPr varScale="1">
        <p:scale>
          <a:sx n="90" d="100"/>
          <a:sy n="90" d="100"/>
        </p:scale>
        <p:origin x="174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720" cy="4572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8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Relationship Id="rId2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B31436-77E9-4808-BB03-250E8AB7F9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DF818A-1DE6-4589-BFBE-DA362299CF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A6DB5-6DF7-4D21-B5A3-0C7A2FD0B7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40D139-E104-435D-91C1-7BEEFD58B9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E83A6E-B7DB-4D3D-9B0D-B3BE736C01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EFA703-0F91-43F0-9683-B1C9AF20E5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299A3B-6F81-4D48-8887-FE595BBFA2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0A05B4-46C9-4693-9561-419DF013CF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03F45D-A381-40F7-A318-BFDADE2C2D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FF3B56-A805-4FC5-8BF2-86E90F9A99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C3AEB3-C659-44C0-9B57-4A6D242D35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rect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B50B62FA-7C6A-4EFA-9374-D6F4F9B5331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png"/><Relationship Id="rId3" Type="http://schemas.openxmlformats.org/officeDocument/2006/relationships/image" Target="../media/image14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oleObject" Target="../embeddings/oleObject1.bin"/><Relationship Id="rId5" Type="http://schemas.openxmlformats.org/officeDocument/2006/relationships/image" Target="../media/image3.w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4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8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untitl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04038"/>
          </a:xfrm>
          <a:prstGeom prst="rect">
            <a:avLst/>
          </a:prstGeom>
          <a:noFill/>
        </p:spPr>
      </p:pic>
      <p:sp>
        <p:nvSpPr>
          <p:cNvPr id="7173" name="WordArt 5"/>
          <p:cNvSpPr>
            <a:spLocks noChangeArrowheads="1" noChangeShapeType="1" noTextEdit="1"/>
          </p:cNvSpPr>
          <p:nvPr/>
        </p:nvSpPr>
        <p:spPr bwMode="auto">
          <a:xfrm>
            <a:off x="274638" y="228600"/>
            <a:ext cx="8183562" cy="21939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07763" dir="13500000" algn="ctr" rotWithShape="0">
                    <a:srgbClr val="868686">
                      <a:alpha val="50000"/>
                    </a:srgbClr>
                  </a:outerShdw>
                </a:effectLst>
                <a:latin typeface="Arial Black"/>
              </a:rPr>
              <a:t>Properties and Classification</a:t>
            </a:r>
          </a:p>
        </p:txBody>
      </p:sp>
      <p:sp>
        <p:nvSpPr>
          <p:cNvPr id="7174" name="WordArt 6"/>
          <p:cNvSpPr>
            <a:spLocks noChangeArrowheads="1" noChangeShapeType="1" noTextEdit="1"/>
          </p:cNvSpPr>
          <p:nvPr/>
        </p:nvSpPr>
        <p:spPr bwMode="auto">
          <a:xfrm>
            <a:off x="1874838" y="1828800"/>
            <a:ext cx="4845050" cy="22860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07763" dir="13500000" algn="ctr" rotWithShape="0">
                    <a:srgbClr val="868686">
                      <a:alpha val="50000"/>
                    </a:srgbClr>
                  </a:outerShdw>
                </a:effectLst>
                <a:latin typeface="Arial Black"/>
              </a:rPr>
              <a:t>of Ionic and</a:t>
            </a:r>
          </a:p>
        </p:txBody>
      </p:sp>
      <p:sp>
        <p:nvSpPr>
          <p:cNvPr id="7175" name="WordArt 7"/>
          <p:cNvSpPr>
            <a:spLocks noChangeArrowheads="1" noChangeShapeType="1" noTextEdit="1"/>
          </p:cNvSpPr>
          <p:nvPr/>
        </p:nvSpPr>
        <p:spPr bwMode="auto">
          <a:xfrm>
            <a:off x="914400" y="3292475"/>
            <a:ext cx="7818438" cy="32448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07763" dir="13500000" algn="ctr" rotWithShape="0">
                    <a:srgbClr val="868686">
                      <a:alpha val="50000"/>
                    </a:srgbClr>
                  </a:outerShdw>
                </a:effectLst>
                <a:latin typeface="Arial Black"/>
              </a:rPr>
              <a:t>Molecular Compounds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WordArt 4"/>
          <p:cNvSpPr>
            <a:spLocks noChangeArrowheads="1" noChangeShapeType="1" noTextEdit="1"/>
          </p:cNvSpPr>
          <p:nvPr/>
        </p:nvSpPr>
        <p:spPr bwMode="auto">
          <a:xfrm>
            <a:off x="1371600" y="228600"/>
            <a:ext cx="6719888" cy="371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317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FF"/>
                    </a:gs>
                    <a:gs pos="50000">
                      <a:srgbClr val="0066FF">
                        <a:gamma/>
                        <a:tint val="0"/>
                        <a:invGamma/>
                      </a:srgbClr>
                    </a:gs>
                    <a:gs pos="100000">
                      <a:srgbClr val="0066FF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Eras Bold ITC"/>
              </a:rPr>
              <a:t>Special Properties of Water</a:t>
            </a:r>
          </a:p>
        </p:txBody>
      </p:sp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822325"/>
            <a:ext cx="1704975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65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5238" y="3017838"/>
            <a:ext cx="3757612" cy="347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66" name="Picture 10" descr="watermolecul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2332038"/>
            <a:ext cx="4297363" cy="2486025"/>
          </a:xfrm>
          <a:prstGeom prst="rect">
            <a:avLst/>
          </a:prstGeom>
          <a:noFill/>
        </p:spPr>
      </p:pic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2103438" y="914400"/>
            <a:ext cx="65373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Water is a </a:t>
            </a:r>
            <a:r>
              <a:rPr lang="en-US" b="1">
                <a:solidFill>
                  <a:srgbClr val="0000CC"/>
                </a:solidFill>
              </a:rPr>
              <a:t>polar</a:t>
            </a:r>
            <a:r>
              <a:rPr lang="en-US"/>
              <a:t> molecule.  This means that one end of the molecule has a slight positive charge and the other end has a slight negative charge.</a:t>
            </a: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411163" y="5121275"/>
            <a:ext cx="438943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force between the positive end of one water molecule and the negative end of a neighbouring molecule is called a </a:t>
            </a:r>
            <a:r>
              <a:rPr lang="en-US" b="1">
                <a:solidFill>
                  <a:srgbClr val="0000CC"/>
                </a:solidFill>
              </a:rPr>
              <a:t>hydrogen bond</a:t>
            </a:r>
            <a:r>
              <a:rPr lang="en-US"/>
              <a:t>.</a:t>
            </a: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4618038" y="2011363"/>
            <a:ext cx="44799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Water molecules have a strong attraction for one another.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7" grpId="0"/>
      <p:bldP spid="19468" grpId="0"/>
      <p:bldP spid="1946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 descr="wat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638" y="274638"/>
            <a:ext cx="3810000" cy="3886200"/>
          </a:xfrm>
          <a:prstGeom prst="rect">
            <a:avLst/>
          </a:prstGeom>
          <a:noFill/>
        </p:spPr>
      </p:pic>
      <p:pic>
        <p:nvPicPr>
          <p:cNvPr id="5129" name="Picture 9" descr="H-bond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1525" y="4572000"/>
            <a:ext cx="2962275" cy="1600200"/>
          </a:xfrm>
          <a:prstGeom prst="rect">
            <a:avLst/>
          </a:prstGeom>
          <a:noFill/>
        </p:spPr>
      </p:pic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4206875" y="136525"/>
            <a:ext cx="43894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polarity of water molecules causes water to have several unique properties: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4297363" y="1157288"/>
            <a:ext cx="4070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1)  High melting and boiling points.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4297363" y="2041525"/>
            <a:ext cx="45259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/>
              <a:t>2)  Large capacity to absorb heat energy without large changes in temperature.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2697163" y="3336925"/>
            <a:ext cx="59896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/>
              <a:t>3)  The density of ice (solid state) is less than the density of water (liquid).  </a:t>
            </a: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3014696" y="4046607"/>
            <a:ext cx="5257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Water is the only substance on Earth that has this property.  </a:t>
            </a: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317534" y="5426075"/>
            <a:ext cx="53943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Water’s unique properties have many implications for the existence life on Earth.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C99899A-3D48-4625-A98F-BF098A20557B}"/>
              </a:ext>
            </a:extLst>
          </p:cNvPr>
          <p:cNvSpPr txBox="1"/>
          <p:nvPr/>
        </p:nvSpPr>
        <p:spPr>
          <a:xfrm>
            <a:off x="154030" y="4536938"/>
            <a:ext cx="61718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en-US" altLang="en-US" sz="1800" dirty="0">
                <a:solidFill>
                  <a:srgbClr val="000000"/>
                </a:solidFill>
                <a:latin typeface="Arial - 35"/>
              </a:rPr>
              <a:t> </a:t>
            </a:r>
            <a:r>
              <a:rPr lang="en-US" altLang="en-US" sz="1400" b="1" dirty="0">
                <a:solidFill>
                  <a:srgbClr val="FF6820"/>
                </a:solidFill>
                <a:latin typeface="Arial - 27"/>
              </a:rPr>
              <a:t>Surface Tension</a:t>
            </a:r>
            <a:r>
              <a:rPr lang="en-US" altLang="en-US" sz="1400" dirty="0">
                <a:solidFill>
                  <a:srgbClr val="000000"/>
                </a:solidFill>
                <a:latin typeface="Arial - 27"/>
              </a:rPr>
              <a:t> </a:t>
            </a:r>
          </a:p>
          <a:p>
            <a:pPr eaLnBrk="1" hangingPunct="1"/>
            <a:r>
              <a:rPr lang="en-US" altLang="en-US" sz="1400" dirty="0">
                <a:solidFill>
                  <a:srgbClr val="000000"/>
                </a:solidFill>
                <a:latin typeface="Arial - 27"/>
              </a:rPr>
              <a:t> (cohesion) water molecules are more attracted to  ​ each other than to other molecules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3" grpId="0"/>
      <p:bldP spid="5134" grpId="0"/>
      <p:bldP spid="5135" grpId="0"/>
      <p:bldP spid="5137" grpId="0"/>
      <p:bldP spid="513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685800" y="2179638"/>
            <a:ext cx="8229600" cy="307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spcBef>
                <a:spcPct val="20000"/>
              </a:spcBef>
              <a:buFont typeface="Wingdings" pitchFamily="2" charset="2"/>
              <a:buChar char="ü"/>
            </a:pPr>
            <a:r>
              <a:rPr lang="en-US" sz="2400">
                <a:solidFill>
                  <a:srgbClr val="000000"/>
                </a:solidFill>
              </a:rPr>
              <a:t>read pages 51 – 60</a:t>
            </a:r>
          </a:p>
          <a:p>
            <a:pPr marL="609600" indent="-609600">
              <a:spcBef>
                <a:spcPct val="20000"/>
              </a:spcBef>
              <a:buFont typeface="Wingdings" pitchFamily="2" charset="2"/>
              <a:buChar char="ü"/>
            </a:pPr>
            <a:endParaRPr lang="en-US" sz="2400">
              <a:solidFill>
                <a:srgbClr val="000000"/>
              </a:solidFill>
            </a:endParaRPr>
          </a:p>
          <a:p>
            <a:pPr marL="609600" indent="-609600">
              <a:spcBef>
                <a:spcPct val="20000"/>
              </a:spcBef>
              <a:buFont typeface="Wingdings" pitchFamily="2" charset="2"/>
              <a:buChar char="ü"/>
            </a:pPr>
            <a:r>
              <a:rPr lang="en-US" sz="2400">
                <a:solidFill>
                  <a:srgbClr val="000000"/>
                </a:solidFill>
              </a:rPr>
              <a:t>A2.2  Check and Reflect page 50</a:t>
            </a:r>
          </a:p>
          <a:p>
            <a:pPr marL="990600" lvl="1" indent="-533400">
              <a:spcBef>
                <a:spcPct val="20000"/>
              </a:spcBef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       #’ 1-12 (a,c,e,g,i)- omit 4i, 9c</a:t>
            </a:r>
          </a:p>
          <a:p>
            <a:pPr marL="609600" indent="-609600">
              <a:spcBef>
                <a:spcPct val="20000"/>
              </a:spcBef>
              <a:buFont typeface="Wingdings" pitchFamily="2" charset="2"/>
              <a:buChar char="ü"/>
            </a:pPr>
            <a:r>
              <a:rPr lang="en-US" sz="2800">
                <a:solidFill>
                  <a:srgbClr val="000000"/>
                </a:solidFill>
              </a:rPr>
              <a:t>A2.3 Check and Reflect page 61</a:t>
            </a:r>
          </a:p>
          <a:p>
            <a:pPr marL="1371600" lvl="2" indent="-457200">
              <a:spcBef>
                <a:spcPct val="20000"/>
              </a:spcBef>
              <a:buFont typeface="Wingdings" pitchFamily="2" charset="2"/>
              <a:buNone/>
            </a:pPr>
            <a:r>
              <a:rPr lang="en-US">
                <a:solidFill>
                  <a:srgbClr val="000000"/>
                </a:solidFill>
              </a:rPr>
              <a:t>#’ 1,3,5,6,7-9</a:t>
            </a:r>
          </a:p>
          <a:p>
            <a:pPr marL="609600" indent="-609600">
              <a:spcBef>
                <a:spcPct val="20000"/>
              </a:spcBef>
              <a:buFont typeface="Wingdings" pitchFamily="2" charset="2"/>
              <a:buNone/>
            </a:pPr>
            <a:r>
              <a:rPr lang="en-US">
                <a:solidFill>
                  <a:srgbClr val="000000"/>
                </a:solidFill>
              </a:rPr>
              <a:t>         </a:t>
            </a:r>
          </a:p>
        </p:txBody>
      </p:sp>
      <p:sp>
        <p:nvSpPr>
          <p:cNvPr id="22531" name="WordArt 3"/>
          <p:cNvSpPr>
            <a:spLocks noChangeArrowheads="1" noChangeShapeType="1" noTextEdit="1"/>
          </p:cNvSpPr>
          <p:nvPr/>
        </p:nvSpPr>
        <p:spPr bwMode="auto">
          <a:xfrm>
            <a:off x="381000" y="152400"/>
            <a:ext cx="3730625" cy="1663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9900"/>
                    </a:gs>
                    <a:gs pos="50000">
                      <a:srgbClr val="FF3300"/>
                    </a:gs>
                    <a:gs pos="100000">
                      <a:srgbClr val="FF9900"/>
                    </a:gs>
                  </a:gsLst>
                  <a:lin ang="18900000" scaled="1"/>
                </a:gradFill>
                <a:latin typeface="Arial Black"/>
              </a:rPr>
              <a:t>Homework: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WordArt 4"/>
          <p:cNvSpPr>
            <a:spLocks noChangeArrowheads="1" noChangeShapeType="1" noTextEdit="1"/>
          </p:cNvSpPr>
          <p:nvPr/>
        </p:nvSpPr>
        <p:spPr bwMode="auto">
          <a:xfrm>
            <a:off x="1371600" y="228600"/>
            <a:ext cx="6719888" cy="371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317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00"/>
                    </a:gs>
                    <a:gs pos="50000">
                      <a:srgbClr val="FF3300">
                        <a:gamma/>
                        <a:tint val="0"/>
                        <a:invGamma/>
                      </a:srgbClr>
                    </a:gs>
                    <a:gs pos="100000">
                      <a:srgbClr val="FF33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Eras Bold ITC"/>
              </a:rPr>
              <a:t>Properties of Ionic Compounds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320675" y="1431925"/>
            <a:ext cx="4845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2)  High melting and boiling points.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320675" y="974725"/>
            <a:ext cx="6765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1)  Crystalline solids (made of ions) at room temperature.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320675" y="1935163"/>
            <a:ext cx="7680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3)  Will retain their crystal shape when broken.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320675" y="2392363"/>
            <a:ext cx="7680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4)  Most are soluble in water to some extent.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320675" y="4160838"/>
            <a:ext cx="48910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/>
              <a:t>5)  When dissolved in water, the solutions will conduct electricity.</a:t>
            </a:r>
          </a:p>
        </p:txBody>
      </p:sp>
      <p:pic>
        <p:nvPicPr>
          <p:cNvPr id="10256" name="Picture 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46638" y="3017838"/>
            <a:ext cx="4024312" cy="364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639763" y="5121275"/>
            <a:ext cx="37957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 solution that conducts electricity is called an </a:t>
            </a:r>
            <a:r>
              <a:rPr lang="en-US" b="1">
                <a:solidFill>
                  <a:srgbClr val="FF0000"/>
                </a:solidFill>
              </a:rPr>
              <a:t>electrolyte</a:t>
            </a:r>
            <a:r>
              <a:rPr lang="en-US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/>
      <p:bldP spid="10248" grpId="0"/>
      <p:bldP spid="10249" grpId="0"/>
      <p:bldP spid="10250" grpId="0"/>
      <p:bldP spid="10255" grpId="0"/>
      <p:bldP spid="1025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WordArt 5"/>
          <p:cNvSpPr>
            <a:spLocks noChangeArrowheads="1" noChangeShapeType="1" noTextEdit="1"/>
          </p:cNvSpPr>
          <p:nvPr/>
        </p:nvSpPr>
        <p:spPr bwMode="auto">
          <a:xfrm>
            <a:off x="1371600" y="184150"/>
            <a:ext cx="6719888" cy="371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317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00"/>
                    </a:gs>
                    <a:gs pos="50000">
                      <a:srgbClr val="FF3300">
                        <a:gamma/>
                        <a:tint val="0"/>
                        <a:invGamma/>
                      </a:srgbClr>
                    </a:gs>
                    <a:gs pos="100000">
                      <a:srgbClr val="FF33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Eras Bold ITC"/>
              </a:rPr>
              <a:t>Solubility of Ionic Compounds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22238" y="822325"/>
            <a:ext cx="7467600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kumimoji="1" lang="en-US"/>
              <a:t> </a:t>
            </a:r>
            <a:r>
              <a:rPr kumimoji="1" lang="en-US" b="1">
                <a:solidFill>
                  <a:srgbClr val="FF0000"/>
                </a:solidFill>
              </a:rPr>
              <a:t>Solubility</a:t>
            </a:r>
            <a:r>
              <a:rPr kumimoji="1" lang="en-US"/>
              <a:t> is a measure of how well a substance dissolves in a solvent.</a:t>
            </a:r>
            <a:endParaRPr lang="en-US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228600" y="1552575"/>
            <a:ext cx="4251325" cy="10156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kumimoji="1" lang="en-US" dirty="0"/>
              <a:t>If an ionic compound dissolves in water it will form an </a:t>
            </a:r>
            <a:r>
              <a:rPr kumimoji="1" lang="en-US" b="1" dirty="0">
                <a:solidFill>
                  <a:srgbClr val="FF0000"/>
                </a:solidFill>
              </a:rPr>
              <a:t>aqueous</a:t>
            </a:r>
            <a:r>
              <a:rPr kumimoji="1" lang="en-US" dirty="0"/>
              <a:t> (</a:t>
            </a:r>
            <a:r>
              <a:rPr kumimoji="1" lang="en-US" dirty="0" err="1"/>
              <a:t>aq</a:t>
            </a:r>
            <a:r>
              <a:rPr kumimoji="1" lang="en-US" dirty="0"/>
              <a:t>) solution. (high solubility)</a:t>
            </a:r>
            <a:endParaRPr lang="en-US" dirty="0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411163" y="3016250"/>
            <a:ext cx="4983162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en-US" dirty="0"/>
              <a:t>If an ionic substance is not soluble in water a solid </a:t>
            </a:r>
            <a:r>
              <a:rPr kumimoji="1" lang="en-US" b="1" dirty="0">
                <a:solidFill>
                  <a:srgbClr val="FF0000"/>
                </a:solidFill>
              </a:rPr>
              <a:t>precipitate</a:t>
            </a:r>
            <a:r>
              <a:rPr kumimoji="1" lang="en-US" dirty="0"/>
              <a:t> is formed. (low solubility)</a:t>
            </a:r>
          </a:p>
        </p:txBody>
      </p:sp>
      <p:pic>
        <p:nvPicPr>
          <p:cNvPr id="12298" name="Picture 10" descr="Zumdahl08_0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1525" y="2789238"/>
            <a:ext cx="2674938" cy="2882900"/>
          </a:xfrm>
          <a:prstGeom prst="rect">
            <a:avLst/>
          </a:prstGeom>
          <a:noFill/>
        </p:spPr>
      </p:pic>
      <p:graphicFrame>
        <p:nvGraphicFramePr>
          <p:cNvPr id="12299" name="Object 11"/>
          <p:cNvGraphicFramePr>
            <a:graphicFrameLocks noChangeAspect="1"/>
          </p:cNvGraphicFramePr>
          <p:nvPr/>
        </p:nvGraphicFramePr>
        <p:xfrm>
          <a:off x="4892675" y="1538288"/>
          <a:ext cx="9271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0" name="Equation" r:id="rId4" imgW="927000" imgH="419040" progId="">
                  <p:embed/>
                </p:oleObj>
              </mc:Choice>
              <mc:Fallback>
                <p:oleObj name="Equation" r:id="rId4" imgW="927000" imgH="419040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2675" y="1538288"/>
                        <a:ext cx="9271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0" name="Object 12"/>
          <p:cNvGraphicFramePr>
            <a:graphicFrameLocks noChangeAspect="1"/>
          </p:cNvGraphicFramePr>
          <p:nvPr/>
        </p:nvGraphicFramePr>
        <p:xfrm>
          <a:off x="4892675" y="2125663"/>
          <a:ext cx="10287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1" name="Equation" r:id="rId6" imgW="1028520" imgH="419040" progId="">
                  <p:embed/>
                </p:oleObj>
              </mc:Choice>
              <mc:Fallback>
                <p:oleObj name="Equation" r:id="rId6" imgW="1028520" imgH="419040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2675" y="2125663"/>
                        <a:ext cx="10287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2" name="Line 14"/>
          <p:cNvSpPr>
            <a:spLocks noChangeShapeType="1"/>
          </p:cNvSpPr>
          <p:nvPr/>
        </p:nvSpPr>
        <p:spPr bwMode="auto">
          <a:xfrm>
            <a:off x="5943600" y="1674813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6765925" y="1462088"/>
            <a:ext cx="1463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table salt</a:t>
            </a:r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>
            <a:off x="5943600" y="2224088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6858000" y="2055813"/>
            <a:ext cx="1508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salt solution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457200" y="3978275"/>
            <a:ext cx="51657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All ionic compounds are soluble to some extent, but their solubility is so low that they form precipitates anyway.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/>
      <p:bldP spid="12296" grpId="0"/>
      <p:bldP spid="12297" grpId="0"/>
      <p:bldP spid="12302" grpId="0" animBg="1"/>
      <p:bldP spid="12303" grpId="0"/>
      <p:bldP spid="12304" grpId="0" animBg="1"/>
      <p:bldP spid="12305" grpId="0"/>
      <p:bldP spid="1230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nacl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075" y="457200"/>
            <a:ext cx="8961438" cy="46593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9" name="WordArt 7"/>
          <p:cNvSpPr>
            <a:spLocks noChangeArrowheads="1" noChangeShapeType="1" noTextEdit="1"/>
          </p:cNvSpPr>
          <p:nvPr/>
        </p:nvSpPr>
        <p:spPr bwMode="auto">
          <a:xfrm>
            <a:off x="1874838" y="184150"/>
            <a:ext cx="5668962" cy="371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317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00"/>
                    </a:gs>
                    <a:gs pos="50000">
                      <a:srgbClr val="FF3300">
                        <a:gamma/>
                        <a:tint val="0"/>
                        <a:invGamma/>
                      </a:srgbClr>
                    </a:gs>
                    <a:gs pos="100000">
                      <a:srgbClr val="FF33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Eras Bold ITC"/>
              </a:rPr>
              <a:t>Predictions of Solubility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90488" y="822325"/>
            <a:ext cx="832167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To predict whether or not a particular combination of ions will form a soluble compound or not the solubility table is used.  It is found on the back of the periodic table.  (WITH THE NEW DATA BOOKLETS – SOME OF YOURS MIGHT BE A LITTLE DIFFERENT!)</a:t>
            </a:r>
          </a:p>
        </p:txBody>
      </p:sp>
      <p:pic>
        <p:nvPicPr>
          <p:cNvPr id="13321" name="Picture 9" descr="A19_TableA2_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85974"/>
            <a:ext cx="9144000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4022725" y="617220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(text p. 57)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/>
      <p:bldP spid="133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76200"/>
            <a:ext cx="7772400" cy="29718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2000">
                <a:latin typeface="Times New Roman" pitchFamily="18" charset="0"/>
              </a:rPr>
              <a:t>1)   Locate the negative ion at the top of the table.</a:t>
            </a:r>
          </a:p>
          <a:p>
            <a:pPr marL="609600" indent="-609600">
              <a:buFontTx/>
              <a:buNone/>
            </a:pPr>
            <a:r>
              <a:rPr lang="en-US" sz="2000">
                <a:latin typeface="Times New Roman" pitchFamily="18" charset="0"/>
              </a:rPr>
              <a:t>2)   Below this, find the positive ion either in the row labeled very soluble or  slightly soluble.</a:t>
            </a:r>
          </a:p>
          <a:p>
            <a:pPr marL="609600" indent="-609600">
              <a:buFontTx/>
              <a:buNone/>
            </a:pPr>
            <a:r>
              <a:rPr lang="en-US" sz="2000">
                <a:latin typeface="Times New Roman" pitchFamily="18" charset="0"/>
              </a:rPr>
              <a:t>3)   The ions found in the slightly soluble will not dissolve in water and will form a precipitate.</a:t>
            </a:r>
          </a:p>
          <a:p>
            <a:pPr marL="609600" indent="-609600">
              <a:buFontTx/>
              <a:buNone/>
            </a:pPr>
            <a:r>
              <a:rPr lang="en-US" sz="2000">
                <a:latin typeface="Times New Roman" pitchFamily="18" charset="0"/>
              </a:rPr>
              <a:t>4)   The ions found in the very soluble row will dissolve in water.</a:t>
            </a:r>
          </a:p>
          <a:p>
            <a:pPr marL="609600" indent="-609600">
              <a:buFontTx/>
              <a:buNone/>
            </a:pPr>
            <a:endParaRPr lang="en-US" sz="2000">
              <a:latin typeface="Times New Roman" pitchFamily="18" charset="0"/>
            </a:endParaRPr>
          </a:p>
          <a:p>
            <a:pPr marL="609600" indent="-609600">
              <a:buFontTx/>
              <a:buNone/>
            </a:pPr>
            <a:endParaRPr lang="en-US" sz="2000">
              <a:latin typeface="Times New Roman" pitchFamily="18" charset="0"/>
            </a:endParaRPr>
          </a:p>
        </p:txBody>
      </p:sp>
      <p:pic>
        <p:nvPicPr>
          <p:cNvPr id="16388" name="Picture 4" descr="A19_TableA2_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124200"/>
            <a:ext cx="7848600" cy="3733800"/>
          </a:xfrm>
          <a:prstGeom prst="rect">
            <a:avLst/>
          </a:prstGeom>
          <a:noFill/>
        </p:spPr>
      </p:pic>
      <p:sp>
        <p:nvSpPr>
          <p:cNvPr id="16389" name="Oval 5"/>
          <p:cNvSpPr>
            <a:spLocks noChangeArrowheads="1"/>
          </p:cNvSpPr>
          <p:nvPr/>
        </p:nvSpPr>
        <p:spPr bwMode="auto">
          <a:xfrm>
            <a:off x="5029200" y="4191000"/>
            <a:ext cx="533400" cy="533400"/>
          </a:xfrm>
          <a:prstGeom prst="ellipse">
            <a:avLst/>
          </a:prstGeom>
          <a:noFill/>
          <a:ln w="2540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4724400" y="3429000"/>
            <a:ext cx="1066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BaSO</a:t>
            </a:r>
            <a:r>
              <a:rPr lang="en-US" sz="2400" baseline="-25000">
                <a:solidFill>
                  <a:srgbClr val="FF0000"/>
                </a:solidFill>
              </a:rPr>
              <a:t>4 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5105400" y="6096000"/>
            <a:ext cx="304800" cy="228600"/>
          </a:xfrm>
          <a:prstGeom prst="rect">
            <a:avLst/>
          </a:prstGeom>
          <a:noFill/>
          <a:ln w="25400" cap="sq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5562600" y="3519488"/>
            <a:ext cx="685800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solidFill>
                  <a:srgbClr val="FF0000"/>
                </a:solidFill>
              </a:rPr>
              <a:t>(s)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6477000" y="3429000"/>
            <a:ext cx="12954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NH</a:t>
            </a:r>
            <a:r>
              <a:rPr lang="en-US" sz="2400" baseline="-25000">
                <a:solidFill>
                  <a:srgbClr val="0000FF"/>
                </a:solidFill>
              </a:rPr>
              <a:t>4</a:t>
            </a:r>
            <a:r>
              <a:rPr lang="en-US" sz="2400">
                <a:solidFill>
                  <a:srgbClr val="0000FF"/>
                </a:solidFill>
              </a:rPr>
              <a:t>OH</a:t>
            </a:r>
            <a:r>
              <a:rPr lang="en-US" sz="2400" baseline="-2500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7467600" y="3519488"/>
            <a:ext cx="685800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solidFill>
                  <a:srgbClr val="0000FF"/>
                </a:solidFill>
              </a:rPr>
              <a:t>(aq)</a:t>
            </a:r>
          </a:p>
        </p:txBody>
      </p:sp>
      <p:sp>
        <p:nvSpPr>
          <p:cNvPr id="16395" name="Oval 11"/>
          <p:cNvSpPr>
            <a:spLocks noChangeArrowheads="1"/>
          </p:cNvSpPr>
          <p:nvPr/>
        </p:nvSpPr>
        <p:spPr bwMode="auto">
          <a:xfrm>
            <a:off x="6629400" y="4191000"/>
            <a:ext cx="533400" cy="533400"/>
          </a:xfrm>
          <a:prstGeom prst="ellipse">
            <a:avLst/>
          </a:prstGeom>
          <a:noFill/>
          <a:ln w="25400" cap="sq">
            <a:solidFill>
              <a:srgbClr val="0000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6705600" y="5029200"/>
            <a:ext cx="381000" cy="304800"/>
          </a:xfrm>
          <a:prstGeom prst="rect">
            <a:avLst/>
          </a:prstGeom>
          <a:noFill/>
          <a:ln w="25400" cap="sq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uild="p"/>
      <p:bldP spid="16389" grpId="0" animBg="1"/>
      <p:bldP spid="16391" grpId="0" animBg="1"/>
      <p:bldP spid="16392" grpId="0"/>
      <p:bldP spid="16394" grpId="0"/>
      <p:bldP spid="16395" grpId="0" animBg="1"/>
      <p:bldP spid="1639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>
            <a:extLst>
              <a:ext uri="{FF2B5EF4-FFF2-40B4-BE49-F238E27FC236}">
                <a16:creationId xmlns:a16="http://schemas.microsoft.com/office/drawing/2014/main" xmlns="" id="{C5410B85-4564-4B84-A8A2-E0BDB10CE5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400" y="736600"/>
            <a:ext cx="5029200" cy="5293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2600" dirty="0">
                <a:solidFill>
                  <a:srgbClr val="000000"/>
                </a:solidFill>
                <a:latin typeface="Broadway - 35"/>
              </a:rPr>
              <a:t>EXAMPLES:</a:t>
            </a:r>
          </a:p>
          <a:p>
            <a:pPr eaLnBrk="1" hangingPunct="1"/>
            <a:r>
              <a:rPr lang="en-US" altLang="en-US" sz="2600" dirty="0">
                <a:solidFill>
                  <a:srgbClr val="000000"/>
                </a:solidFill>
                <a:latin typeface="Broadway - 35"/>
              </a:rPr>
              <a:t>1.  Calcium sulfite</a:t>
            </a:r>
          </a:p>
          <a:p>
            <a:pPr eaLnBrk="1" hangingPunct="1"/>
            <a:r>
              <a:rPr lang="en-US" altLang="en-US" sz="2600" dirty="0">
                <a:solidFill>
                  <a:srgbClr val="000000"/>
                </a:solidFill>
                <a:latin typeface="Broadway - 35"/>
              </a:rPr>
              <a:t>         CaSO3</a:t>
            </a:r>
          </a:p>
          <a:p>
            <a:pPr eaLnBrk="1" hangingPunct="1"/>
            <a:endParaRPr lang="en-US" altLang="en-US" sz="2600" dirty="0">
              <a:solidFill>
                <a:srgbClr val="000000"/>
              </a:solidFill>
              <a:latin typeface="Broadway - 35"/>
            </a:endParaRPr>
          </a:p>
          <a:p>
            <a:pPr eaLnBrk="1" hangingPunct="1"/>
            <a:endParaRPr lang="en-US" altLang="en-US" sz="2600" dirty="0">
              <a:solidFill>
                <a:srgbClr val="000000"/>
              </a:solidFill>
              <a:latin typeface="Broadway - 35"/>
            </a:endParaRPr>
          </a:p>
          <a:p>
            <a:pPr eaLnBrk="1" hangingPunct="1"/>
            <a:r>
              <a:rPr lang="en-US" altLang="en-US" sz="2600" dirty="0">
                <a:solidFill>
                  <a:srgbClr val="000000"/>
                </a:solidFill>
                <a:latin typeface="Broadway - 35"/>
              </a:rPr>
              <a:t>2.  Ammonium sulfide</a:t>
            </a:r>
          </a:p>
          <a:p>
            <a:pPr eaLnBrk="1" hangingPunct="1"/>
            <a:r>
              <a:rPr lang="en-US" altLang="en-US" sz="2600" dirty="0">
                <a:solidFill>
                  <a:srgbClr val="000000"/>
                </a:solidFill>
                <a:latin typeface="Broadway - 35"/>
              </a:rPr>
              <a:t>          (NH4)2S</a:t>
            </a:r>
          </a:p>
          <a:p>
            <a:pPr eaLnBrk="1" hangingPunct="1"/>
            <a:endParaRPr lang="en-US" altLang="en-US" sz="2600" dirty="0">
              <a:solidFill>
                <a:srgbClr val="000000"/>
              </a:solidFill>
              <a:latin typeface="Broadway - 35"/>
            </a:endParaRPr>
          </a:p>
          <a:p>
            <a:pPr eaLnBrk="1" hangingPunct="1"/>
            <a:r>
              <a:rPr lang="en-US" altLang="en-US" sz="2600" dirty="0">
                <a:solidFill>
                  <a:srgbClr val="000000"/>
                </a:solidFill>
                <a:latin typeface="Broadway - 35"/>
              </a:rPr>
              <a:t>3.  Silver sulfate</a:t>
            </a:r>
          </a:p>
          <a:p>
            <a:pPr eaLnBrk="1" hangingPunct="1"/>
            <a:r>
              <a:rPr lang="en-US" altLang="en-US" sz="2600" dirty="0">
                <a:solidFill>
                  <a:srgbClr val="000000"/>
                </a:solidFill>
                <a:latin typeface="Broadway - 35"/>
              </a:rPr>
              <a:t>         Ag2SO4</a:t>
            </a:r>
          </a:p>
          <a:p>
            <a:pPr eaLnBrk="1" hangingPunct="1"/>
            <a:endParaRPr lang="en-US" altLang="en-US" sz="2600" dirty="0">
              <a:solidFill>
                <a:srgbClr val="000000"/>
              </a:solidFill>
              <a:latin typeface="Broadway - 35"/>
            </a:endParaRPr>
          </a:p>
          <a:p>
            <a:pPr eaLnBrk="1" hangingPunct="1"/>
            <a:r>
              <a:rPr lang="en-US" altLang="en-US" sz="2600" dirty="0">
                <a:solidFill>
                  <a:srgbClr val="000000"/>
                </a:solidFill>
                <a:latin typeface="Broadway - 35"/>
              </a:rPr>
              <a:t>4.  Potassium bromide</a:t>
            </a:r>
          </a:p>
          <a:p>
            <a:pPr eaLnBrk="1" hangingPunct="1"/>
            <a:r>
              <a:rPr lang="en-US" altLang="en-US" sz="2600" dirty="0">
                <a:solidFill>
                  <a:srgbClr val="000000"/>
                </a:solidFill>
                <a:latin typeface="Broadway - 35"/>
              </a:rPr>
              <a:t>             </a:t>
            </a:r>
            <a:r>
              <a:rPr lang="en-US" altLang="en-US" sz="2600" dirty="0" err="1">
                <a:solidFill>
                  <a:srgbClr val="000000"/>
                </a:solidFill>
                <a:latin typeface="Broadway - 35"/>
              </a:rPr>
              <a:t>KBr</a:t>
            </a:r>
            <a:endParaRPr lang="en-US" altLang="en-US" sz="2600" b="1" baseline="-25000" dirty="0">
              <a:solidFill>
                <a:srgbClr val="009900"/>
              </a:solidFill>
              <a:latin typeface="Verdana - 35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5ED3E09A-3652-4D55-98C6-9F03DD0F2A2E}"/>
              </a:ext>
            </a:extLst>
          </p:cNvPr>
          <p:cNvCxnSpPr/>
          <p:nvPr/>
        </p:nvCxnSpPr>
        <p:spPr>
          <a:xfrm>
            <a:off x="3530600" y="1943100"/>
            <a:ext cx="2133600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E3921C82-9553-4E23-8643-613AA2C0BE02}"/>
              </a:ext>
            </a:extLst>
          </p:cNvPr>
          <p:cNvCxnSpPr/>
          <p:nvPr/>
        </p:nvCxnSpPr>
        <p:spPr>
          <a:xfrm>
            <a:off x="4114800" y="3073400"/>
            <a:ext cx="1600200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A4C4FDFA-AEA4-43EE-89D7-30CE3A78E72C}"/>
              </a:ext>
            </a:extLst>
          </p:cNvPr>
          <p:cNvCxnSpPr/>
          <p:nvPr/>
        </p:nvCxnSpPr>
        <p:spPr>
          <a:xfrm>
            <a:off x="3721100" y="4140200"/>
            <a:ext cx="2133600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93B8D4A6-0012-4301-8EF7-126DEBA8CE7E}"/>
              </a:ext>
            </a:extLst>
          </p:cNvPr>
          <p:cNvCxnSpPr/>
          <p:nvPr/>
        </p:nvCxnSpPr>
        <p:spPr>
          <a:xfrm>
            <a:off x="3429000" y="5257800"/>
            <a:ext cx="2133600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6">
            <a:extLst>
              <a:ext uri="{FF2B5EF4-FFF2-40B4-BE49-F238E27FC236}">
                <a16:creationId xmlns:a16="http://schemas.microsoft.com/office/drawing/2014/main" xmlns="" id="{20A9C7DA-EF4E-47F1-B24E-EB2435E0A1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3000" y="1739900"/>
            <a:ext cx="2743200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2300" b="1" dirty="0">
                <a:solidFill>
                  <a:srgbClr val="009900"/>
                </a:solidFill>
                <a:latin typeface="Arial - 31"/>
              </a:rPr>
              <a:t>low solubility</a:t>
            </a:r>
          </a:p>
        </p:txBody>
      </p:sp>
      <p:sp>
        <p:nvSpPr>
          <p:cNvPr id="11" name="TextBox 7">
            <a:extLst>
              <a:ext uri="{FF2B5EF4-FFF2-40B4-BE49-F238E27FC236}">
                <a16:creationId xmlns:a16="http://schemas.microsoft.com/office/drawing/2014/main" xmlns="" id="{5F2DE0B7-53DC-4FBB-A1A8-D74A7BD25F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3000" y="2781300"/>
            <a:ext cx="2921000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2300" b="1">
                <a:solidFill>
                  <a:srgbClr val="0000FF"/>
                </a:solidFill>
                <a:latin typeface="Arial - 31"/>
              </a:rPr>
              <a:t>high solubility</a:t>
            </a:r>
          </a:p>
        </p:txBody>
      </p:sp>
      <p:sp>
        <p:nvSpPr>
          <p:cNvPr id="12" name="TextBox 8">
            <a:extLst>
              <a:ext uri="{FF2B5EF4-FFF2-40B4-BE49-F238E27FC236}">
                <a16:creationId xmlns:a16="http://schemas.microsoft.com/office/drawing/2014/main" xmlns="" id="{BC34E463-2A3F-4ED8-9D44-29BF23C0D2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3500" y="3810000"/>
            <a:ext cx="2743200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2300" b="1" dirty="0">
                <a:solidFill>
                  <a:srgbClr val="009900"/>
                </a:solidFill>
                <a:latin typeface="Arial - 31"/>
              </a:rPr>
              <a:t>low solubility</a:t>
            </a:r>
          </a:p>
        </p:txBody>
      </p:sp>
      <p:sp>
        <p:nvSpPr>
          <p:cNvPr id="13" name="TextBox 9">
            <a:extLst>
              <a:ext uri="{FF2B5EF4-FFF2-40B4-BE49-F238E27FC236}">
                <a16:creationId xmlns:a16="http://schemas.microsoft.com/office/drawing/2014/main" xmlns="" id="{78CC92FA-183A-4DC7-9E43-65E8AD862F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500" y="4876800"/>
            <a:ext cx="2921000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2300" b="1" dirty="0">
                <a:solidFill>
                  <a:srgbClr val="0000FF"/>
                </a:solidFill>
                <a:latin typeface="Arial - 31"/>
              </a:rPr>
              <a:t>high solubility</a:t>
            </a:r>
          </a:p>
        </p:txBody>
      </p:sp>
      <p:sp>
        <p:nvSpPr>
          <p:cNvPr id="14" name="TextBox 10">
            <a:extLst>
              <a:ext uri="{FF2B5EF4-FFF2-40B4-BE49-F238E27FC236}">
                <a16:creationId xmlns:a16="http://schemas.microsoft.com/office/drawing/2014/main" xmlns="" id="{013D5744-95B2-4E49-A6C7-35D8D54E82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7200" y="2171700"/>
            <a:ext cx="863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600" b="1">
                <a:solidFill>
                  <a:srgbClr val="000000"/>
                </a:solidFill>
                <a:latin typeface="Arial - 22"/>
              </a:rPr>
              <a:t>solid</a:t>
            </a:r>
          </a:p>
        </p:txBody>
      </p:sp>
      <p:sp>
        <p:nvSpPr>
          <p:cNvPr id="15" name="TextBox 11">
            <a:extLst>
              <a:ext uri="{FF2B5EF4-FFF2-40B4-BE49-F238E27FC236}">
                <a16:creationId xmlns:a16="http://schemas.microsoft.com/office/drawing/2014/main" xmlns="" id="{A6DBDC08-904E-41EA-8A04-2A9387EDCC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6300" y="4318000"/>
            <a:ext cx="863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600" b="1">
                <a:solidFill>
                  <a:srgbClr val="000000"/>
                </a:solidFill>
                <a:latin typeface="Arial - 22"/>
              </a:rPr>
              <a:t>solid</a:t>
            </a:r>
          </a:p>
        </p:txBody>
      </p:sp>
      <p:sp>
        <p:nvSpPr>
          <p:cNvPr id="16" name="TextBox 12">
            <a:extLst>
              <a:ext uri="{FF2B5EF4-FFF2-40B4-BE49-F238E27FC236}">
                <a16:creationId xmlns:a16="http://schemas.microsoft.com/office/drawing/2014/main" xmlns="" id="{7776B1B0-5F2B-4963-81ED-8ED7195C66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1500" y="3251200"/>
            <a:ext cx="1447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600" b="1">
                <a:solidFill>
                  <a:srgbClr val="000000"/>
                </a:solidFill>
                <a:latin typeface="Arial - 22"/>
              </a:rPr>
              <a:t>aqueous </a:t>
            </a:r>
          </a:p>
        </p:txBody>
      </p:sp>
      <p:sp>
        <p:nvSpPr>
          <p:cNvPr id="17" name="TextBox 13">
            <a:extLst>
              <a:ext uri="{FF2B5EF4-FFF2-40B4-BE49-F238E27FC236}">
                <a16:creationId xmlns:a16="http://schemas.microsoft.com/office/drawing/2014/main" xmlns="" id="{B777238C-7567-4A43-9E6F-1FEDC7EC00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5800" y="5346700"/>
            <a:ext cx="1447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600" b="1">
                <a:solidFill>
                  <a:srgbClr val="000000"/>
                </a:solidFill>
                <a:latin typeface="Arial - 22"/>
              </a:rPr>
              <a:t>aqueous </a:t>
            </a:r>
          </a:p>
        </p:txBody>
      </p:sp>
    </p:spTree>
    <p:extLst>
      <p:ext uri="{BB962C8B-B14F-4D97-AF65-F5344CB8AC3E}">
        <p14:creationId xmlns:p14="http://schemas.microsoft.com/office/powerpoint/2010/main" val="2566765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0" y="228600"/>
          <a:ext cx="9144000" cy="662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6" name="Document" r:id="rId3" imgW="7356850" imgH="6863067" progId="Word.Document.8">
                  <p:embed/>
                </p:oleObj>
              </mc:Choice>
              <mc:Fallback>
                <p:oleObj name="Document" r:id="rId3" imgW="7356850" imgH="6863067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28600"/>
                        <a:ext cx="9144000" cy="662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7162800" y="838200"/>
            <a:ext cx="198120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</a:rPr>
              <a:t>Ag</a:t>
            </a:r>
            <a:r>
              <a:rPr lang="en-US" sz="3200" b="1" baseline="-25000">
                <a:solidFill>
                  <a:srgbClr val="0000FF"/>
                </a:solidFill>
              </a:rPr>
              <a:t>2</a:t>
            </a:r>
            <a:r>
              <a:rPr lang="en-US" sz="3200" b="1">
                <a:solidFill>
                  <a:srgbClr val="0000FF"/>
                </a:solidFill>
              </a:rPr>
              <a:t>SO</a:t>
            </a:r>
            <a:r>
              <a:rPr lang="en-US" sz="3200" b="1" baseline="-25000">
                <a:solidFill>
                  <a:srgbClr val="0000FF"/>
                </a:solidFill>
              </a:rPr>
              <a:t>4(s)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7467600" y="1371600"/>
            <a:ext cx="167640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 err="1">
                <a:solidFill>
                  <a:srgbClr val="0000FF"/>
                </a:solidFill>
              </a:rPr>
              <a:t>CaS</a:t>
            </a:r>
            <a:r>
              <a:rPr lang="en-US" sz="3200" b="1" baseline="-25000" dirty="0">
                <a:solidFill>
                  <a:srgbClr val="0000FF"/>
                </a:solidFill>
              </a:rPr>
              <a:t>(s)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7239000" y="1981200"/>
            <a:ext cx="167640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</a:rPr>
              <a:t>Fe</a:t>
            </a:r>
            <a:r>
              <a:rPr lang="en-US" sz="3200" b="1" baseline="-25000">
                <a:solidFill>
                  <a:srgbClr val="0000FF"/>
                </a:solidFill>
              </a:rPr>
              <a:t>2</a:t>
            </a:r>
            <a:r>
              <a:rPr lang="en-US" sz="3200" b="1">
                <a:solidFill>
                  <a:srgbClr val="0000FF"/>
                </a:solidFill>
              </a:rPr>
              <a:t>S</a:t>
            </a:r>
            <a:r>
              <a:rPr lang="en-US" sz="3200" b="1" baseline="-25000">
                <a:solidFill>
                  <a:srgbClr val="0000FF"/>
                </a:solidFill>
              </a:rPr>
              <a:t>3(s)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7086600" y="2590800"/>
            <a:ext cx="205740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</a:rPr>
              <a:t>NaOH</a:t>
            </a:r>
            <a:r>
              <a:rPr lang="en-US" sz="3200" b="1" baseline="-25000">
                <a:solidFill>
                  <a:srgbClr val="0000FF"/>
                </a:solidFill>
              </a:rPr>
              <a:t>(aq)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7010400" y="3124200"/>
            <a:ext cx="2362200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(NH</a:t>
            </a:r>
            <a:r>
              <a:rPr lang="en-US" sz="2800" b="1" baseline="-25000">
                <a:solidFill>
                  <a:srgbClr val="0000FF"/>
                </a:solidFill>
              </a:rPr>
              <a:t>4</a:t>
            </a:r>
            <a:r>
              <a:rPr lang="en-US" sz="2800" b="1">
                <a:solidFill>
                  <a:srgbClr val="0000FF"/>
                </a:solidFill>
              </a:rPr>
              <a:t>)</a:t>
            </a:r>
            <a:r>
              <a:rPr lang="en-US" sz="2800" b="1" baseline="-25000">
                <a:solidFill>
                  <a:srgbClr val="0000FF"/>
                </a:solidFill>
              </a:rPr>
              <a:t>2</a:t>
            </a:r>
            <a:r>
              <a:rPr lang="en-US" sz="2800" b="1">
                <a:solidFill>
                  <a:srgbClr val="0000FF"/>
                </a:solidFill>
              </a:rPr>
              <a:t>SO</a:t>
            </a:r>
            <a:r>
              <a:rPr lang="en-US" sz="2800" b="1" baseline="-25000">
                <a:solidFill>
                  <a:srgbClr val="0000FF"/>
                </a:solidFill>
              </a:rPr>
              <a:t>4(</a:t>
            </a:r>
            <a:r>
              <a:rPr lang="en-US" sz="2800" b="1" baseline="-25000" dirty="0" err="1">
                <a:solidFill>
                  <a:srgbClr val="0000FF"/>
                </a:solidFill>
              </a:rPr>
              <a:t>aq</a:t>
            </a:r>
            <a:r>
              <a:rPr lang="en-US" sz="2800" b="1" baseline="-25000" dirty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7239000" y="3733800"/>
            <a:ext cx="167640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</a:rPr>
              <a:t>AgI</a:t>
            </a:r>
            <a:r>
              <a:rPr lang="en-US" sz="3200" b="1" baseline="-25000">
                <a:solidFill>
                  <a:srgbClr val="0000FF"/>
                </a:solidFill>
              </a:rPr>
              <a:t>(s)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7239000" y="4267200"/>
            <a:ext cx="167640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</a:rPr>
              <a:t>CaSO</a:t>
            </a:r>
            <a:r>
              <a:rPr lang="en-US" sz="3200" b="1" baseline="-25000">
                <a:solidFill>
                  <a:srgbClr val="0000FF"/>
                </a:solidFill>
              </a:rPr>
              <a:t>4(s)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7162800" y="4876800"/>
            <a:ext cx="198120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</a:rPr>
              <a:t>KNO</a:t>
            </a:r>
            <a:r>
              <a:rPr lang="en-US" sz="3200" b="1" baseline="-25000">
                <a:solidFill>
                  <a:srgbClr val="0000FF"/>
                </a:solidFill>
              </a:rPr>
              <a:t>3(aq)</a:t>
            </a: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7086600" y="5486400"/>
            <a:ext cx="2209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(NH</a:t>
            </a:r>
            <a:r>
              <a:rPr lang="en-US" sz="2400" b="1" baseline="-25000">
                <a:solidFill>
                  <a:srgbClr val="0000FF"/>
                </a:solidFill>
              </a:rPr>
              <a:t>4</a:t>
            </a:r>
            <a:r>
              <a:rPr lang="en-US" sz="2400" b="1">
                <a:solidFill>
                  <a:srgbClr val="0000FF"/>
                </a:solidFill>
              </a:rPr>
              <a:t>)</a:t>
            </a:r>
            <a:r>
              <a:rPr lang="en-US" sz="2400" b="1" baseline="-25000">
                <a:solidFill>
                  <a:srgbClr val="0000FF"/>
                </a:solidFill>
              </a:rPr>
              <a:t>2</a:t>
            </a:r>
            <a:r>
              <a:rPr lang="en-US" sz="2400" b="1">
                <a:solidFill>
                  <a:srgbClr val="0000FF"/>
                </a:solidFill>
              </a:rPr>
              <a:t>CO</a:t>
            </a:r>
            <a:r>
              <a:rPr lang="en-US" sz="2400" b="1" baseline="-25000">
                <a:solidFill>
                  <a:srgbClr val="0000FF"/>
                </a:solidFill>
              </a:rPr>
              <a:t>3(aq)</a:t>
            </a: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7239000" y="6096000"/>
            <a:ext cx="167640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</a:rPr>
              <a:t>PbI</a:t>
            </a:r>
            <a:r>
              <a:rPr lang="en-US" sz="3200" b="1" baseline="-25000">
                <a:solidFill>
                  <a:srgbClr val="0000FF"/>
                </a:solidFill>
              </a:rPr>
              <a:t>2(s)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5181600" y="838200"/>
            <a:ext cx="182880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</a:rPr>
              <a:t>N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5181600" y="1447800"/>
            <a:ext cx="182880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</a:rPr>
              <a:t>N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5181600" y="2057400"/>
            <a:ext cx="175260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</a:rPr>
              <a:t>N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5181600" y="2667000"/>
            <a:ext cx="175260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</a:rPr>
              <a:t>Y</a:t>
            </a:r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5181600" y="3200400"/>
            <a:ext cx="182880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</a:rPr>
              <a:t>Y</a:t>
            </a:r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5181600" y="3810000"/>
            <a:ext cx="175260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</a:rPr>
              <a:t>N</a:t>
            </a:r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5181600" y="4343400"/>
            <a:ext cx="182880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</a:rPr>
              <a:t>N</a:t>
            </a:r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5181600" y="4953000"/>
            <a:ext cx="175260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</a:rPr>
              <a:t>Y</a:t>
            </a:r>
          </a:p>
        </p:txBody>
      </p:sp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5181600" y="5562600"/>
            <a:ext cx="182880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</a:rPr>
              <a:t>Y</a:t>
            </a:r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5181600" y="6096000"/>
            <a:ext cx="182880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</a:rPr>
              <a:t>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  <p:bldP spid="17412" grpId="0"/>
      <p:bldP spid="17413" grpId="0"/>
      <p:bldP spid="17414" grpId="0"/>
      <p:bldP spid="17415" grpId="0"/>
      <p:bldP spid="17416" grpId="0"/>
      <p:bldP spid="17417" grpId="0"/>
      <p:bldP spid="17418" grpId="0"/>
      <p:bldP spid="17419" grpId="0"/>
      <p:bldP spid="17420" grpId="0"/>
      <p:bldP spid="17421" grpId="0"/>
      <p:bldP spid="17422" grpId="0"/>
      <p:bldP spid="17423" grpId="0"/>
      <p:bldP spid="17424" grpId="0"/>
      <p:bldP spid="17425" grpId="0"/>
      <p:bldP spid="17426" grpId="0"/>
      <p:bldP spid="17427" grpId="0"/>
      <p:bldP spid="17428" grpId="0"/>
      <p:bldP spid="17429" grpId="0"/>
      <p:bldP spid="174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51325" y="2216150"/>
            <a:ext cx="4525963" cy="442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269" name="WordArt 5"/>
          <p:cNvSpPr>
            <a:spLocks noChangeArrowheads="1" noChangeShapeType="1" noTextEdit="1"/>
          </p:cNvSpPr>
          <p:nvPr/>
        </p:nvSpPr>
        <p:spPr bwMode="auto">
          <a:xfrm>
            <a:off x="1371600" y="228600"/>
            <a:ext cx="6719888" cy="371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317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FF00"/>
                    </a:gs>
                    <a:gs pos="50000">
                      <a:srgbClr val="00FF00">
                        <a:gamma/>
                        <a:tint val="0"/>
                        <a:invGamma/>
                      </a:srgbClr>
                    </a:gs>
                    <a:gs pos="100000">
                      <a:srgbClr val="00FF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Eras Bold ITC"/>
              </a:rPr>
              <a:t>Properties of Molecular Compounds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92075" y="928688"/>
            <a:ext cx="891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1)  Solids, liquids or gases (made up of individual molecules) at room temperature.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92075" y="1524000"/>
            <a:ext cx="3840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2)  Low melting and boiling points.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92075" y="2071688"/>
            <a:ext cx="4022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3)  Will crumble easily when broken.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92075" y="2620963"/>
            <a:ext cx="5075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4)  Only some are soluble in water.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92075" y="4754563"/>
            <a:ext cx="4114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/>
              <a:t>5)  </a:t>
            </a:r>
            <a:r>
              <a:rPr kumimoji="1" lang="en-US"/>
              <a:t>Molecular compounds dissolved in water do not conduct electricity.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/>
      <p:bldP spid="11271" grpId="0"/>
      <p:bldP spid="11272" grpId="0"/>
      <p:bldP spid="11273" grpId="0"/>
      <p:bldP spid="11274" grpId="0"/>
    </p:bld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392</TotalTime>
  <Words>605</Words>
  <Application>Microsoft Macintosh PowerPoint</Application>
  <PresentationFormat>On-screen Show (4:3)</PresentationFormat>
  <Paragraphs>95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6" baseType="lpstr">
      <vt:lpstr>Arial - 22</vt:lpstr>
      <vt:lpstr>Arial - 27</vt:lpstr>
      <vt:lpstr>Arial - 31</vt:lpstr>
      <vt:lpstr>Arial - 35</vt:lpstr>
      <vt:lpstr>Arial Black</vt:lpstr>
      <vt:lpstr>Broadway - 35</vt:lpstr>
      <vt:lpstr>Eras Bold ITC</vt:lpstr>
      <vt:lpstr>Times New Roman</vt:lpstr>
      <vt:lpstr>Verdana - 35</vt:lpstr>
      <vt:lpstr>Wingdings</vt:lpstr>
      <vt:lpstr>Arial</vt:lpstr>
      <vt:lpstr>1_Default Design</vt:lpstr>
      <vt:lpstr>Equation</vt:lpstr>
      <vt:lpstr>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ECS</Company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kriesej</dc:creator>
  <cp:lastModifiedBy>Pilipchuk, Cheryl</cp:lastModifiedBy>
  <cp:revision>19</cp:revision>
  <dcterms:created xsi:type="dcterms:W3CDTF">2004-09-14T16:54:19Z</dcterms:created>
  <dcterms:modified xsi:type="dcterms:W3CDTF">2017-11-28T04:10:38Z</dcterms:modified>
</cp:coreProperties>
</file>