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2" r:id="rId2"/>
  </p:sldMasterIdLst>
  <p:handoutMasterIdLst>
    <p:handoutMasterId r:id="rId8"/>
  </p:handoutMasterIdLst>
  <p:sldIdLst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0000CC"/>
    <a:srgbClr val="FF0000"/>
    <a:srgbClr val="0066FF"/>
    <a:srgbClr val="FF3300"/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E83822C-CBF1-4B20-8F66-5A41B7D16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3EE6F-4847-4E26-82A0-DAFC9CF8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B03D-0B1B-495F-B1CC-ECACAB54A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B8B7-E169-47A9-B2E0-3E0EFBFF8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3DE132-066A-4543-8852-3F04F5AD22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ABA1-89AB-417A-A134-1617C633A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A6442E-4281-4795-A262-9A2077B30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075ED47-F22D-4825-A08E-696DFF91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2B649EB-796A-43EF-B549-EE070ECC3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7210-1B27-4E02-977F-9112A45ED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8A3D-4100-4069-9504-4A3E188AB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1DDAA6-6D18-4464-BF54-CD80F870E9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E5304-56B5-4BA6-A0B9-67540F80B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61176F-D8EF-4EFB-809D-C4985B2E3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0C8ED-882D-4AC9-9BC3-269EA9383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4EE-C2B6-4A35-AEE8-CC90A5CA7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7038C-3753-4F49-991D-92D272649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002E-CED2-4ED0-AF63-823A9193E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1CE2C-906F-412D-BCD7-99CA89EAA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300D1-7BB8-4830-A2B2-A2466A556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E32F-77AE-42C1-9887-4BB09134F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FAFC8-502B-4D6C-9948-4E64C4C79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58DE-9E29-4B70-921D-36043A0D0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3322AAA-D37C-4458-B2FD-EAC3C2C86A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47786A-2104-466E-8ECE-5BCFF2BF9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j03876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413"/>
            <a:ext cx="9693275" cy="6915150"/>
          </a:xfrm>
          <a:prstGeom prst="rect">
            <a:avLst/>
          </a:prstGeom>
          <a:noFill/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3724275" cy="3879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9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>
                        <a:gamma/>
                        <a:shade val="56078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Acids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200400" y="2286000"/>
            <a:ext cx="1514475" cy="242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and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4525963" y="2514600"/>
            <a:ext cx="4057650" cy="3879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9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66FF">
                        <a:gamma/>
                        <a:shade val="46275"/>
                        <a:invGamma/>
                      </a:srgbClr>
                    </a:gs>
                    <a:gs pos="100000">
                      <a:srgbClr val="0066FF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Bases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429000" y="228600"/>
            <a:ext cx="2057400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Playbill"/>
              </a:rPr>
              <a:t>Acids</a:t>
            </a:r>
          </a:p>
        </p:txBody>
      </p:sp>
      <p:pic>
        <p:nvPicPr>
          <p:cNvPr id="3077" name="Picture 5" descr="FG14_03-0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182563"/>
            <a:ext cx="2789237" cy="2435225"/>
          </a:xfrm>
          <a:prstGeom prst="rect">
            <a:avLst/>
          </a:prstGeo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90888" y="960438"/>
            <a:ext cx="51673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</a:t>
            </a:r>
            <a:r>
              <a:rPr lang="en-US" b="1">
                <a:solidFill>
                  <a:srgbClr val="FF0000"/>
                </a:solidFill>
              </a:rPr>
              <a:t>acid</a:t>
            </a:r>
            <a:r>
              <a:rPr lang="en-US"/>
              <a:t> is a compound that contains hydrogen and dissolves in water to form a solution that has a pH less than 7. Examples include vinegar, stomach acid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65125" y="2757488"/>
            <a:ext cx="265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Properties of Acids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92075" y="3246438"/>
            <a:ext cx="397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1)  Acids have a sour taste.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92075" y="3717925"/>
            <a:ext cx="521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Acids do not have a slippery feel.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2075" y="4175125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Acids react with metals to form hydrogen gas.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92075" y="4678363"/>
            <a:ext cx="420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Acids turn litmus paper </a:t>
            </a: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/>
              <a:t>.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0488" y="5211763"/>
            <a:ext cx="6081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Acidic solutions conduct electricity.  This is because all acids </a:t>
            </a:r>
            <a:r>
              <a:rPr lang="en-US" b="1">
                <a:solidFill>
                  <a:srgbClr val="FF0000"/>
                </a:solidFill>
              </a:rPr>
              <a:t>dissociate</a:t>
            </a:r>
            <a:r>
              <a:rPr lang="en-US"/>
              <a:t> (separate into ions) when they dissolve.</a:t>
            </a:r>
          </a:p>
        </p:txBody>
      </p:sp>
      <p:pic>
        <p:nvPicPr>
          <p:cNvPr id="3090" name="Picture 18" descr="FG14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103438"/>
            <a:ext cx="2994025" cy="44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  <p:bldP spid="3084" grpId="0"/>
      <p:bldP spid="3087" grpId="0"/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FG14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8938" y="1417638"/>
            <a:ext cx="3481387" cy="5119687"/>
          </a:xfrm>
          <a:prstGeom prst="rect">
            <a:avLst/>
          </a:prstGeom>
          <a:noFill/>
        </p:spPr>
      </p:pic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3429000" y="228600"/>
            <a:ext cx="2057400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66FF">
                        <a:gamma/>
                        <a:tint val="0"/>
                        <a:invGamma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Playbill"/>
              </a:rPr>
              <a:t>Bases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92075" y="868363"/>
            <a:ext cx="836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>
                <a:solidFill>
                  <a:srgbClr val="0000CC"/>
                </a:solidFill>
              </a:rPr>
              <a:t>base</a:t>
            </a:r>
            <a:r>
              <a:rPr lang="en-US"/>
              <a:t> is a compound that dissolves in water to form a solution that has a pH more than 7. Example: Milk of Magnesia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7013" y="1981200"/>
            <a:ext cx="2195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</a:rPr>
              <a:t>Properties of Bases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92075" y="2652713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Bases have a bitter taste.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2075" y="3214688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Bases have a slippery feel.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92075" y="3810000"/>
            <a:ext cx="544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Bases do not react with metals.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2075" y="4449763"/>
            <a:ext cx="406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Bases turn litmus paper </a:t>
            </a:r>
            <a:r>
              <a:rPr lang="en-US">
                <a:solidFill>
                  <a:srgbClr val="0000CC"/>
                </a:solidFill>
              </a:rPr>
              <a:t>blue</a:t>
            </a:r>
            <a:r>
              <a:rPr lang="en-US"/>
              <a:t>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2075" y="5059363"/>
            <a:ext cx="5622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Basic solutions conduct electricity.  They also dissociate into ions.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8600" y="5989638"/>
            <a:ext cx="5075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Many basic compounds contain the </a:t>
            </a:r>
            <a:r>
              <a:rPr lang="en-US" b="1">
                <a:solidFill>
                  <a:srgbClr val="0000CC"/>
                </a:solidFill>
              </a:rPr>
              <a:t>hydroxide</a:t>
            </a:r>
            <a:r>
              <a:rPr lang="en-US"/>
              <a:t> ion (OH</a:t>
            </a:r>
            <a:r>
              <a:rPr lang="en-US" baseline="30000"/>
              <a:t>-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4111" grpId="0"/>
      <p:bldP spid="4112" grpId="0"/>
      <p:bldP spid="4113" grpId="0"/>
      <p:bldP spid="4115" grpId="0"/>
      <p:bldP spid="4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FG14_14-05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096963"/>
            <a:ext cx="8929688" cy="2354262"/>
          </a:xfrm>
          <a:prstGeom prst="rect">
            <a:avLst/>
          </a:prstGeom>
          <a:noFill/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697163" y="228600"/>
            <a:ext cx="3703637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00FF00">
                        <a:gamma/>
                        <a:tint val="0"/>
                        <a:invGamma/>
                      </a:srgbClr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Playbill"/>
              </a:rPr>
              <a:t>The pH Scale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63" y="4525963"/>
            <a:ext cx="22669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411163" y="3886200"/>
            <a:ext cx="885825" cy="728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Kyle sez: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697163" y="3657600"/>
            <a:ext cx="1738312" cy="1235075"/>
          </a:xfrm>
          <a:prstGeom prst="wedgeRoundRectCallout">
            <a:avLst>
              <a:gd name="adj1" fmla="val -94931"/>
              <a:gd name="adj2" fmla="val 1295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pH means “power of hydrogen.”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800600" y="3978275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pH scale is a </a:t>
            </a:r>
            <a:r>
              <a:rPr lang="en-US" b="1">
                <a:solidFill>
                  <a:srgbClr val="006600"/>
                </a:solidFill>
              </a:rPr>
              <a:t>logarithmic</a:t>
            </a:r>
            <a:r>
              <a:rPr lang="en-US"/>
              <a:t> scale.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800600" y="4618038"/>
            <a:ext cx="4160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means that an decrease in one pH value means a </a:t>
            </a:r>
            <a:r>
              <a:rPr lang="en-US" i="1"/>
              <a:t>10 times</a:t>
            </a:r>
            <a:r>
              <a:rPr lang="en-US"/>
              <a:t> increase in acidity.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  <p:bldP spid="5131" grpId="0"/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31838" y="1554163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read pages 62 – 68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Line master 15 – Classifying and naming compounds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Read pages 70-75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Complete Check and reflect page 75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# 1-5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0000"/>
                </a:solidFill>
              </a:rPr>
              <a:t>Section </a:t>
            </a:r>
            <a:r>
              <a:rPr lang="en-US" sz="2400" dirty="0">
                <a:solidFill>
                  <a:srgbClr val="000000"/>
                </a:solidFill>
              </a:rPr>
              <a:t>2 review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# 1-22 even, 32, 33, 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23-31 </a:t>
            </a:r>
            <a:r>
              <a:rPr lang="en-US" sz="2400" dirty="0" err="1">
                <a:solidFill>
                  <a:srgbClr val="000000"/>
                </a:solidFill>
              </a:rPr>
              <a:t>b,d,f,h,j,l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35,36 </a:t>
            </a:r>
            <a:r>
              <a:rPr lang="en-US" sz="2400" dirty="0" err="1">
                <a:solidFill>
                  <a:srgbClr val="000000"/>
                </a:solidFill>
              </a:rPr>
              <a:t>b,d,f,h,j,l</a:t>
            </a:r>
            <a:endParaRPr lang="en-US" sz="2400" dirty="0">
              <a:solidFill>
                <a:srgbClr val="000000"/>
              </a:solidFill>
            </a:endParaRP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      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         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264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 Black</vt:lpstr>
      <vt:lpstr>Impact</vt:lpstr>
      <vt:lpstr>Playbill</vt:lpstr>
      <vt:lpstr>Rockwell</vt:lpstr>
      <vt:lpstr>Times New Roman</vt:lpstr>
      <vt:lpstr>Wingdings</vt:lpstr>
      <vt:lpstr>Wingdings 2</vt:lpstr>
      <vt:lpstr>Arial</vt:lpstr>
      <vt:lpstr>1_Default Design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kriesej</dc:creator>
  <cp:lastModifiedBy>Pilipchuk, Cheryl</cp:lastModifiedBy>
  <cp:revision>30</cp:revision>
  <dcterms:created xsi:type="dcterms:W3CDTF">2004-09-15T18:09:11Z</dcterms:created>
  <dcterms:modified xsi:type="dcterms:W3CDTF">2017-11-28T04:10:16Z</dcterms:modified>
</cp:coreProperties>
</file>