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32"/>
  </p:notesMasterIdLst>
  <p:handoutMasterIdLst>
    <p:handoutMasterId r:id="rId33"/>
  </p:handoutMasterIdLst>
  <p:sldIdLst>
    <p:sldId id="296" r:id="rId2"/>
    <p:sldId id="313" r:id="rId3"/>
    <p:sldId id="302" r:id="rId4"/>
    <p:sldId id="306" r:id="rId5"/>
    <p:sldId id="304" r:id="rId6"/>
    <p:sldId id="305" r:id="rId7"/>
    <p:sldId id="312" r:id="rId8"/>
    <p:sldId id="314" r:id="rId9"/>
    <p:sldId id="299" r:id="rId10"/>
    <p:sldId id="307" r:id="rId11"/>
    <p:sldId id="308" r:id="rId12"/>
    <p:sldId id="290" r:id="rId13"/>
    <p:sldId id="291" r:id="rId14"/>
    <p:sldId id="309" r:id="rId15"/>
    <p:sldId id="310" r:id="rId16"/>
    <p:sldId id="311" r:id="rId17"/>
    <p:sldId id="301" r:id="rId18"/>
    <p:sldId id="295" r:id="rId19"/>
    <p:sldId id="271" r:id="rId20"/>
    <p:sldId id="272" r:id="rId21"/>
    <p:sldId id="267" r:id="rId22"/>
    <p:sldId id="269" r:id="rId23"/>
    <p:sldId id="270" r:id="rId24"/>
    <p:sldId id="274" r:id="rId25"/>
    <p:sldId id="280" r:id="rId26"/>
    <p:sldId id="275" r:id="rId27"/>
    <p:sldId id="277" r:id="rId28"/>
    <p:sldId id="278" r:id="rId29"/>
    <p:sldId id="279" r:id="rId30"/>
    <p:sldId id="281" r:id="rId31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0A8C"/>
    <a:srgbClr val="FF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>
      <p:cViewPr varScale="1">
        <p:scale>
          <a:sx n="90" d="100"/>
          <a:sy n="90" d="100"/>
        </p:scale>
        <p:origin x="17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Relationship Id="rId3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522D586-2E8A-418A-82BA-DC6E7A365E70}" type="datetimeFigureOut">
              <a:rPr lang="en-CA" smtClean="0"/>
              <a:t>2017-11-27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F24626C-93E1-44C0-A188-9B6B8F55D3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390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32F35E5-C7D0-42D1-92FE-0DB16139D916}" type="datetimeFigureOut">
              <a:rPr lang="en-US" smtClean="0"/>
              <a:pPr/>
              <a:t>11/27/17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269A7AB-4524-4263-9C36-113C90E65E7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22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23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24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25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26</a:t>
            </a:fld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27</a:t>
            </a:fld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28</a:t>
            </a:fld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29</a:t>
            </a:fld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30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D3E16-F996-4C43-96FF-2BF0B1B2BB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53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18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19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20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9A7AB-4524-4263-9C36-113C90E65E7F}" type="slidenum">
              <a:rPr lang="en-CA" smtClean="0"/>
              <a:pPr/>
              <a:t>21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3304-74C7-4AD8-991E-B4BBA92AE3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CA44-DA1E-4DEE-8B63-81913B23D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552E-FE6E-4598-97EB-9650519B8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41134F-316C-440F-B436-2C586EEB1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8D9577A-1C5B-4D52-B40C-7C53E1E12F2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45A0B2D-D8A9-4DB0-8417-06D52D3D6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265EFAA-9BC6-4301-8526-1AAEC8C4B4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89D3780-5A21-4EBA-A3DE-D1390C866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C451893-AA03-4870-B800-F3E2E2FF3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004E7C5-F883-4284-B0C3-FDC73696F3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97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7CF4-5FE5-4AF4-924C-3D2B46B9A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1E823D7-817C-4782-9964-E117A8D42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2103-B4AF-48D2-858E-6F2C8BCA2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CE19B-678C-4B7E-96DF-4CA385341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12DBB-235D-4814-83FA-B5A6942D6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ECDEA-E673-4418-BC6E-C0B7BC311A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BB47-03F0-49D4-9AC5-477BD2592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FB212-91CA-49CA-A33B-0DD6E9B845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A7E7AC0-1E1C-474C-8F4D-4133145FE8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WordArt 6"/>
          <p:cNvSpPr>
            <a:spLocks noChangeArrowheads="1" noChangeShapeType="1" noTextEdit="1"/>
          </p:cNvSpPr>
          <p:nvPr/>
        </p:nvSpPr>
        <p:spPr bwMode="auto">
          <a:xfrm>
            <a:off x="457200" y="228600"/>
            <a:ext cx="3952875" cy="3235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CA" sz="8000" kern="10">
                <a:ln w="222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latin typeface="Arial Black"/>
              </a:rPr>
              <a:t>Writing</a:t>
            </a:r>
          </a:p>
        </p:txBody>
      </p:sp>
      <p:sp>
        <p:nvSpPr>
          <p:cNvPr id="73735" name="WordArt 7"/>
          <p:cNvSpPr>
            <a:spLocks noChangeArrowheads="1" noChangeShapeType="1" noTextEdit="1"/>
          </p:cNvSpPr>
          <p:nvPr/>
        </p:nvSpPr>
        <p:spPr bwMode="auto">
          <a:xfrm>
            <a:off x="2438400" y="1066800"/>
            <a:ext cx="5200650" cy="3235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CA" sz="8000" kern="10">
                <a:ln w="222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latin typeface="Arial Black"/>
              </a:rPr>
              <a:t>Chemical</a:t>
            </a:r>
          </a:p>
        </p:txBody>
      </p:sp>
      <p:sp>
        <p:nvSpPr>
          <p:cNvPr id="73736" name="WordArt 8"/>
          <p:cNvSpPr>
            <a:spLocks noChangeArrowheads="1" noChangeShapeType="1" noTextEdit="1"/>
          </p:cNvSpPr>
          <p:nvPr/>
        </p:nvSpPr>
        <p:spPr bwMode="auto">
          <a:xfrm>
            <a:off x="1905000" y="3429000"/>
            <a:ext cx="5524500" cy="3235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CA" sz="8000" kern="10" dirty="0">
                <a:ln w="222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latin typeface="Arial Black"/>
              </a:rPr>
              <a:t>Equations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effectLst/>
              </a:rPr>
              <a:t>Example 1: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Solid magnesium metal reacts with hydrochloric acid to produce aqueous magnesium chloride and hydrogen gas.</a:t>
            </a:r>
          </a:p>
          <a:p>
            <a:pPr marL="0" indent="0" algn="ctr">
              <a:buNone/>
            </a:pPr>
            <a:endParaRPr lang="en-US" sz="2000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000" i="1" dirty="0">
                <a:solidFill>
                  <a:schemeClr val="bg1"/>
                </a:solidFill>
              </a:rPr>
              <a:t>magnesium + hydrochloric acid </a:t>
            </a:r>
            <a:r>
              <a:rPr lang="en-US" sz="2000" i="1" dirty="0">
                <a:solidFill>
                  <a:schemeClr val="bg1"/>
                </a:solidFill>
                <a:sym typeface="Wingdings" pitchFamily="2" charset="2"/>
              </a:rPr>
              <a:t> magnesium chloride + hydrogen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chemeClr val="bg1"/>
                </a:solidFill>
              </a:rPr>
              <a:t>Mg(s)  +  </a:t>
            </a:r>
            <a:r>
              <a:rPr lang="en-US" sz="2800" dirty="0" err="1">
                <a:solidFill>
                  <a:schemeClr val="bg1"/>
                </a:solidFill>
              </a:rPr>
              <a:t>HCl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en-US" sz="2800" dirty="0" err="1">
                <a:solidFill>
                  <a:schemeClr val="bg1"/>
                </a:solidFill>
              </a:rPr>
              <a:t>aq</a:t>
            </a:r>
            <a:r>
              <a:rPr lang="en-US" sz="2800" dirty="0">
                <a:solidFill>
                  <a:schemeClr val="bg1"/>
                </a:solidFill>
              </a:rPr>
              <a:t>)  </a:t>
            </a:r>
            <a:r>
              <a:rPr lang="en-US" sz="2800" dirty="0">
                <a:solidFill>
                  <a:schemeClr val="bg1"/>
                </a:solidFill>
                <a:sym typeface="Wingdings" pitchFamily="2" charset="2"/>
              </a:rPr>
              <a:t>  MgCl</a:t>
            </a:r>
            <a:r>
              <a:rPr lang="en-US" sz="2800" baseline="-25000" dirty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US" sz="2800" dirty="0">
                <a:solidFill>
                  <a:schemeClr val="bg1"/>
                </a:solidFill>
                <a:sym typeface="Wingdings" pitchFamily="2" charset="2"/>
              </a:rPr>
              <a:t>(</a:t>
            </a:r>
            <a:r>
              <a:rPr lang="en-US" sz="2800" dirty="0" err="1">
                <a:solidFill>
                  <a:schemeClr val="bg1"/>
                </a:solidFill>
                <a:sym typeface="Wingdings" pitchFamily="2" charset="2"/>
              </a:rPr>
              <a:t>aq</a:t>
            </a:r>
            <a:r>
              <a:rPr lang="en-US" sz="2800" dirty="0">
                <a:solidFill>
                  <a:schemeClr val="bg1"/>
                </a:solidFill>
                <a:sym typeface="Wingdings" pitchFamily="2" charset="2"/>
              </a:rPr>
              <a:t>)</a:t>
            </a:r>
            <a:r>
              <a:rPr lang="en-US" sz="2800" baseline="-25000" dirty="0">
                <a:solidFill>
                  <a:schemeClr val="bg1"/>
                </a:solidFill>
                <a:sym typeface="Wingdings" pitchFamily="2" charset="2"/>
              </a:rPr>
              <a:t>  </a:t>
            </a:r>
            <a:r>
              <a:rPr lang="en-US" sz="2800" dirty="0">
                <a:solidFill>
                  <a:schemeClr val="bg1"/>
                </a:solidFill>
                <a:sym typeface="Wingdings" pitchFamily="2" charset="2"/>
              </a:rPr>
              <a:t>+  H</a:t>
            </a:r>
            <a:r>
              <a:rPr lang="en-US" sz="2800" baseline="-25000" dirty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US" sz="2800" dirty="0">
                <a:solidFill>
                  <a:schemeClr val="bg1"/>
                </a:solidFill>
                <a:sym typeface="Wingdings" pitchFamily="2" charset="2"/>
              </a:rPr>
              <a:t>(g)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800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effectLst/>
              </a:rPr>
              <a:t>Example 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>
                <a:solidFill>
                  <a:schemeClr val="bg1"/>
                </a:solidFill>
              </a:rPr>
              <a:t>An iron nail is placed in a solution of copper (II) chloride.  As a result, small amounts of copper metal are produced in a solution of iron (II) chloride.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i="1" dirty="0">
                <a:solidFill>
                  <a:schemeClr val="bg1"/>
                </a:solidFill>
              </a:rPr>
              <a:t>iron + copper (II) chloride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 copper + iron (II) chloride</a:t>
            </a:r>
          </a:p>
          <a:p>
            <a:pPr marL="0" indent="0" algn="ctr">
              <a:buNone/>
            </a:pPr>
            <a:endParaRPr lang="en-US" i="1" dirty="0">
              <a:solidFill>
                <a:schemeClr val="bg1"/>
              </a:solidFill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Fe(s)  +  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CuCl</a:t>
            </a:r>
            <a:r>
              <a:rPr lang="en-US" baseline="-25000" dirty="0" smtClean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aq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)</a:t>
            </a:r>
            <a:r>
              <a:rPr lang="en-US" baseline="-250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  Cu(s)</a:t>
            </a:r>
            <a:r>
              <a:rPr lang="en-US" baseline="-25000" dirty="0">
                <a:solidFill>
                  <a:schemeClr val="bg1"/>
                </a:solidFill>
                <a:sym typeface="Wingdings" pitchFamily="2" charset="2"/>
              </a:rPr>
              <a:t>  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+  FeCl</a:t>
            </a:r>
            <a:r>
              <a:rPr lang="en-US" baseline="-25000" dirty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(</a:t>
            </a:r>
            <a:r>
              <a:rPr lang="en-US" dirty="0" err="1">
                <a:solidFill>
                  <a:schemeClr val="bg1"/>
                </a:solidFill>
                <a:sym typeface="Wingdings" pitchFamily="2" charset="2"/>
              </a:rPr>
              <a:t>aq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5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30480" y="1524000"/>
            <a:ext cx="8961120" cy="5181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*All </a:t>
            </a:r>
            <a:r>
              <a:rPr lang="en-US" b="1" dirty="0">
                <a:solidFill>
                  <a:schemeClr val="bg1"/>
                </a:solidFill>
              </a:rPr>
              <a:t>equations must always have the same number of each type of  atom on both sides of the equation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*We </a:t>
            </a:r>
            <a:r>
              <a:rPr lang="en-US" dirty="0">
                <a:solidFill>
                  <a:schemeClr val="bg1"/>
                </a:solidFill>
              </a:rPr>
              <a:t>do this by adding coefficients in front of the chemical formula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*The </a:t>
            </a:r>
            <a:r>
              <a:rPr lang="en-US" dirty="0">
                <a:solidFill>
                  <a:schemeClr val="bg1"/>
                </a:solidFill>
              </a:rPr>
              <a:t>coefficient applies to the entire formula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*2H</a:t>
            </a:r>
            <a:r>
              <a:rPr lang="en-US" sz="2800" baseline="-25000" dirty="0" smtClean="0">
                <a:solidFill>
                  <a:schemeClr val="bg1"/>
                </a:solidFill>
              </a:rPr>
              <a:t>2</a:t>
            </a:r>
            <a:r>
              <a:rPr lang="en-US" sz="2800" dirty="0" smtClean="0">
                <a:solidFill>
                  <a:schemeClr val="bg1"/>
                </a:solidFill>
              </a:rPr>
              <a:t>O </a:t>
            </a:r>
            <a:r>
              <a:rPr lang="en-US" sz="2800" dirty="0">
                <a:solidFill>
                  <a:schemeClr val="bg1"/>
                </a:solidFill>
                <a:sym typeface="Wingdings" pitchFamily="2" charset="2"/>
              </a:rPr>
              <a:t> means two water molecules</a:t>
            </a:r>
          </a:p>
          <a:p>
            <a:pPr lvl="1"/>
            <a:r>
              <a:rPr lang="en-US" sz="2800" u="sng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800" u="sng" dirty="0" smtClean="0">
                <a:solidFill>
                  <a:schemeClr val="bg1"/>
                </a:solidFill>
                <a:sym typeface="Wingdings" pitchFamily="2" charset="2"/>
              </a:rPr>
              <a:t>*four </a:t>
            </a:r>
            <a:r>
              <a:rPr lang="en-US" sz="2800" u="sng" dirty="0">
                <a:solidFill>
                  <a:schemeClr val="bg1"/>
                </a:solidFill>
                <a:sym typeface="Wingdings" pitchFamily="2" charset="2"/>
              </a:rPr>
              <a:t>hydrogens and two oxygens 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92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</a:rPr>
              <a:t>*Balancing </a:t>
            </a:r>
            <a:r>
              <a:rPr lang="en-US" sz="3200" dirty="0">
                <a:solidFill>
                  <a:schemeClr val="bg1"/>
                </a:solidFill>
                <a:latin typeface="Arial Black" pitchFamily="34" charset="0"/>
              </a:rPr>
              <a:t>Equations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4" dur="indefinite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9" dur="indefinite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4" dur="indefinite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7" dur="indefinite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0" dur="indefinite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allAtOnce"/>
      <p:bldP spid="61443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89837"/>
            <a:ext cx="8458200" cy="5791200"/>
          </a:xfrm>
        </p:spPr>
        <p:txBody>
          <a:bodyPr>
            <a:normAutofit lnSpcReduction="10000"/>
          </a:bodyPr>
          <a:lstStyle/>
          <a:p>
            <a:pPr marL="609600" indent="-609600">
              <a:buFont typeface="Wingdings" pitchFamily="2" charset="2"/>
              <a:buAutoNum type="arabicParenR"/>
            </a:pPr>
            <a:r>
              <a:rPr lang="en-US" sz="2800" dirty="0">
                <a:solidFill>
                  <a:schemeClr val="bg1"/>
                </a:solidFill>
              </a:rPr>
              <a:t>Determine the correct chemical formula for all reactants and products.</a:t>
            </a:r>
          </a:p>
          <a:p>
            <a:pPr marL="990600" lvl="1" indent="-533400">
              <a:buFont typeface="Wingdings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</a:rPr>
              <a:t>check for diatomic molecules.</a:t>
            </a:r>
          </a:p>
          <a:p>
            <a:pPr marL="990600" lvl="1" indent="-533400">
              <a:buFont typeface="Wingdings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</a:rPr>
              <a:t>check for polyatomic ions.</a:t>
            </a:r>
          </a:p>
          <a:p>
            <a:pPr marL="990600" lvl="1" indent="-533400">
              <a:buFont typeface="Wingdings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</a:rPr>
              <a:t>indicate correct state of compounds. (s, l, g, </a:t>
            </a:r>
            <a:r>
              <a:rPr lang="en-US" sz="2400" dirty="0" err="1">
                <a:solidFill>
                  <a:schemeClr val="bg1"/>
                </a:solidFill>
              </a:rPr>
              <a:t>aq</a:t>
            </a:r>
            <a:r>
              <a:rPr lang="en-US" sz="2400" dirty="0">
                <a:solidFill>
                  <a:schemeClr val="bg1"/>
                </a:solidFill>
              </a:rPr>
              <a:t>)</a:t>
            </a:r>
          </a:p>
          <a:p>
            <a:pPr marL="609600" indent="-609600">
              <a:buFont typeface="Wingdings" pitchFamily="2" charset="2"/>
              <a:buAutoNum type="arabicParenR" startAt="2"/>
            </a:pPr>
            <a:r>
              <a:rPr lang="en-US" sz="2800" dirty="0">
                <a:solidFill>
                  <a:schemeClr val="bg1"/>
                </a:solidFill>
              </a:rPr>
              <a:t>Balance  metals</a:t>
            </a:r>
          </a:p>
          <a:p>
            <a:pPr marL="609600" indent="-609600">
              <a:buFont typeface="Wingdings" pitchFamily="2" charset="2"/>
              <a:buAutoNum type="arabicParenR" startAt="2"/>
            </a:pPr>
            <a:r>
              <a:rPr lang="en-US" sz="2800" dirty="0">
                <a:solidFill>
                  <a:schemeClr val="bg1"/>
                </a:solidFill>
              </a:rPr>
              <a:t>Balance nonmetals</a:t>
            </a:r>
          </a:p>
          <a:p>
            <a:pPr marL="609600" indent="-609600">
              <a:buFont typeface="Wingdings" pitchFamily="2" charset="2"/>
              <a:buAutoNum type="arabicParenR" startAt="2"/>
            </a:pPr>
            <a:r>
              <a:rPr lang="en-US" sz="2800" dirty="0">
                <a:solidFill>
                  <a:schemeClr val="bg1"/>
                </a:solidFill>
              </a:rPr>
              <a:t>Balance hydrogen</a:t>
            </a:r>
          </a:p>
          <a:p>
            <a:pPr marL="609600" indent="-609600">
              <a:buFont typeface="Wingdings" pitchFamily="2" charset="2"/>
              <a:buAutoNum type="arabicParenR" startAt="2"/>
            </a:pPr>
            <a:r>
              <a:rPr lang="en-US" sz="2800" dirty="0">
                <a:solidFill>
                  <a:schemeClr val="bg1"/>
                </a:solidFill>
              </a:rPr>
              <a:t>Balance oxygen</a:t>
            </a:r>
          </a:p>
          <a:p>
            <a:pPr marL="609600" indent="-609600">
              <a:buFont typeface="Wingdings" pitchFamily="2" charset="2"/>
              <a:buAutoNum type="arabicParenR" startAt="2"/>
            </a:pPr>
            <a:r>
              <a:rPr lang="en-US" sz="2800" dirty="0">
                <a:solidFill>
                  <a:schemeClr val="bg1"/>
                </a:solidFill>
              </a:rPr>
              <a:t>Recount all atoms </a:t>
            </a:r>
          </a:p>
          <a:p>
            <a:pPr marL="609600" indent="-609600">
              <a:buFont typeface="Wingdings" pitchFamily="2" charset="2"/>
              <a:buAutoNum type="arabicParenR" startAt="2"/>
            </a:pPr>
            <a:r>
              <a:rPr lang="en-US" sz="2800" dirty="0">
                <a:solidFill>
                  <a:schemeClr val="bg1"/>
                </a:solidFill>
              </a:rPr>
              <a:t>If every coefficient will reduce, rewrite the whole equation using the simplest ratio of coefficients.</a:t>
            </a:r>
          </a:p>
          <a:p>
            <a:pPr marL="609600" indent="-609600">
              <a:buFont typeface="Wingdings" pitchFamily="2" charset="2"/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990600" lvl="1" indent="-533400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609600" indent="-609600"/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2286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chemeClr val="bg1"/>
                </a:solidFill>
              </a:rPr>
              <a:t>**Steps for Balancing Chemical Equations</a:t>
            </a:r>
            <a:endParaRPr lang="en-CA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3283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>
                <a:solidFill>
                  <a:schemeClr val="bg1"/>
                </a:solidFill>
              </a:rPr>
              <a:t>CH</a:t>
            </a:r>
            <a:r>
              <a:rPr lang="en-CA" baseline="-25000" dirty="0">
                <a:solidFill>
                  <a:schemeClr val="bg1"/>
                </a:solidFill>
              </a:rPr>
              <a:t>4</a:t>
            </a:r>
            <a:r>
              <a:rPr lang="en-CA" dirty="0">
                <a:solidFill>
                  <a:schemeClr val="bg1"/>
                </a:solidFill>
              </a:rPr>
              <a:t>(g)  +  O</a:t>
            </a:r>
            <a:r>
              <a:rPr lang="en-CA" baseline="-25000" dirty="0">
                <a:solidFill>
                  <a:schemeClr val="bg1"/>
                </a:solidFill>
              </a:rPr>
              <a:t>2</a:t>
            </a:r>
            <a:r>
              <a:rPr lang="en-CA" dirty="0">
                <a:solidFill>
                  <a:schemeClr val="bg1"/>
                </a:solidFill>
              </a:rPr>
              <a:t>(g)  </a:t>
            </a:r>
            <a:r>
              <a:rPr lang="en-CA" dirty="0">
                <a:solidFill>
                  <a:schemeClr val="bg1"/>
                </a:solidFill>
                <a:sym typeface="Wingdings" pitchFamily="2" charset="2"/>
              </a:rPr>
              <a:t>  CO</a:t>
            </a:r>
            <a:r>
              <a:rPr lang="en-CA" baseline="-25000" dirty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CA" dirty="0">
                <a:solidFill>
                  <a:schemeClr val="bg1"/>
                </a:solidFill>
                <a:sym typeface="Wingdings" pitchFamily="2" charset="2"/>
              </a:rPr>
              <a:t>(g)  +  H</a:t>
            </a:r>
            <a:r>
              <a:rPr lang="en-CA" baseline="-25000" dirty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CA" dirty="0">
                <a:solidFill>
                  <a:schemeClr val="bg1"/>
                </a:solidFill>
                <a:sym typeface="Wingdings" pitchFamily="2" charset="2"/>
              </a:rPr>
              <a:t>O(g)</a:t>
            </a:r>
          </a:p>
          <a:p>
            <a:pPr marL="0" indent="0" algn="ctr">
              <a:buNone/>
            </a:pPr>
            <a:endParaRPr lang="en-CA" dirty="0">
              <a:solidFill>
                <a:schemeClr val="bg1"/>
              </a:solidFill>
              <a:sym typeface="Wingdings" pitchFamily="2" charset="2"/>
            </a:endParaRPr>
          </a:p>
          <a:p>
            <a:pPr marL="0" indent="0" algn="ctr">
              <a:buNone/>
            </a:pPr>
            <a:endParaRPr lang="en-CA" dirty="0">
              <a:solidFill>
                <a:schemeClr val="bg1"/>
              </a:solidFill>
              <a:sym typeface="Wingdings" pitchFamily="2" charset="2"/>
            </a:endParaRPr>
          </a:p>
          <a:p>
            <a:pPr marL="0" indent="0" algn="ctr">
              <a:buNone/>
            </a:pPr>
            <a:endParaRPr lang="en-CA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dirty="0">
              <a:sym typeface="Wingdings" pitchFamily="2" charset="2"/>
            </a:endParaRPr>
          </a:p>
          <a:p>
            <a:r>
              <a:rPr lang="en-CA" dirty="0">
                <a:solidFill>
                  <a:schemeClr val="bg1"/>
                </a:solidFill>
                <a:sym typeface="Wingdings" pitchFamily="2" charset="2"/>
              </a:rPr>
              <a:t>The carbons are balanced, but the hydrogen and oxygen are not</a:t>
            </a:r>
          </a:p>
          <a:p>
            <a:r>
              <a:rPr lang="en-CA" dirty="0">
                <a:solidFill>
                  <a:schemeClr val="bg1"/>
                </a:solidFill>
                <a:sym typeface="Wingdings" pitchFamily="2" charset="2"/>
              </a:rPr>
              <a:t>Balance the hydrogen by adding a coefficient before the product containing hydrogen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1828800" y="2514600"/>
          <a:ext cx="5486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Elements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</a:t>
                      </a:r>
                      <a:r>
                        <a:rPr lang="en-US" baseline="0" dirty="0"/>
                        <a:t> of atoms in reactants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atoms in products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+ 1 =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50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effectLst/>
              </a:rPr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328315"/>
          </a:xfrm>
        </p:spPr>
        <p:txBody>
          <a:bodyPr/>
          <a:lstStyle/>
          <a:p>
            <a:pPr marL="0" indent="0" algn="ctr">
              <a:buNone/>
            </a:pPr>
            <a:r>
              <a:rPr lang="en-CA" dirty="0">
                <a:solidFill>
                  <a:schemeClr val="bg1"/>
                </a:solidFill>
              </a:rPr>
              <a:t>CH</a:t>
            </a:r>
            <a:r>
              <a:rPr lang="en-CA" baseline="-25000" dirty="0">
                <a:solidFill>
                  <a:schemeClr val="bg1"/>
                </a:solidFill>
              </a:rPr>
              <a:t>4</a:t>
            </a:r>
            <a:r>
              <a:rPr lang="en-CA" dirty="0">
                <a:solidFill>
                  <a:schemeClr val="bg1"/>
                </a:solidFill>
              </a:rPr>
              <a:t>(g)  +  O</a:t>
            </a:r>
            <a:r>
              <a:rPr lang="en-CA" baseline="-25000" dirty="0">
                <a:solidFill>
                  <a:schemeClr val="bg1"/>
                </a:solidFill>
              </a:rPr>
              <a:t>2</a:t>
            </a:r>
            <a:r>
              <a:rPr lang="en-CA" dirty="0">
                <a:solidFill>
                  <a:schemeClr val="bg1"/>
                </a:solidFill>
              </a:rPr>
              <a:t>(g)  </a:t>
            </a:r>
            <a:r>
              <a:rPr lang="en-CA" dirty="0">
                <a:solidFill>
                  <a:schemeClr val="bg1"/>
                </a:solidFill>
                <a:sym typeface="Wingdings" pitchFamily="2" charset="2"/>
              </a:rPr>
              <a:t>  CO</a:t>
            </a:r>
            <a:r>
              <a:rPr lang="en-CA" baseline="-25000" dirty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CA" dirty="0">
                <a:solidFill>
                  <a:schemeClr val="bg1"/>
                </a:solidFill>
                <a:sym typeface="Wingdings" pitchFamily="2" charset="2"/>
              </a:rPr>
              <a:t>(g)  + </a:t>
            </a:r>
            <a:r>
              <a:rPr lang="en-CA" dirty="0">
                <a:sym typeface="Wingdings" pitchFamily="2" charset="2"/>
              </a:rPr>
              <a:t> </a:t>
            </a:r>
            <a:r>
              <a:rPr lang="en-CA" sz="2800" b="1" dirty="0">
                <a:solidFill>
                  <a:srgbClr val="FF99FF"/>
                </a:solidFill>
                <a:sym typeface="Wingdings" pitchFamily="2" charset="2"/>
              </a:rPr>
              <a:t>2</a:t>
            </a:r>
            <a:r>
              <a:rPr lang="en-CA" dirty="0">
                <a:solidFill>
                  <a:schemeClr val="bg1"/>
                </a:solidFill>
                <a:sym typeface="Wingdings" pitchFamily="2" charset="2"/>
              </a:rPr>
              <a:t>H</a:t>
            </a:r>
            <a:r>
              <a:rPr lang="en-CA" baseline="-25000" dirty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CA" dirty="0">
                <a:solidFill>
                  <a:schemeClr val="bg1"/>
                </a:solidFill>
                <a:sym typeface="Wingdings" pitchFamily="2" charset="2"/>
              </a:rPr>
              <a:t>O(g)</a:t>
            </a:r>
          </a:p>
          <a:p>
            <a:pPr marL="0" indent="0" algn="ctr">
              <a:buNone/>
            </a:pPr>
            <a:endParaRPr lang="en-CA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dirty="0">
              <a:sym typeface="Wingdings" pitchFamily="2" charset="2"/>
            </a:endParaRPr>
          </a:p>
          <a:p>
            <a:pPr marL="0" indent="0" algn="ctr">
              <a:buNone/>
            </a:pPr>
            <a:endParaRPr lang="en-CA" dirty="0">
              <a:sym typeface="Wingdings" pitchFamily="2" charset="2"/>
            </a:endParaRPr>
          </a:p>
          <a:p>
            <a:r>
              <a:rPr lang="en-CA" dirty="0">
                <a:solidFill>
                  <a:schemeClr val="bg1"/>
                </a:solidFill>
                <a:sym typeface="Wingdings" pitchFamily="2" charset="2"/>
              </a:rPr>
              <a:t>With the addition of the “</a:t>
            </a:r>
            <a:r>
              <a:rPr lang="en-CA" b="1" dirty="0">
                <a:solidFill>
                  <a:srgbClr val="FF99FF"/>
                </a:solidFill>
                <a:sym typeface="Wingdings" pitchFamily="2" charset="2"/>
              </a:rPr>
              <a:t>2</a:t>
            </a:r>
            <a:r>
              <a:rPr lang="en-CA" dirty="0">
                <a:solidFill>
                  <a:schemeClr val="bg1"/>
                </a:solidFill>
                <a:sym typeface="Wingdings" pitchFamily="2" charset="2"/>
              </a:rPr>
              <a:t>” in front of the water, we balance the hydrogen but also increase the amount of oxygen in the product side 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1828800" y="2514600"/>
          <a:ext cx="5486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Elements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</a:t>
                      </a:r>
                      <a:r>
                        <a:rPr lang="en-US" baseline="0" dirty="0"/>
                        <a:t> of atoms in reactants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atoms in products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x 2</a:t>
                      </a:r>
                      <a:r>
                        <a:rPr lang="en-US" baseline="0" dirty="0"/>
                        <a:t> = 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+</a:t>
                      </a:r>
                      <a:r>
                        <a:rPr lang="en-US" baseline="0" dirty="0"/>
                        <a:t> 2 = 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915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3642515"/>
          </a:xfrm>
        </p:spPr>
        <p:txBody>
          <a:bodyPr/>
          <a:lstStyle/>
          <a:p>
            <a:pPr marL="0" indent="0" algn="ctr">
              <a:buNone/>
            </a:pPr>
            <a:r>
              <a:rPr lang="en-CA" dirty="0">
                <a:solidFill>
                  <a:schemeClr val="bg1"/>
                </a:solidFill>
              </a:rPr>
              <a:t>CH</a:t>
            </a:r>
            <a:r>
              <a:rPr lang="en-CA" baseline="-25000" dirty="0">
                <a:solidFill>
                  <a:schemeClr val="bg1"/>
                </a:solidFill>
              </a:rPr>
              <a:t>4</a:t>
            </a:r>
            <a:r>
              <a:rPr lang="en-CA" dirty="0">
                <a:solidFill>
                  <a:schemeClr val="bg1"/>
                </a:solidFill>
              </a:rPr>
              <a:t>(g)  +  2O</a:t>
            </a:r>
            <a:r>
              <a:rPr lang="en-CA" baseline="-25000" dirty="0">
                <a:solidFill>
                  <a:schemeClr val="bg1"/>
                </a:solidFill>
              </a:rPr>
              <a:t>2</a:t>
            </a:r>
            <a:r>
              <a:rPr lang="en-CA" dirty="0">
                <a:solidFill>
                  <a:schemeClr val="bg1"/>
                </a:solidFill>
              </a:rPr>
              <a:t>(g)  </a:t>
            </a:r>
            <a:r>
              <a:rPr lang="en-CA" dirty="0">
                <a:solidFill>
                  <a:schemeClr val="bg1"/>
                </a:solidFill>
                <a:sym typeface="Wingdings" pitchFamily="2" charset="2"/>
              </a:rPr>
              <a:t>  CO</a:t>
            </a:r>
            <a:r>
              <a:rPr lang="en-CA" baseline="-25000" dirty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CA" dirty="0">
                <a:solidFill>
                  <a:schemeClr val="bg1"/>
                </a:solidFill>
                <a:sym typeface="Wingdings" pitchFamily="2" charset="2"/>
              </a:rPr>
              <a:t>(g)  +  2H</a:t>
            </a:r>
            <a:r>
              <a:rPr lang="en-CA" baseline="-25000" dirty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CA" dirty="0">
                <a:solidFill>
                  <a:schemeClr val="bg1"/>
                </a:solidFill>
                <a:sym typeface="Wingdings" pitchFamily="2" charset="2"/>
              </a:rPr>
              <a:t>O(g)</a:t>
            </a:r>
          </a:p>
          <a:p>
            <a:pPr marL="0" indent="0" algn="ctr">
              <a:buNone/>
            </a:pPr>
            <a:endParaRPr lang="en-CA" dirty="0">
              <a:solidFill>
                <a:schemeClr val="bg1"/>
              </a:solidFill>
              <a:sym typeface="Wingdings" pitchFamily="2" charset="2"/>
            </a:endParaRPr>
          </a:p>
          <a:p>
            <a:pPr marL="0" indent="0" algn="ctr">
              <a:buNone/>
            </a:pPr>
            <a:endParaRPr lang="en-CA" dirty="0">
              <a:solidFill>
                <a:schemeClr val="bg1"/>
              </a:solidFill>
              <a:sym typeface="Wingdings" pitchFamily="2" charset="2"/>
            </a:endParaRPr>
          </a:p>
          <a:p>
            <a:pPr marL="0" indent="0" algn="ctr">
              <a:buNone/>
            </a:pPr>
            <a:endParaRPr lang="en-CA" dirty="0">
              <a:solidFill>
                <a:schemeClr val="bg1"/>
              </a:solidFill>
              <a:sym typeface="Wingdings" pitchFamily="2" charset="2"/>
            </a:endParaRPr>
          </a:p>
          <a:p>
            <a:pPr marL="0" indent="0" algn="ctr">
              <a:buNone/>
            </a:pPr>
            <a:endParaRPr lang="en-CA" dirty="0">
              <a:solidFill>
                <a:schemeClr val="bg1"/>
              </a:solidFill>
              <a:sym typeface="Wingdings" pitchFamily="2" charset="2"/>
            </a:endParaRPr>
          </a:p>
          <a:p>
            <a:r>
              <a:rPr lang="en-CA" dirty="0">
                <a:solidFill>
                  <a:schemeClr val="bg1"/>
                </a:solidFill>
                <a:sym typeface="Wingdings" pitchFamily="2" charset="2"/>
              </a:rPr>
              <a:t>Now we are balanced!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08748106"/>
              </p:ext>
            </p:extLst>
          </p:nvPr>
        </p:nvGraphicFramePr>
        <p:xfrm>
          <a:off x="1828800" y="2514600"/>
          <a:ext cx="5486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Elements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</a:t>
                      </a:r>
                      <a:r>
                        <a:rPr lang="en-US" baseline="0" dirty="0"/>
                        <a:t> of atoms in reactants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atoms in products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x 2 =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114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3513D3-0BCA-4A23-9CAF-D37A04369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05240B86-CB4A-418F-AB2C-5BC71E236F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533400"/>
            <a:ext cx="6096000" cy="611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138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effectLst/>
              </a:rPr>
              <a:t>NOTES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bg1"/>
                </a:solidFill>
              </a:rPr>
              <a:t>Coefficients must be whole numbers.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bg1"/>
                </a:solidFill>
              </a:rPr>
              <a:t>Do not change subscripts in chemical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>
                <a:solidFill>
                  <a:schemeClr val="bg1"/>
                </a:solidFill>
              </a:rPr>
              <a:t> formula.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bg1"/>
                </a:solidFill>
              </a:rPr>
              <a:t>Do not place coefficients between atoms or ions in a formula.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bg1"/>
                </a:solidFill>
              </a:rPr>
              <a:t>Number of polyatomic ions must be the same on both sides of the equation</a:t>
            </a:r>
          </a:p>
          <a:p>
            <a:pPr>
              <a:lnSpc>
                <a:spcPct val="90000"/>
              </a:lnSpc>
            </a:pPr>
            <a:endParaRPr lang="en-US" sz="32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9248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/>
              </a:rPr>
              <a:t>Balance this equation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0" y="2187575"/>
            <a:ext cx="9144000" cy="39433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800" b="1" dirty="0">
                <a:solidFill>
                  <a:schemeClr val="bg1"/>
                </a:solidFill>
              </a:rPr>
              <a:t>KI</a:t>
            </a:r>
            <a:r>
              <a:rPr lang="en-US" sz="4800" b="1" baseline="-25000" dirty="0">
                <a:solidFill>
                  <a:schemeClr val="bg1"/>
                </a:solidFill>
              </a:rPr>
              <a:t>(</a:t>
            </a:r>
            <a:r>
              <a:rPr lang="en-US" sz="4800" b="1" baseline="-25000" dirty="0" err="1">
                <a:solidFill>
                  <a:schemeClr val="bg1"/>
                </a:solidFill>
              </a:rPr>
              <a:t>aq</a:t>
            </a:r>
            <a:r>
              <a:rPr lang="en-US" sz="4800" b="1" baseline="-25000" dirty="0">
                <a:solidFill>
                  <a:schemeClr val="bg1"/>
                </a:solidFill>
              </a:rPr>
              <a:t>)</a:t>
            </a:r>
            <a:r>
              <a:rPr lang="en-US" sz="4800" b="1" dirty="0">
                <a:solidFill>
                  <a:schemeClr val="bg1"/>
                </a:solidFill>
              </a:rPr>
              <a:t> + Cl</a:t>
            </a:r>
            <a:r>
              <a:rPr lang="en-US" sz="4800" b="1" baseline="-25000" dirty="0">
                <a:solidFill>
                  <a:schemeClr val="bg1"/>
                </a:solidFill>
              </a:rPr>
              <a:t>2(g)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  <a:r>
              <a:rPr lang="en-US" sz="4800" b="1" dirty="0">
                <a:solidFill>
                  <a:schemeClr val="bg1"/>
                </a:solidFill>
                <a:sym typeface="ZapfDingbats" pitchFamily="82" charset="2"/>
              </a:rPr>
              <a:t>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  <a:r>
              <a:rPr lang="en-US" sz="4800" b="1" dirty="0" err="1">
                <a:solidFill>
                  <a:schemeClr val="bg1"/>
                </a:solidFill>
              </a:rPr>
              <a:t>KCl</a:t>
            </a:r>
            <a:r>
              <a:rPr lang="en-US" sz="4800" b="1" baseline="-25000" dirty="0">
                <a:solidFill>
                  <a:schemeClr val="bg1"/>
                </a:solidFill>
              </a:rPr>
              <a:t>(</a:t>
            </a:r>
            <a:r>
              <a:rPr lang="en-US" sz="4800" b="1" baseline="-25000" dirty="0" err="1">
                <a:solidFill>
                  <a:schemeClr val="bg1"/>
                </a:solidFill>
              </a:rPr>
              <a:t>aq</a:t>
            </a:r>
            <a:r>
              <a:rPr lang="en-US" sz="4800" b="1" baseline="-25000" dirty="0">
                <a:solidFill>
                  <a:schemeClr val="bg1"/>
                </a:solidFill>
              </a:rPr>
              <a:t>)</a:t>
            </a:r>
            <a:r>
              <a:rPr lang="en-US" sz="4800" b="1" dirty="0">
                <a:solidFill>
                  <a:schemeClr val="bg1"/>
                </a:solidFill>
              </a:rPr>
              <a:t> + I</a:t>
            </a:r>
            <a:r>
              <a:rPr lang="en-US" sz="4800" b="1" baseline="-25000" dirty="0">
                <a:solidFill>
                  <a:schemeClr val="bg1"/>
                </a:solidFill>
              </a:rPr>
              <a:t>2(s)</a:t>
            </a:r>
          </a:p>
          <a:p>
            <a:pPr algn="ctr">
              <a:buFont typeface="Wingdings" pitchFamily="2" charset="2"/>
              <a:buNone/>
            </a:pPr>
            <a:endParaRPr lang="en-US" sz="4400" b="1" dirty="0"/>
          </a:p>
          <a:p>
            <a:pPr algn="ctr">
              <a:buFont typeface="Wingdings" pitchFamily="2" charset="2"/>
              <a:buNone/>
            </a:pPr>
            <a:r>
              <a:rPr lang="en-US" sz="4400" b="1" dirty="0">
                <a:solidFill>
                  <a:schemeClr val="bg2"/>
                </a:solidFill>
              </a:rPr>
              <a:t>2KI</a:t>
            </a:r>
            <a:r>
              <a:rPr lang="en-US" sz="4400" b="1" baseline="-25000" dirty="0">
                <a:solidFill>
                  <a:schemeClr val="bg2"/>
                </a:solidFill>
              </a:rPr>
              <a:t>(</a:t>
            </a:r>
            <a:r>
              <a:rPr lang="en-US" sz="4400" b="1" baseline="-25000" dirty="0" err="1">
                <a:solidFill>
                  <a:schemeClr val="bg2"/>
                </a:solidFill>
              </a:rPr>
              <a:t>aq</a:t>
            </a:r>
            <a:r>
              <a:rPr lang="en-US" sz="4400" b="1" baseline="-25000" dirty="0">
                <a:solidFill>
                  <a:schemeClr val="bg2"/>
                </a:solidFill>
              </a:rPr>
              <a:t>)</a:t>
            </a:r>
            <a:r>
              <a:rPr lang="en-US" sz="4400" b="1" dirty="0">
                <a:solidFill>
                  <a:schemeClr val="bg2"/>
                </a:solidFill>
              </a:rPr>
              <a:t> + Cl</a:t>
            </a:r>
            <a:r>
              <a:rPr lang="en-US" sz="4400" b="1" baseline="-25000" dirty="0">
                <a:solidFill>
                  <a:schemeClr val="bg2"/>
                </a:solidFill>
              </a:rPr>
              <a:t>2(g) </a:t>
            </a:r>
            <a:r>
              <a:rPr lang="en-US" sz="4400" b="1" dirty="0">
                <a:solidFill>
                  <a:schemeClr val="bg2"/>
                </a:solidFill>
                <a:sym typeface="ZapfDingbats" pitchFamily="82" charset="2"/>
              </a:rPr>
              <a:t></a:t>
            </a:r>
            <a:r>
              <a:rPr lang="en-US" sz="4400" b="1" dirty="0">
                <a:solidFill>
                  <a:schemeClr val="bg2"/>
                </a:solidFill>
              </a:rPr>
              <a:t> 2KCl</a:t>
            </a:r>
            <a:r>
              <a:rPr lang="en-US" sz="4400" b="1" baseline="-25000" dirty="0">
                <a:solidFill>
                  <a:schemeClr val="bg2"/>
                </a:solidFill>
              </a:rPr>
              <a:t>(</a:t>
            </a:r>
            <a:r>
              <a:rPr lang="en-US" sz="4400" b="1" baseline="-25000" dirty="0" err="1">
                <a:solidFill>
                  <a:schemeClr val="bg2"/>
                </a:solidFill>
              </a:rPr>
              <a:t>aq</a:t>
            </a:r>
            <a:r>
              <a:rPr lang="en-US" sz="4400" b="1" baseline="-25000" dirty="0">
                <a:solidFill>
                  <a:schemeClr val="bg2"/>
                </a:solidFill>
              </a:rPr>
              <a:t>)</a:t>
            </a:r>
            <a:r>
              <a:rPr lang="en-US" sz="4400" b="1" dirty="0">
                <a:solidFill>
                  <a:schemeClr val="bg2"/>
                </a:solidFill>
              </a:rPr>
              <a:t> + I</a:t>
            </a:r>
            <a:r>
              <a:rPr lang="en-US" sz="4400" b="1" baseline="-25000" dirty="0">
                <a:solidFill>
                  <a:schemeClr val="bg2"/>
                </a:solidFill>
              </a:rPr>
              <a:t>2(s)</a:t>
            </a:r>
            <a:endParaRPr lang="en-US" sz="44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19F37D2C-1DEB-4224-95F1-80E3D4A19A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790A8C"/>
                </a:solidFill>
                <a:effectLst/>
                <a:latin typeface="(Cyr) Megen-DBL" pitchFamily="34" charset="0"/>
              </a:rPr>
              <a:t>*</a:t>
            </a:r>
            <a:r>
              <a:rPr lang="en-US" altLang="en-US" sz="3600" dirty="0" smtClean="0">
                <a:solidFill>
                  <a:schemeClr val="bg1"/>
                </a:solidFill>
                <a:effectLst/>
                <a:latin typeface="(Cyr) Megen-DBL" pitchFamily="34" charset="0"/>
              </a:rPr>
              <a:t>Chemical Equations</a:t>
            </a:r>
            <a:endParaRPr lang="en-US" altLang="en-US" sz="3600" dirty="0">
              <a:solidFill>
                <a:schemeClr val="bg1"/>
              </a:solidFill>
              <a:effectLst/>
              <a:latin typeface="(Cyr) Megen-DBL" pitchFamily="34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DDE59810-7161-48D4-907F-461449E0E9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667000"/>
          </a:xfrm>
        </p:spPr>
        <p:txBody>
          <a:bodyPr/>
          <a:lstStyle/>
          <a:p>
            <a:r>
              <a:rPr lang="en-US" altLang="en-US" sz="2800" b="1" dirty="0" smtClean="0">
                <a:solidFill>
                  <a:srgbClr val="790A8C"/>
                </a:solidFill>
              </a:rPr>
              <a:t>*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Reactants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>
                <a:solidFill>
                  <a:schemeClr val="bg1"/>
                </a:solidFill>
              </a:rPr>
              <a:t>– substances that go into a chemical reaction</a:t>
            </a:r>
          </a:p>
          <a:p>
            <a:r>
              <a:rPr lang="en-US" altLang="en-US" sz="2800" b="1" dirty="0" smtClean="0">
                <a:solidFill>
                  <a:schemeClr val="bg1"/>
                </a:solidFill>
              </a:rPr>
              <a:t>*Products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>
                <a:solidFill>
                  <a:schemeClr val="bg1"/>
                </a:solidFill>
              </a:rPr>
              <a:t>– substances that come out of a chemical reaction</a:t>
            </a:r>
          </a:p>
          <a:p>
            <a:r>
              <a:rPr lang="en-US" altLang="en-US" sz="2800" dirty="0" err="1">
                <a:solidFill>
                  <a:srgbClr val="006600"/>
                </a:solidFill>
              </a:rPr>
              <a:t>Eg</a:t>
            </a:r>
            <a:r>
              <a:rPr lang="en-US" altLang="en-US" sz="2800" dirty="0">
                <a:solidFill>
                  <a:srgbClr val="006600"/>
                </a:solidFill>
              </a:rPr>
              <a:t>.  </a:t>
            </a:r>
            <a:r>
              <a:rPr lang="en-US" altLang="en-US" sz="2800" b="1" dirty="0">
                <a:solidFill>
                  <a:srgbClr val="006600"/>
                </a:solidFill>
              </a:rPr>
              <a:t>Photosynthesis: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xmlns="" id="{BF512146-102B-4FB2-86C9-62D1DFF26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56125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dirty="0">
                <a:solidFill>
                  <a:srgbClr val="790A8C"/>
                </a:solidFill>
              </a:rPr>
              <a:t>CO</a:t>
            </a:r>
            <a:r>
              <a:rPr lang="en-US" altLang="en-US" sz="3200" baseline="-25000" dirty="0">
                <a:solidFill>
                  <a:srgbClr val="790A8C"/>
                </a:solidFill>
              </a:rPr>
              <a:t>2(g)</a:t>
            </a:r>
            <a:r>
              <a:rPr lang="en-US" altLang="en-US" sz="3200" dirty="0">
                <a:solidFill>
                  <a:srgbClr val="790A8C"/>
                </a:solidFill>
              </a:rPr>
              <a:t> + H</a:t>
            </a:r>
            <a:r>
              <a:rPr lang="en-US" altLang="en-US" sz="3200" baseline="-25000" dirty="0">
                <a:solidFill>
                  <a:srgbClr val="790A8C"/>
                </a:solidFill>
              </a:rPr>
              <a:t>2</a:t>
            </a:r>
            <a:r>
              <a:rPr lang="en-US" altLang="en-US" sz="3200" dirty="0">
                <a:solidFill>
                  <a:srgbClr val="790A8C"/>
                </a:solidFill>
              </a:rPr>
              <a:t>O</a:t>
            </a:r>
            <a:r>
              <a:rPr lang="en-US" altLang="en-US" sz="3200" baseline="-25000" dirty="0">
                <a:solidFill>
                  <a:srgbClr val="790A8C"/>
                </a:solidFill>
              </a:rPr>
              <a:t>(g)</a:t>
            </a:r>
            <a:r>
              <a:rPr lang="en-US" altLang="en-US" sz="3200" dirty="0">
                <a:solidFill>
                  <a:srgbClr val="790A8C"/>
                </a:solidFill>
              </a:rPr>
              <a:t> </a:t>
            </a:r>
            <a:r>
              <a:rPr lang="en-US" altLang="en-US" sz="3200" dirty="0">
                <a:solidFill>
                  <a:srgbClr val="790A8C"/>
                </a:solidFill>
                <a:sym typeface="Wingdings" panose="05000000000000000000" pitchFamily="2" charset="2"/>
              </a:rPr>
              <a:t>C</a:t>
            </a:r>
            <a:r>
              <a:rPr lang="en-US" altLang="en-US" sz="3200" baseline="-25000" dirty="0">
                <a:solidFill>
                  <a:srgbClr val="790A8C"/>
                </a:solidFill>
                <a:sym typeface="Wingdings" panose="05000000000000000000" pitchFamily="2" charset="2"/>
              </a:rPr>
              <a:t>6</a:t>
            </a:r>
            <a:r>
              <a:rPr lang="en-US" altLang="en-US" sz="3200" dirty="0">
                <a:solidFill>
                  <a:srgbClr val="790A8C"/>
                </a:solidFill>
                <a:sym typeface="Wingdings" panose="05000000000000000000" pitchFamily="2" charset="2"/>
              </a:rPr>
              <a:t>H</a:t>
            </a:r>
            <a:r>
              <a:rPr lang="en-US" altLang="en-US" sz="3200" baseline="-25000" dirty="0">
                <a:solidFill>
                  <a:srgbClr val="790A8C"/>
                </a:solidFill>
                <a:sym typeface="Wingdings" panose="05000000000000000000" pitchFamily="2" charset="2"/>
              </a:rPr>
              <a:t>12</a:t>
            </a:r>
            <a:r>
              <a:rPr lang="en-US" altLang="en-US" sz="3200" dirty="0">
                <a:solidFill>
                  <a:srgbClr val="790A8C"/>
                </a:solidFill>
                <a:sym typeface="Wingdings" panose="05000000000000000000" pitchFamily="2" charset="2"/>
              </a:rPr>
              <a:t>O</a:t>
            </a:r>
            <a:r>
              <a:rPr lang="en-US" altLang="en-US" sz="3200" baseline="-25000" dirty="0">
                <a:solidFill>
                  <a:srgbClr val="790A8C"/>
                </a:solidFill>
                <a:sym typeface="Wingdings" panose="05000000000000000000" pitchFamily="2" charset="2"/>
              </a:rPr>
              <a:t>6(s)</a:t>
            </a:r>
            <a:r>
              <a:rPr lang="en-US" altLang="en-US" sz="3200" dirty="0">
                <a:solidFill>
                  <a:srgbClr val="790A8C"/>
                </a:solidFill>
                <a:sym typeface="Wingdings" panose="05000000000000000000" pitchFamily="2" charset="2"/>
              </a:rPr>
              <a:t> + O</a:t>
            </a:r>
            <a:r>
              <a:rPr lang="en-US" altLang="en-US" sz="3200" baseline="-25000" dirty="0">
                <a:solidFill>
                  <a:srgbClr val="790A8C"/>
                </a:solidFill>
                <a:sym typeface="Wingdings" panose="05000000000000000000" pitchFamily="2" charset="2"/>
              </a:rPr>
              <a:t>2(g)</a:t>
            </a:r>
            <a:endParaRPr lang="en-US" altLang="en-US" sz="3200" baseline="-25000" dirty="0">
              <a:solidFill>
                <a:srgbClr val="790A8C"/>
              </a:solidFill>
            </a:endParaRPr>
          </a:p>
        </p:txBody>
      </p:sp>
      <p:grpSp>
        <p:nvGrpSpPr>
          <p:cNvPr id="6156" name="Group 12">
            <a:extLst>
              <a:ext uri="{FF2B5EF4-FFF2-40B4-BE49-F238E27FC236}">
                <a16:creationId xmlns:a16="http://schemas.microsoft.com/office/drawing/2014/main" xmlns="" id="{59BDF084-1AB5-40B1-B477-BED7F529DD59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5059363"/>
            <a:ext cx="2819400" cy="1112837"/>
            <a:chOff x="864" y="3187"/>
            <a:chExt cx="1776" cy="701"/>
          </a:xfrm>
        </p:grpSpPr>
        <p:sp>
          <p:nvSpPr>
            <p:cNvPr id="6149" name="AutoShape 5">
              <a:extLst>
                <a:ext uri="{FF2B5EF4-FFF2-40B4-BE49-F238E27FC236}">
                  <a16:creationId xmlns:a16="http://schemas.microsoft.com/office/drawing/2014/main" xmlns="" id="{55E55D68-5585-4DB7-A1C1-B15F15C5555E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560" y="2491"/>
              <a:ext cx="384" cy="1776"/>
            </a:xfrm>
            <a:prstGeom prst="leftBrace">
              <a:avLst>
                <a:gd name="adj1" fmla="val 38542"/>
                <a:gd name="adj2" fmla="val 50000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790A8C"/>
                </a:solidFill>
              </a:endParaRPr>
            </a:p>
          </p:txBody>
        </p:sp>
        <p:sp>
          <p:nvSpPr>
            <p:cNvPr id="6151" name="Text Box 7">
              <a:extLst>
                <a:ext uri="{FF2B5EF4-FFF2-40B4-BE49-F238E27FC236}">
                  <a16:creationId xmlns:a16="http://schemas.microsoft.com/office/drawing/2014/main" xmlns="" id="{6DF88AD3-54E9-4AB1-B8FC-02AF923928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3523"/>
              <a:ext cx="15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solidFill>
                    <a:srgbClr val="790A8C"/>
                  </a:solidFill>
                  <a:latin typeface="Broadway" panose="04040905080B02020502" pitchFamily="82" charset="0"/>
                </a:rPr>
                <a:t>Reactants</a:t>
              </a:r>
            </a:p>
          </p:txBody>
        </p:sp>
      </p:grpSp>
      <p:grpSp>
        <p:nvGrpSpPr>
          <p:cNvPr id="6157" name="Group 13">
            <a:extLst>
              <a:ext uri="{FF2B5EF4-FFF2-40B4-BE49-F238E27FC236}">
                <a16:creationId xmlns:a16="http://schemas.microsoft.com/office/drawing/2014/main" xmlns="" id="{B4AF6B26-5B29-4C6C-94AD-4137E84520FD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059363"/>
            <a:ext cx="3276600" cy="1112837"/>
            <a:chOff x="2928" y="3187"/>
            <a:chExt cx="2064" cy="701"/>
          </a:xfrm>
        </p:grpSpPr>
        <p:sp>
          <p:nvSpPr>
            <p:cNvPr id="6150" name="AutoShape 6">
              <a:extLst>
                <a:ext uri="{FF2B5EF4-FFF2-40B4-BE49-F238E27FC236}">
                  <a16:creationId xmlns:a16="http://schemas.microsoft.com/office/drawing/2014/main" xmlns="" id="{0C93CABE-D341-4035-8865-DFE33F09EF44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3768" y="2347"/>
              <a:ext cx="384" cy="2064"/>
            </a:xfrm>
            <a:prstGeom prst="leftBrace">
              <a:avLst>
                <a:gd name="adj1" fmla="val 44792"/>
                <a:gd name="adj2" fmla="val 50000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>
                <a:solidFill>
                  <a:srgbClr val="790A8C"/>
                </a:solidFill>
              </a:endParaRPr>
            </a:p>
          </p:txBody>
        </p:sp>
        <p:sp>
          <p:nvSpPr>
            <p:cNvPr id="6152" name="Text Box 8">
              <a:extLst>
                <a:ext uri="{FF2B5EF4-FFF2-40B4-BE49-F238E27FC236}">
                  <a16:creationId xmlns:a16="http://schemas.microsoft.com/office/drawing/2014/main" xmlns="" id="{904E68C4-D655-4D4E-AE0B-D737D916A1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3523"/>
              <a:ext cx="15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 dirty="0">
                  <a:solidFill>
                    <a:srgbClr val="790A8C"/>
                  </a:solidFill>
                  <a:latin typeface="Broadway" panose="04040905080B02020502" pitchFamily="82" charset="0"/>
                </a:rPr>
                <a:t>Products</a:t>
              </a:r>
            </a:p>
          </p:txBody>
        </p:sp>
      </p:grpSp>
      <p:grpSp>
        <p:nvGrpSpPr>
          <p:cNvPr id="6155" name="Group 11">
            <a:extLst>
              <a:ext uri="{FF2B5EF4-FFF2-40B4-BE49-F238E27FC236}">
                <a16:creationId xmlns:a16="http://schemas.microsoft.com/office/drawing/2014/main" xmlns="" id="{E4CF5E89-D37F-4D60-B67B-D38CEE2C780B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3443288"/>
            <a:ext cx="3124200" cy="1204912"/>
            <a:chOff x="2592" y="2169"/>
            <a:chExt cx="1968" cy="759"/>
          </a:xfrm>
        </p:grpSpPr>
        <p:sp>
          <p:nvSpPr>
            <p:cNvPr id="6153" name="AutoShape 9">
              <a:extLst>
                <a:ext uri="{FF2B5EF4-FFF2-40B4-BE49-F238E27FC236}">
                  <a16:creationId xmlns:a16="http://schemas.microsoft.com/office/drawing/2014/main" xmlns="" id="{945EAFC1-11B1-4BEB-965D-CEF5B44F8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304"/>
              <a:ext cx="336" cy="624"/>
            </a:xfrm>
            <a:prstGeom prst="downArrow">
              <a:avLst>
                <a:gd name="adj1" fmla="val 50000"/>
                <a:gd name="adj2" fmla="val 46429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CA"/>
            </a:p>
          </p:txBody>
        </p:sp>
        <p:sp>
          <p:nvSpPr>
            <p:cNvPr id="6154" name="Text Box 10">
              <a:extLst>
                <a:ext uri="{FF2B5EF4-FFF2-40B4-BE49-F238E27FC236}">
                  <a16:creationId xmlns:a16="http://schemas.microsoft.com/office/drawing/2014/main" xmlns="" id="{881F526C-D021-4A18-93CC-1768A52577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2169"/>
              <a:ext cx="16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>
                  <a:solidFill>
                    <a:srgbClr val="CC0000"/>
                  </a:solidFill>
                  <a:latin typeface="Broadway" panose="04040905080B02020502" pitchFamily="82" charset="0"/>
                </a:rPr>
                <a:t>Light Energy</a:t>
              </a:r>
            </a:p>
          </p:txBody>
        </p:sp>
      </p:grpSp>
      <p:sp>
        <p:nvSpPr>
          <p:cNvPr id="6158" name="Text Box 14">
            <a:extLst>
              <a:ext uri="{FF2B5EF4-FFF2-40B4-BE49-F238E27FC236}">
                <a16:creationId xmlns:a16="http://schemas.microsoft.com/office/drawing/2014/main" xmlns="" id="{5B16D6D6-FEB7-4B5F-961E-862CC9BA9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6096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6600"/>
                </a:solidFill>
              </a:rPr>
              <a:t>chlorophyll</a:t>
            </a:r>
          </a:p>
        </p:txBody>
      </p:sp>
      <p:sp>
        <p:nvSpPr>
          <p:cNvPr id="6159" name="Line 15">
            <a:extLst>
              <a:ext uri="{FF2B5EF4-FFF2-40B4-BE49-F238E27FC236}">
                <a16:creationId xmlns:a16="http://schemas.microsoft.com/office/drawing/2014/main" xmlns="" id="{0ABF5EB2-02AD-4E37-A1F0-FD7E7FD585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105400"/>
            <a:ext cx="0" cy="9906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691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61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0" y="2187575"/>
            <a:ext cx="9144000" cy="39433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800" b="1" dirty="0">
                <a:solidFill>
                  <a:schemeClr val="bg1"/>
                </a:solidFill>
              </a:rPr>
              <a:t>NH</a:t>
            </a:r>
            <a:r>
              <a:rPr lang="en-US" sz="4800" b="1" baseline="-25000" dirty="0">
                <a:solidFill>
                  <a:schemeClr val="bg1"/>
                </a:solidFill>
              </a:rPr>
              <a:t>3(g)</a:t>
            </a:r>
            <a:r>
              <a:rPr lang="en-US" sz="4800" b="1" dirty="0">
                <a:solidFill>
                  <a:schemeClr val="bg1"/>
                </a:solidFill>
              </a:rPr>
              <a:t> + O</a:t>
            </a:r>
            <a:r>
              <a:rPr lang="en-US" sz="4800" b="1" baseline="-25000" dirty="0">
                <a:solidFill>
                  <a:schemeClr val="bg1"/>
                </a:solidFill>
              </a:rPr>
              <a:t>2(g)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  <a:r>
              <a:rPr lang="en-US" sz="4800" b="1" dirty="0">
                <a:solidFill>
                  <a:schemeClr val="bg1"/>
                </a:solidFill>
                <a:sym typeface="ZapfDingbats" pitchFamily="82" charset="2"/>
              </a:rPr>
              <a:t></a:t>
            </a:r>
            <a:r>
              <a:rPr lang="en-US" sz="4800" b="1" dirty="0">
                <a:solidFill>
                  <a:schemeClr val="bg1"/>
                </a:solidFill>
              </a:rPr>
              <a:t> N</a:t>
            </a:r>
            <a:r>
              <a:rPr lang="en-US" sz="4800" b="1" baseline="-25000" dirty="0">
                <a:solidFill>
                  <a:schemeClr val="bg1"/>
                </a:solidFill>
              </a:rPr>
              <a:t>2(g)</a:t>
            </a:r>
            <a:r>
              <a:rPr lang="en-US" sz="4800" b="1" dirty="0">
                <a:solidFill>
                  <a:schemeClr val="bg1"/>
                </a:solidFill>
              </a:rPr>
              <a:t> + H</a:t>
            </a:r>
            <a:r>
              <a:rPr lang="en-US" sz="4800" b="1" baseline="-25000" dirty="0">
                <a:solidFill>
                  <a:schemeClr val="bg1"/>
                </a:solidFill>
              </a:rPr>
              <a:t>2</a:t>
            </a:r>
            <a:r>
              <a:rPr lang="en-US" sz="4800" b="1" dirty="0">
                <a:solidFill>
                  <a:schemeClr val="bg1"/>
                </a:solidFill>
              </a:rPr>
              <a:t>O</a:t>
            </a:r>
            <a:r>
              <a:rPr lang="en-US" sz="4800" b="1" baseline="-25000" dirty="0">
                <a:solidFill>
                  <a:schemeClr val="bg1"/>
                </a:solidFill>
              </a:rPr>
              <a:t>(l)</a:t>
            </a:r>
            <a:endParaRPr lang="en-US" sz="4800" b="1" dirty="0">
              <a:solidFill>
                <a:schemeClr val="bg1"/>
              </a:solidFill>
            </a:endParaRPr>
          </a:p>
          <a:p>
            <a:pPr algn="ctr">
              <a:buFont typeface="Wingdings" pitchFamily="2" charset="2"/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 sz="4000" b="1" dirty="0">
                <a:solidFill>
                  <a:schemeClr val="bg1"/>
                </a:solidFill>
              </a:rPr>
              <a:t>4 NH</a:t>
            </a:r>
            <a:r>
              <a:rPr lang="en-US" sz="4000" b="1" baseline="-25000" dirty="0">
                <a:solidFill>
                  <a:schemeClr val="bg1"/>
                </a:solidFill>
              </a:rPr>
              <a:t>3(g)</a:t>
            </a:r>
            <a:r>
              <a:rPr lang="en-US" sz="4000" b="1" dirty="0">
                <a:solidFill>
                  <a:schemeClr val="bg1"/>
                </a:solidFill>
              </a:rPr>
              <a:t> + 3 O</a:t>
            </a:r>
            <a:r>
              <a:rPr lang="en-US" sz="4000" b="1" baseline="-25000" dirty="0">
                <a:solidFill>
                  <a:schemeClr val="bg1"/>
                </a:solidFill>
              </a:rPr>
              <a:t>2(g)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>
                <a:solidFill>
                  <a:schemeClr val="bg1"/>
                </a:solidFill>
                <a:sym typeface="ZapfDingbats" pitchFamily="82" charset="2"/>
              </a:rPr>
              <a:t></a:t>
            </a:r>
            <a:r>
              <a:rPr lang="en-US" sz="4000" b="1" dirty="0">
                <a:solidFill>
                  <a:schemeClr val="bg1"/>
                </a:solidFill>
              </a:rPr>
              <a:t> 2 N</a:t>
            </a:r>
            <a:r>
              <a:rPr lang="en-US" sz="4000" b="1" baseline="-25000" dirty="0">
                <a:solidFill>
                  <a:schemeClr val="bg1"/>
                </a:solidFill>
              </a:rPr>
              <a:t>2(g)</a:t>
            </a:r>
            <a:r>
              <a:rPr lang="en-US" sz="4000" b="1" dirty="0">
                <a:solidFill>
                  <a:schemeClr val="bg1"/>
                </a:solidFill>
              </a:rPr>
              <a:t> + 6 H</a:t>
            </a:r>
            <a:r>
              <a:rPr lang="en-US" sz="4000" b="1" baseline="-25000" dirty="0">
                <a:solidFill>
                  <a:schemeClr val="bg1"/>
                </a:solidFill>
              </a:rPr>
              <a:t>2</a:t>
            </a:r>
            <a:r>
              <a:rPr lang="en-US" sz="4000" b="1" dirty="0">
                <a:solidFill>
                  <a:schemeClr val="bg1"/>
                </a:solidFill>
              </a:rPr>
              <a:t>O</a:t>
            </a:r>
            <a:r>
              <a:rPr lang="en-US" sz="4000" b="1" baseline="-25000" dirty="0">
                <a:solidFill>
                  <a:schemeClr val="bg1"/>
                </a:solidFill>
              </a:rPr>
              <a:t>(l)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4FC386D-A252-41BA-8319-4759F500A010}"/>
              </a:ext>
            </a:extLst>
          </p:cNvPr>
          <p:cNvSpPr txBox="1"/>
          <p:nvPr/>
        </p:nvSpPr>
        <p:spPr>
          <a:xfrm>
            <a:off x="1371600" y="6858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>
                <a:solidFill>
                  <a:schemeClr val="bg1"/>
                </a:solidFill>
              </a:rPr>
              <a:t>Balance this equation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2305050"/>
            <a:ext cx="9144000" cy="3581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800" b="1" dirty="0">
                <a:solidFill>
                  <a:schemeClr val="bg1"/>
                </a:solidFill>
              </a:rPr>
              <a:t>KClO</a:t>
            </a:r>
            <a:r>
              <a:rPr lang="en-US" sz="4800" b="1" baseline="-25000" dirty="0">
                <a:solidFill>
                  <a:schemeClr val="bg1"/>
                </a:solidFill>
              </a:rPr>
              <a:t>3(</a:t>
            </a:r>
            <a:r>
              <a:rPr lang="en-US" sz="4800" b="1" baseline="-25000" dirty="0" err="1">
                <a:solidFill>
                  <a:schemeClr val="bg1"/>
                </a:solidFill>
              </a:rPr>
              <a:t>aq</a:t>
            </a:r>
            <a:r>
              <a:rPr lang="en-US" sz="4800" b="1" baseline="-25000" dirty="0">
                <a:solidFill>
                  <a:schemeClr val="bg1"/>
                </a:solidFill>
              </a:rPr>
              <a:t>)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  <a:r>
              <a:rPr lang="en-US" sz="4800" b="1" dirty="0">
                <a:solidFill>
                  <a:schemeClr val="bg1"/>
                </a:solidFill>
                <a:cs typeface="Arial" charset="0"/>
              </a:rPr>
              <a:t>→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  <a:r>
              <a:rPr lang="en-US" sz="4800" b="1" dirty="0" err="1">
                <a:solidFill>
                  <a:schemeClr val="bg1"/>
                </a:solidFill>
              </a:rPr>
              <a:t>KCl</a:t>
            </a:r>
            <a:r>
              <a:rPr lang="en-US" sz="4800" b="1" baseline="-25000" dirty="0">
                <a:solidFill>
                  <a:schemeClr val="bg1"/>
                </a:solidFill>
              </a:rPr>
              <a:t>(</a:t>
            </a:r>
            <a:r>
              <a:rPr lang="en-US" sz="4800" b="1" baseline="-25000" dirty="0" err="1">
                <a:solidFill>
                  <a:schemeClr val="bg1"/>
                </a:solidFill>
              </a:rPr>
              <a:t>aq</a:t>
            </a:r>
            <a:r>
              <a:rPr lang="en-US" sz="4800" b="1" baseline="-25000" dirty="0">
                <a:solidFill>
                  <a:schemeClr val="bg1"/>
                </a:solidFill>
              </a:rPr>
              <a:t>)</a:t>
            </a:r>
            <a:r>
              <a:rPr lang="en-US" sz="4800" b="1" dirty="0">
                <a:solidFill>
                  <a:schemeClr val="bg1"/>
                </a:solidFill>
              </a:rPr>
              <a:t> + O</a:t>
            </a:r>
            <a:r>
              <a:rPr lang="en-US" sz="4800" b="1" baseline="-25000" dirty="0">
                <a:solidFill>
                  <a:schemeClr val="bg1"/>
                </a:solidFill>
              </a:rPr>
              <a:t>2(g)</a:t>
            </a:r>
          </a:p>
          <a:p>
            <a:pPr>
              <a:buFont typeface="Wingdings" pitchFamily="2" charset="2"/>
              <a:buNone/>
            </a:pPr>
            <a:endParaRPr lang="en-US" sz="4400" b="1" dirty="0">
              <a:solidFill>
                <a:schemeClr val="bg1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 sz="4400" b="1" dirty="0">
                <a:solidFill>
                  <a:schemeClr val="bg1"/>
                </a:solidFill>
              </a:rPr>
              <a:t>2 KClO</a:t>
            </a:r>
            <a:r>
              <a:rPr lang="en-US" sz="4400" b="1" baseline="-25000" dirty="0">
                <a:solidFill>
                  <a:schemeClr val="bg1"/>
                </a:solidFill>
              </a:rPr>
              <a:t>3(</a:t>
            </a:r>
            <a:r>
              <a:rPr lang="en-US" sz="4400" b="1" baseline="-25000" dirty="0" err="1">
                <a:solidFill>
                  <a:schemeClr val="bg1"/>
                </a:solidFill>
              </a:rPr>
              <a:t>aq</a:t>
            </a:r>
            <a:r>
              <a:rPr lang="en-US" sz="4400" b="1" baseline="-25000" dirty="0">
                <a:solidFill>
                  <a:schemeClr val="bg1"/>
                </a:solidFill>
              </a:rPr>
              <a:t>)</a:t>
            </a:r>
            <a:r>
              <a:rPr lang="en-US" sz="4400" b="1" dirty="0">
                <a:solidFill>
                  <a:schemeClr val="bg1"/>
                </a:solidFill>
              </a:rPr>
              <a:t> </a:t>
            </a:r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→</a:t>
            </a:r>
            <a:r>
              <a:rPr lang="en-US" sz="4400" b="1" dirty="0">
                <a:solidFill>
                  <a:schemeClr val="bg1"/>
                </a:solidFill>
              </a:rPr>
              <a:t>2 </a:t>
            </a:r>
            <a:r>
              <a:rPr lang="en-US" sz="4400" b="1" dirty="0" err="1">
                <a:solidFill>
                  <a:schemeClr val="bg1"/>
                </a:solidFill>
              </a:rPr>
              <a:t>KCl</a:t>
            </a:r>
            <a:r>
              <a:rPr lang="en-US" sz="4400" b="1" baseline="-25000" dirty="0">
                <a:solidFill>
                  <a:schemeClr val="bg1"/>
                </a:solidFill>
              </a:rPr>
              <a:t>(</a:t>
            </a:r>
            <a:r>
              <a:rPr lang="en-US" sz="4400" b="1" baseline="-25000" dirty="0" err="1">
                <a:solidFill>
                  <a:schemeClr val="bg1"/>
                </a:solidFill>
              </a:rPr>
              <a:t>aq</a:t>
            </a:r>
            <a:r>
              <a:rPr lang="en-US" sz="4400" b="1" baseline="-25000" dirty="0">
                <a:solidFill>
                  <a:schemeClr val="bg1"/>
                </a:solidFill>
              </a:rPr>
              <a:t>)</a:t>
            </a:r>
            <a:r>
              <a:rPr lang="en-US" sz="4400" b="1" dirty="0">
                <a:solidFill>
                  <a:schemeClr val="bg1"/>
                </a:solidFill>
              </a:rPr>
              <a:t> + 3 O</a:t>
            </a:r>
            <a:r>
              <a:rPr lang="en-US" sz="4400" b="1" baseline="-25000" dirty="0">
                <a:solidFill>
                  <a:schemeClr val="bg1"/>
                </a:solidFill>
              </a:rPr>
              <a:t>2(g)</a:t>
            </a:r>
            <a:endParaRPr lang="en-US" sz="4400" b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None/>
            </a:pP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97E68AC-83BC-4177-8D3B-9F69B049B2B0}"/>
              </a:ext>
            </a:extLst>
          </p:cNvPr>
          <p:cNvSpPr txBox="1"/>
          <p:nvPr/>
        </p:nvSpPr>
        <p:spPr>
          <a:xfrm>
            <a:off x="1371600" y="6858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>
                <a:solidFill>
                  <a:schemeClr val="bg1"/>
                </a:solidFill>
              </a:rPr>
              <a:t>Balance this equation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2305050"/>
            <a:ext cx="9144000" cy="3581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 b="1" dirty="0">
                <a:solidFill>
                  <a:schemeClr val="bg1"/>
                </a:solidFill>
              </a:rPr>
              <a:t>Al</a:t>
            </a:r>
            <a:r>
              <a:rPr lang="en-US" sz="3600" b="1" baseline="-25000" dirty="0">
                <a:solidFill>
                  <a:schemeClr val="bg1"/>
                </a:solidFill>
              </a:rPr>
              <a:t>(s)</a:t>
            </a:r>
            <a:r>
              <a:rPr lang="en-US" sz="3600" b="1" dirty="0">
                <a:solidFill>
                  <a:schemeClr val="bg1"/>
                </a:solidFill>
              </a:rPr>
              <a:t> + H</a:t>
            </a:r>
            <a:r>
              <a:rPr lang="en-US" sz="3600" b="1" baseline="-25000" dirty="0">
                <a:solidFill>
                  <a:schemeClr val="bg1"/>
                </a:solidFill>
              </a:rPr>
              <a:t>2</a:t>
            </a:r>
            <a:r>
              <a:rPr lang="en-US" sz="3600" b="1" dirty="0">
                <a:solidFill>
                  <a:schemeClr val="bg1"/>
                </a:solidFill>
              </a:rPr>
              <a:t>SO</a:t>
            </a:r>
            <a:r>
              <a:rPr lang="en-US" sz="3600" b="1" baseline="-25000" dirty="0">
                <a:solidFill>
                  <a:schemeClr val="bg1"/>
                </a:solidFill>
              </a:rPr>
              <a:t>4(</a:t>
            </a:r>
            <a:r>
              <a:rPr lang="en-US" sz="3600" b="1" baseline="-25000" dirty="0" err="1">
                <a:solidFill>
                  <a:schemeClr val="bg1"/>
                </a:solidFill>
              </a:rPr>
              <a:t>aq</a:t>
            </a:r>
            <a:r>
              <a:rPr lang="en-US" sz="3600" b="1" baseline="-25000" dirty="0">
                <a:solidFill>
                  <a:schemeClr val="bg1"/>
                </a:solidFill>
              </a:rPr>
              <a:t>)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chemeClr val="bg1"/>
                </a:solidFill>
                <a:cs typeface="Arial" charset="0"/>
              </a:rPr>
              <a:t>→</a:t>
            </a:r>
            <a:r>
              <a:rPr lang="en-US" sz="3600" b="1" dirty="0">
                <a:solidFill>
                  <a:schemeClr val="bg1"/>
                </a:solidFill>
              </a:rPr>
              <a:t> Al</a:t>
            </a:r>
            <a:r>
              <a:rPr lang="en-US" sz="3600" b="1" baseline="-25000" dirty="0">
                <a:solidFill>
                  <a:schemeClr val="bg1"/>
                </a:solidFill>
              </a:rPr>
              <a:t>2</a:t>
            </a:r>
            <a:r>
              <a:rPr lang="en-US" sz="3600" b="1" dirty="0">
                <a:solidFill>
                  <a:schemeClr val="bg1"/>
                </a:solidFill>
              </a:rPr>
              <a:t>(SO</a:t>
            </a:r>
            <a:r>
              <a:rPr lang="en-US" sz="3600" b="1" baseline="-25000" dirty="0">
                <a:solidFill>
                  <a:schemeClr val="bg1"/>
                </a:solidFill>
              </a:rPr>
              <a:t>4</a:t>
            </a:r>
            <a:r>
              <a:rPr lang="en-US" sz="3600" b="1" dirty="0">
                <a:solidFill>
                  <a:schemeClr val="bg1"/>
                </a:solidFill>
              </a:rPr>
              <a:t>)</a:t>
            </a:r>
            <a:r>
              <a:rPr lang="en-US" sz="3600" b="1" baseline="-25000" dirty="0">
                <a:solidFill>
                  <a:schemeClr val="bg1"/>
                </a:solidFill>
              </a:rPr>
              <a:t>3(</a:t>
            </a:r>
            <a:r>
              <a:rPr lang="en-US" sz="3600" b="1" baseline="-25000" dirty="0" err="1">
                <a:solidFill>
                  <a:schemeClr val="bg1"/>
                </a:solidFill>
              </a:rPr>
              <a:t>aq</a:t>
            </a:r>
            <a:r>
              <a:rPr lang="en-US" sz="3600" b="1" baseline="-25000" dirty="0">
                <a:solidFill>
                  <a:schemeClr val="bg1"/>
                </a:solidFill>
              </a:rPr>
              <a:t>)</a:t>
            </a:r>
            <a:r>
              <a:rPr lang="en-US" sz="3600" b="1" dirty="0">
                <a:solidFill>
                  <a:schemeClr val="bg1"/>
                </a:solidFill>
              </a:rPr>
              <a:t>  +  H</a:t>
            </a:r>
            <a:r>
              <a:rPr lang="en-US" sz="3600" b="1" baseline="-25000" dirty="0">
                <a:solidFill>
                  <a:schemeClr val="bg1"/>
                </a:solidFill>
              </a:rPr>
              <a:t>2(g)</a:t>
            </a:r>
          </a:p>
          <a:p>
            <a:pPr>
              <a:buFont typeface="Wingdings" pitchFamily="2" charset="2"/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 sz="3600" b="1" dirty="0">
                <a:solidFill>
                  <a:schemeClr val="bg1"/>
                </a:solidFill>
              </a:rPr>
              <a:t>2 Al</a:t>
            </a:r>
            <a:r>
              <a:rPr lang="en-US" sz="3600" b="1" baseline="-25000" dirty="0">
                <a:solidFill>
                  <a:schemeClr val="bg1"/>
                </a:solidFill>
              </a:rPr>
              <a:t>(s)</a:t>
            </a:r>
            <a:r>
              <a:rPr lang="en-US" sz="3600" b="1" dirty="0">
                <a:solidFill>
                  <a:schemeClr val="bg1"/>
                </a:solidFill>
              </a:rPr>
              <a:t>+3 H</a:t>
            </a:r>
            <a:r>
              <a:rPr lang="en-US" sz="3600" b="1" baseline="-25000" dirty="0">
                <a:solidFill>
                  <a:schemeClr val="bg1"/>
                </a:solidFill>
              </a:rPr>
              <a:t>2</a:t>
            </a:r>
            <a:r>
              <a:rPr lang="en-US" sz="3600" b="1" dirty="0">
                <a:solidFill>
                  <a:schemeClr val="bg1"/>
                </a:solidFill>
              </a:rPr>
              <a:t>SO</a:t>
            </a:r>
            <a:r>
              <a:rPr lang="en-US" sz="3600" b="1" baseline="-25000" dirty="0">
                <a:solidFill>
                  <a:schemeClr val="bg1"/>
                </a:solidFill>
              </a:rPr>
              <a:t>4(</a:t>
            </a:r>
            <a:r>
              <a:rPr lang="en-US" sz="3600" b="1" baseline="-25000" dirty="0" err="1">
                <a:solidFill>
                  <a:schemeClr val="bg1"/>
                </a:solidFill>
              </a:rPr>
              <a:t>aq</a:t>
            </a:r>
            <a:r>
              <a:rPr lang="en-US" sz="3600" b="1" baseline="-25000" dirty="0">
                <a:solidFill>
                  <a:schemeClr val="bg1"/>
                </a:solidFill>
              </a:rPr>
              <a:t>) </a:t>
            </a:r>
            <a:r>
              <a:rPr lang="en-US" sz="3600" b="1" dirty="0">
                <a:solidFill>
                  <a:schemeClr val="bg1"/>
                </a:solidFill>
                <a:cs typeface="Arial" charset="0"/>
              </a:rPr>
              <a:t>→</a:t>
            </a:r>
            <a:r>
              <a:rPr lang="en-US" sz="3600" b="1" dirty="0">
                <a:solidFill>
                  <a:schemeClr val="bg1"/>
                </a:solidFill>
              </a:rPr>
              <a:t> Al</a:t>
            </a:r>
            <a:r>
              <a:rPr lang="en-US" sz="3600" b="1" baseline="-25000" dirty="0">
                <a:solidFill>
                  <a:schemeClr val="bg1"/>
                </a:solidFill>
              </a:rPr>
              <a:t>2</a:t>
            </a:r>
            <a:r>
              <a:rPr lang="en-US" sz="3600" b="1" dirty="0">
                <a:solidFill>
                  <a:schemeClr val="bg1"/>
                </a:solidFill>
              </a:rPr>
              <a:t>(SO</a:t>
            </a:r>
            <a:r>
              <a:rPr lang="en-US" sz="3600" b="1" baseline="-25000" dirty="0">
                <a:solidFill>
                  <a:schemeClr val="bg1"/>
                </a:solidFill>
              </a:rPr>
              <a:t>4</a:t>
            </a:r>
            <a:r>
              <a:rPr lang="en-US" sz="3600" b="1" dirty="0">
                <a:solidFill>
                  <a:schemeClr val="bg1"/>
                </a:solidFill>
              </a:rPr>
              <a:t>)</a:t>
            </a:r>
            <a:r>
              <a:rPr lang="en-US" sz="3600" b="1" baseline="-25000" dirty="0">
                <a:solidFill>
                  <a:schemeClr val="bg1"/>
                </a:solidFill>
              </a:rPr>
              <a:t>3(</a:t>
            </a:r>
            <a:r>
              <a:rPr lang="en-US" sz="3600" b="1" baseline="-25000" dirty="0" err="1">
                <a:solidFill>
                  <a:schemeClr val="bg1"/>
                </a:solidFill>
              </a:rPr>
              <a:t>aq</a:t>
            </a:r>
            <a:r>
              <a:rPr lang="en-US" sz="3600" b="1" baseline="-25000" dirty="0">
                <a:solidFill>
                  <a:schemeClr val="bg1"/>
                </a:solidFill>
              </a:rPr>
              <a:t>)</a:t>
            </a:r>
            <a:r>
              <a:rPr lang="en-US" sz="3600" b="1" dirty="0">
                <a:solidFill>
                  <a:schemeClr val="bg1"/>
                </a:solidFill>
              </a:rPr>
              <a:t> +  3 H</a:t>
            </a:r>
            <a:r>
              <a:rPr lang="en-US" sz="3600" b="1" baseline="-25000" dirty="0">
                <a:solidFill>
                  <a:schemeClr val="bg1"/>
                </a:solidFill>
              </a:rPr>
              <a:t>2(g)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2FDC2DF-F8F3-4A5C-806D-6AC889CA1010}"/>
              </a:ext>
            </a:extLst>
          </p:cNvPr>
          <p:cNvSpPr txBox="1"/>
          <p:nvPr/>
        </p:nvSpPr>
        <p:spPr>
          <a:xfrm>
            <a:off x="1371600" y="6858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>
                <a:solidFill>
                  <a:schemeClr val="bg1"/>
                </a:solidFill>
              </a:rPr>
              <a:t>Balance this equation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0" y="2362200"/>
            <a:ext cx="9144000" cy="3581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b="1" dirty="0">
                <a:solidFill>
                  <a:schemeClr val="bg1"/>
                </a:solidFill>
              </a:rPr>
              <a:t>	Hg(OH)</a:t>
            </a:r>
            <a:r>
              <a:rPr lang="en-US" b="1" baseline="-25000" dirty="0">
                <a:solidFill>
                  <a:schemeClr val="bg1"/>
                </a:solidFill>
              </a:rPr>
              <a:t>2(s)</a:t>
            </a:r>
            <a:r>
              <a:rPr lang="en-US" b="1" dirty="0">
                <a:solidFill>
                  <a:schemeClr val="bg1"/>
                </a:solidFill>
              </a:rPr>
              <a:t> + H</a:t>
            </a:r>
            <a:r>
              <a:rPr lang="en-US" b="1" baseline="-25000" dirty="0">
                <a:solidFill>
                  <a:schemeClr val="bg1"/>
                </a:solidFill>
              </a:rPr>
              <a:t>3</a:t>
            </a:r>
            <a:r>
              <a:rPr lang="en-US" b="1" dirty="0">
                <a:solidFill>
                  <a:schemeClr val="bg1"/>
                </a:solidFill>
              </a:rPr>
              <a:t>PO</a:t>
            </a:r>
            <a:r>
              <a:rPr lang="en-US" b="1" baseline="-25000" dirty="0">
                <a:solidFill>
                  <a:schemeClr val="bg1"/>
                </a:solidFill>
              </a:rPr>
              <a:t>4(</a:t>
            </a:r>
            <a:r>
              <a:rPr lang="en-US" b="1" baseline="-25000" dirty="0" err="1">
                <a:solidFill>
                  <a:schemeClr val="bg1"/>
                </a:solidFill>
              </a:rPr>
              <a:t>aq</a:t>
            </a:r>
            <a:r>
              <a:rPr lang="en-US" b="1" baseline="-25000" dirty="0">
                <a:solidFill>
                  <a:schemeClr val="bg1"/>
                </a:solidFill>
              </a:rPr>
              <a:t>) </a:t>
            </a:r>
            <a:r>
              <a:rPr lang="en-US" b="1" dirty="0">
                <a:solidFill>
                  <a:schemeClr val="bg1"/>
                </a:solidFill>
                <a:sym typeface="ZapfDingbats" pitchFamily="82" charset="2"/>
              </a:rPr>
              <a:t></a:t>
            </a:r>
            <a:r>
              <a:rPr lang="en-US" b="1" dirty="0">
                <a:solidFill>
                  <a:schemeClr val="bg1"/>
                </a:solidFill>
              </a:rPr>
              <a:t> Hg</a:t>
            </a:r>
            <a:r>
              <a:rPr lang="en-US" b="1" baseline="-25000" dirty="0">
                <a:solidFill>
                  <a:schemeClr val="bg1"/>
                </a:solidFill>
              </a:rPr>
              <a:t>3</a:t>
            </a:r>
            <a:r>
              <a:rPr lang="en-US" b="1" dirty="0">
                <a:solidFill>
                  <a:schemeClr val="bg1"/>
                </a:solidFill>
              </a:rPr>
              <a:t>(PO</a:t>
            </a:r>
            <a:r>
              <a:rPr lang="en-US" b="1" baseline="-25000" dirty="0">
                <a:solidFill>
                  <a:schemeClr val="bg1"/>
                </a:solidFill>
              </a:rPr>
              <a:t>4</a:t>
            </a:r>
            <a:r>
              <a:rPr lang="en-US" b="1" dirty="0">
                <a:solidFill>
                  <a:schemeClr val="bg1"/>
                </a:solidFill>
              </a:rPr>
              <a:t>)</a:t>
            </a:r>
            <a:r>
              <a:rPr lang="en-US" b="1" baseline="-25000" dirty="0">
                <a:solidFill>
                  <a:schemeClr val="bg1"/>
                </a:solidFill>
              </a:rPr>
              <a:t>2(s)</a:t>
            </a:r>
            <a:r>
              <a:rPr lang="en-US" b="1" dirty="0">
                <a:solidFill>
                  <a:schemeClr val="bg1"/>
                </a:solidFill>
              </a:rPr>
              <a:t> + H</a:t>
            </a:r>
            <a:r>
              <a:rPr lang="en-US" b="1" baseline="-25000" dirty="0">
                <a:solidFill>
                  <a:schemeClr val="bg1"/>
                </a:solidFill>
              </a:rPr>
              <a:t>2</a:t>
            </a:r>
            <a:r>
              <a:rPr lang="en-US" b="1" dirty="0">
                <a:solidFill>
                  <a:schemeClr val="bg1"/>
                </a:solidFill>
              </a:rPr>
              <a:t>O</a:t>
            </a:r>
            <a:r>
              <a:rPr lang="en-US" b="1" baseline="-25000" dirty="0">
                <a:solidFill>
                  <a:schemeClr val="bg1"/>
                </a:solidFill>
              </a:rPr>
              <a:t>(l)</a:t>
            </a: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 b="1" dirty="0">
                <a:solidFill>
                  <a:schemeClr val="bg1"/>
                </a:solidFill>
              </a:rPr>
              <a:t>3Hg(OH)</a:t>
            </a:r>
            <a:r>
              <a:rPr lang="en-US" b="1" baseline="-25000" dirty="0">
                <a:solidFill>
                  <a:schemeClr val="bg1"/>
                </a:solidFill>
              </a:rPr>
              <a:t>2(s)</a:t>
            </a:r>
            <a:r>
              <a:rPr lang="en-US" b="1" dirty="0">
                <a:solidFill>
                  <a:schemeClr val="bg1"/>
                </a:solidFill>
              </a:rPr>
              <a:t> + 2H</a:t>
            </a:r>
            <a:r>
              <a:rPr lang="en-US" b="1" baseline="-25000" dirty="0">
                <a:solidFill>
                  <a:schemeClr val="bg1"/>
                </a:solidFill>
              </a:rPr>
              <a:t>3</a:t>
            </a:r>
            <a:r>
              <a:rPr lang="en-US" b="1" dirty="0">
                <a:solidFill>
                  <a:schemeClr val="bg1"/>
                </a:solidFill>
              </a:rPr>
              <a:t>PO</a:t>
            </a:r>
            <a:r>
              <a:rPr lang="en-US" b="1" baseline="-25000" dirty="0">
                <a:solidFill>
                  <a:schemeClr val="bg1"/>
                </a:solidFill>
              </a:rPr>
              <a:t>4(</a:t>
            </a:r>
            <a:r>
              <a:rPr lang="en-US" b="1" baseline="-25000" dirty="0" err="1">
                <a:solidFill>
                  <a:schemeClr val="bg1"/>
                </a:solidFill>
              </a:rPr>
              <a:t>aq</a:t>
            </a:r>
            <a:r>
              <a:rPr lang="en-US" b="1" baseline="-25000" dirty="0">
                <a:solidFill>
                  <a:schemeClr val="bg1"/>
                </a:solidFill>
              </a:rPr>
              <a:t>) </a:t>
            </a:r>
            <a:r>
              <a:rPr lang="en-US" b="1" dirty="0">
                <a:solidFill>
                  <a:schemeClr val="bg1"/>
                </a:solidFill>
                <a:sym typeface="ZapfDingbats" pitchFamily="82" charset="2"/>
              </a:rPr>
              <a:t></a:t>
            </a:r>
            <a:r>
              <a:rPr lang="en-US" b="1" dirty="0">
                <a:solidFill>
                  <a:schemeClr val="bg1"/>
                </a:solidFill>
              </a:rPr>
              <a:t> Hg</a:t>
            </a:r>
            <a:r>
              <a:rPr lang="en-US" b="1" baseline="-25000" dirty="0">
                <a:solidFill>
                  <a:schemeClr val="bg1"/>
                </a:solidFill>
              </a:rPr>
              <a:t>3</a:t>
            </a:r>
            <a:r>
              <a:rPr lang="en-US" b="1" dirty="0">
                <a:solidFill>
                  <a:schemeClr val="bg1"/>
                </a:solidFill>
              </a:rPr>
              <a:t>(PO</a:t>
            </a:r>
            <a:r>
              <a:rPr lang="en-US" b="1" baseline="-25000" dirty="0">
                <a:solidFill>
                  <a:schemeClr val="bg1"/>
                </a:solidFill>
              </a:rPr>
              <a:t>4</a:t>
            </a:r>
            <a:r>
              <a:rPr lang="en-US" b="1" dirty="0">
                <a:solidFill>
                  <a:schemeClr val="bg1"/>
                </a:solidFill>
              </a:rPr>
              <a:t>)</a:t>
            </a:r>
            <a:r>
              <a:rPr lang="en-US" b="1" baseline="-25000" dirty="0">
                <a:solidFill>
                  <a:schemeClr val="bg1"/>
                </a:solidFill>
              </a:rPr>
              <a:t>2(s)</a:t>
            </a:r>
            <a:r>
              <a:rPr lang="en-US" b="1" dirty="0">
                <a:solidFill>
                  <a:schemeClr val="bg1"/>
                </a:solidFill>
              </a:rPr>
              <a:t> + 6H</a:t>
            </a:r>
            <a:r>
              <a:rPr lang="en-US" b="1" baseline="-25000" dirty="0">
                <a:solidFill>
                  <a:schemeClr val="bg1"/>
                </a:solidFill>
              </a:rPr>
              <a:t>2</a:t>
            </a:r>
            <a:r>
              <a:rPr lang="en-US" b="1" dirty="0">
                <a:solidFill>
                  <a:schemeClr val="bg1"/>
                </a:solidFill>
              </a:rPr>
              <a:t>O</a:t>
            </a:r>
            <a:r>
              <a:rPr lang="en-US" b="1" baseline="-25000" dirty="0">
                <a:solidFill>
                  <a:schemeClr val="bg1"/>
                </a:solidFill>
              </a:rPr>
              <a:t>(l)</a:t>
            </a:r>
          </a:p>
          <a:p>
            <a:pPr>
              <a:buFont typeface="Wingdings" pitchFamily="2" charset="2"/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D128FDE-C006-46E2-8D63-0C027F0B868F}"/>
              </a:ext>
            </a:extLst>
          </p:cNvPr>
          <p:cNvSpPr txBox="1"/>
          <p:nvPr/>
        </p:nvSpPr>
        <p:spPr>
          <a:xfrm>
            <a:off x="1371600" y="6858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>
                <a:solidFill>
                  <a:schemeClr val="bg1"/>
                </a:solidFill>
              </a:rPr>
              <a:t>Balance this equation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9248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Balance this equation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0" y="2305050"/>
            <a:ext cx="9144000" cy="3581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 b="1" dirty="0" err="1">
                <a:solidFill>
                  <a:schemeClr val="bg1"/>
                </a:solidFill>
              </a:rPr>
              <a:t>CuO</a:t>
            </a:r>
            <a:r>
              <a:rPr lang="en-US" sz="3600" b="1" baseline="-25000" dirty="0">
                <a:solidFill>
                  <a:schemeClr val="bg1"/>
                </a:solidFill>
              </a:rPr>
              <a:t>(s)</a:t>
            </a:r>
            <a:r>
              <a:rPr lang="en-US" sz="3600" b="1" dirty="0">
                <a:solidFill>
                  <a:schemeClr val="bg1"/>
                </a:solidFill>
              </a:rPr>
              <a:t> + NH</a:t>
            </a:r>
            <a:r>
              <a:rPr lang="en-US" sz="3600" b="1" baseline="-25000" dirty="0">
                <a:solidFill>
                  <a:schemeClr val="bg1"/>
                </a:solidFill>
              </a:rPr>
              <a:t>3(g)</a:t>
            </a:r>
            <a:r>
              <a:rPr lang="en-US" sz="3600" b="1" dirty="0">
                <a:solidFill>
                  <a:schemeClr val="bg1"/>
                </a:solidFill>
              </a:rPr>
              <a:t>  </a:t>
            </a:r>
            <a:r>
              <a:rPr lang="en-US" sz="3600" b="1" dirty="0">
                <a:solidFill>
                  <a:schemeClr val="bg1"/>
                </a:solidFill>
                <a:sym typeface="ZapfDingbats" pitchFamily="82" charset="2"/>
              </a:rPr>
              <a:t></a:t>
            </a:r>
            <a:r>
              <a:rPr lang="en-US" sz="3600" b="1" dirty="0">
                <a:solidFill>
                  <a:schemeClr val="bg1"/>
                </a:solidFill>
              </a:rPr>
              <a:t> Cu</a:t>
            </a:r>
            <a:r>
              <a:rPr lang="en-US" sz="3600" b="1" baseline="-25000" dirty="0">
                <a:solidFill>
                  <a:schemeClr val="bg1"/>
                </a:solidFill>
              </a:rPr>
              <a:t>(s)</a:t>
            </a:r>
            <a:r>
              <a:rPr lang="en-US" sz="3600" b="1" dirty="0">
                <a:solidFill>
                  <a:schemeClr val="bg1"/>
                </a:solidFill>
              </a:rPr>
              <a:t> + H</a:t>
            </a:r>
            <a:r>
              <a:rPr lang="en-US" sz="3600" b="1" baseline="-25000" dirty="0">
                <a:solidFill>
                  <a:schemeClr val="bg1"/>
                </a:solidFill>
              </a:rPr>
              <a:t>2</a:t>
            </a:r>
            <a:r>
              <a:rPr lang="en-US" sz="3600" b="1" dirty="0">
                <a:solidFill>
                  <a:schemeClr val="bg1"/>
                </a:solidFill>
              </a:rPr>
              <a:t>O</a:t>
            </a:r>
            <a:r>
              <a:rPr lang="en-US" sz="3600" b="1" baseline="-25000" dirty="0">
                <a:solidFill>
                  <a:schemeClr val="bg1"/>
                </a:solidFill>
              </a:rPr>
              <a:t>(l)</a:t>
            </a:r>
            <a:r>
              <a:rPr lang="en-US" sz="3600" b="1" dirty="0">
                <a:solidFill>
                  <a:schemeClr val="bg1"/>
                </a:solidFill>
              </a:rPr>
              <a:t>  + N</a:t>
            </a:r>
            <a:r>
              <a:rPr lang="en-US" sz="3600" b="1" baseline="-25000" dirty="0">
                <a:solidFill>
                  <a:schemeClr val="bg1"/>
                </a:solidFill>
              </a:rPr>
              <a:t>2(g)</a:t>
            </a:r>
          </a:p>
          <a:p>
            <a:pPr>
              <a:buFont typeface="Wingdings" pitchFamily="2" charset="2"/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 sz="3600" b="1" dirty="0">
                <a:solidFill>
                  <a:schemeClr val="bg1"/>
                </a:solidFill>
              </a:rPr>
              <a:t>3CuO</a:t>
            </a:r>
            <a:r>
              <a:rPr lang="en-US" sz="3600" b="1" baseline="-25000" dirty="0">
                <a:solidFill>
                  <a:schemeClr val="bg1"/>
                </a:solidFill>
              </a:rPr>
              <a:t>(s)</a:t>
            </a:r>
            <a:r>
              <a:rPr lang="en-US" sz="3600" b="1" dirty="0">
                <a:solidFill>
                  <a:schemeClr val="bg1"/>
                </a:solidFill>
              </a:rPr>
              <a:t> + 2NH</a:t>
            </a:r>
            <a:r>
              <a:rPr lang="en-US" sz="3600" b="1" baseline="-25000" dirty="0">
                <a:solidFill>
                  <a:schemeClr val="bg1"/>
                </a:solidFill>
              </a:rPr>
              <a:t>3(g)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chemeClr val="bg1"/>
                </a:solidFill>
                <a:sym typeface="ZapfDingbats" pitchFamily="82" charset="2"/>
              </a:rPr>
              <a:t></a:t>
            </a:r>
            <a:r>
              <a:rPr lang="en-US" sz="3600" b="1" dirty="0">
                <a:solidFill>
                  <a:schemeClr val="bg1"/>
                </a:solidFill>
              </a:rPr>
              <a:t> 3Cu</a:t>
            </a:r>
            <a:r>
              <a:rPr lang="en-US" sz="3600" b="1" baseline="-25000" dirty="0">
                <a:solidFill>
                  <a:schemeClr val="bg1"/>
                </a:solidFill>
              </a:rPr>
              <a:t>(s)</a:t>
            </a:r>
            <a:r>
              <a:rPr lang="en-US" sz="3600" b="1" dirty="0">
                <a:solidFill>
                  <a:schemeClr val="bg1"/>
                </a:solidFill>
              </a:rPr>
              <a:t>+ 3H</a:t>
            </a:r>
            <a:r>
              <a:rPr lang="en-US" sz="3600" b="1" baseline="-25000" dirty="0">
                <a:solidFill>
                  <a:schemeClr val="bg1"/>
                </a:solidFill>
              </a:rPr>
              <a:t>2</a:t>
            </a:r>
            <a:r>
              <a:rPr lang="en-US" sz="3600" b="1" dirty="0">
                <a:solidFill>
                  <a:schemeClr val="bg1"/>
                </a:solidFill>
              </a:rPr>
              <a:t>O</a:t>
            </a:r>
            <a:r>
              <a:rPr lang="en-US" sz="3600" b="1" baseline="-25000" dirty="0">
                <a:solidFill>
                  <a:schemeClr val="bg1"/>
                </a:solidFill>
              </a:rPr>
              <a:t>(l)</a:t>
            </a:r>
            <a:r>
              <a:rPr lang="en-US" sz="3600" b="1" dirty="0">
                <a:solidFill>
                  <a:schemeClr val="bg1"/>
                </a:solidFill>
              </a:rPr>
              <a:t> + N</a:t>
            </a:r>
            <a:r>
              <a:rPr lang="en-US" sz="3600" b="1" baseline="-25000" dirty="0">
                <a:solidFill>
                  <a:schemeClr val="bg1"/>
                </a:solidFill>
              </a:rPr>
              <a:t>2(g)</a:t>
            </a:r>
            <a:endParaRPr lang="en-US" sz="3600" b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9248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/>
              </a:rPr>
              <a:t>Balance this equation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0" y="2187575"/>
            <a:ext cx="9144000" cy="39433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400" b="1" dirty="0">
                <a:solidFill>
                  <a:schemeClr val="bg1"/>
                </a:solidFill>
              </a:rPr>
              <a:t>NH</a:t>
            </a:r>
            <a:r>
              <a:rPr lang="en-US" sz="4400" b="1" baseline="-25000" dirty="0">
                <a:solidFill>
                  <a:schemeClr val="bg1"/>
                </a:solidFill>
              </a:rPr>
              <a:t>3(g) </a:t>
            </a:r>
            <a:r>
              <a:rPr lang="en-US" sz="4400" b="1" dirty="0">
                <a:solidFill>
                  <a:schemeClr val="bg1"/>
                </a:solidFill>
              </a:rPr>
              <a:t>+ O</a:t>
            </a:r>
            <a:r>
              <a:rPr lang="en-US" sz="4400" b="1" baseline="-25000" dirty="0">
                <a:solidFill>
                  <a:schemeClr val="bg1"/>
                </a:solidFill>
              </a:rPr>
              <a:t>2(g)</a:t>
            </a:r>
            <a:r>
              <a:rPr lang="en-US" sz="4400" b="1" dirty="0">
                <a:solidFill>
                  <a:schemeClr val="bg1"/>
                </a:solidFill>
              </a:rPr>
              <a:t>  </a:t>
            </a:r>
            <a:r>
              <a:rPr lang="en-US" sz="4400" b="1" dirty="0">
                <a:solidFill>
                  <a:schemeClr val="bg1"/>
                </a:solidFill>
                <a:sym typeface="ZapfDingbats" pitchFamily="82" charset="2"/>
              </a:rPr>
              <a:t></a:t>
            </a:r>
            <a:r>
              <a:rPr lang="en-US" sz="4400" b="1" dirty="0">
                <a:solidFill>
                  <a:schemeClr val="bg1"/>
                </a:solidFill>
              </a:rPr>
              <a:t> N</a:t>
            </a:r>
            <a:r>
              <a:rPr lang="en-US" sz="4400" b="1" baseline="-25000" dirty="0">
                <a:solidFill>
                  <a:schemeClr val="bg1"/>
                </a:solidFill>
              </a:rPr>
              <a:t>2</a:t>
            </a:r>
            <a:r>
              <a:rPr lang="en-US" sz="4400" b="1" dirty="0">
                <a:solidFill>
                  <a:schemeClr val="bg1"/>
                </a:solidFill>
              </a:rPr>
              <a:t>O</a:t>
            </a:r>
            <a:r>
              <a:rPr lang="en-US" sz="4400" b="1" baseline="-25000" dirty="0">
                <a:solidFill>
                  <a:schemeClr val="bg1"/>
                </a:solidFill>
              </a:rPr>
              <a:t>4(g)</a:t>
            </a:r>
            <a:r>
              <a:rPr lang="en-US" sz="4400" b="1" dirty="0">
                <a:solidFill>
                  <a:schemeClr val="bg1"/>
                </a:solidFill>
              </a:rPr>
              <a:t> + H</a:t>
            </a:r>
            <a:r>
              <a:rPr lang="en-US" sz="4400" b="1" baseline="-25000" dirty="0">
                <a:solidFill>
                  <a:schemeClr val="bg1"/>
                </a:solidFill>
              </a:rPr>
              <a:t>2</a:t>
            </a:r>
            <a:r>
              <a:rPr lang="en-US" sz="4400" b="1" dirty="0">
                <a:solidFill>
                  <a:schemeClr val="bg1"/>
                </a:solidFill>
              </a:rPr>
              <a:t>O</a:t>
            </a:r>
            <a:r>
              <a:rPr lang="en-US" sz="4400" b="1" baseline="-25000" dirty="0">
                <a:solidFill>
                  <a:schemeClr val="bg1"/>
                </a:solidFill>
              </a:rPr>
              <a:t>(g)</a:t>
            </a:r>
            <a:endParaRPr lang="en-US" sz="4400" b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None/>
            </a:pPr>
            <a:endParaRPr lang="en-US" sz="4400" b="1" dirty="0"/>
          </a:p>
          <a:p>
            <a:pPr algn="ctr">
              <a:buFont typeface="Wingdings" pitchFamily="2" charset="2"/>
              <a:buNone/>
            </a:pPr>
            <a:r>
              <a:rPr lang="en-US" sz="3600" b="1" dirty="0">
                <a:solidFill>
                  <a:schemeClr val="bg2"/>
                </a:solidFill>
              </a:rPr>
              <a:t>4 NH</a:t>
            </a:r>
            <a:r>
              <a:rPr lang="en-US" sz="3600" b="1" baseline="-25000" dirty="0">
                <a:solidFill>
                  <a:schemeClr val="bg2"/>
                </a:solidFill>
              </a:rPr>
              <a:t>3(g)</a:t>
            </a:r>
            <a:r>
              <a:rPr lang="en-US" sz="3600" b="1" dirty="0">
                <a:solidFill>
                  <a:schemeClr val="bg2"/>
                </a:solidFill>
              </a:rPr>
              <a:t> + 7 O</a:t>
            </a:r>
            <a:r>
              <a:rPr lang="en-US" sz="3600" b="1" baseline="-25000" dirty="0">
                <a:solidFill>
                  <a:schemeClr val="bg2"/>
                </a:solidFill>
              </a:rPr>
              <a:t>2(g)</a:t>
            </a:r>
            <a:r>
              <a:rPr lang="en-US" sz="3600" b="1" dirty="0">
                <a:solidFill>
                  <a:schemeClr val="bg2"/>
                </a:solidFill>
              </a:rPr>
              <a:t> </a:t>
            </a:r>
            <a:r>
              <a:rPr lang="en-US" sz="3600" b="1" dirty="0">
                <a:solidFill>
                  <a:schemeClr val="bg2"/>
                </a:solidFill>
                <a:sym typeface="ZapfDingbats" pitchFamily="82" charset="2"/>
              </a:rPr>
              <a:t></a:t>
            </a:r>
            <a:r>
              <a:rPr lang="en-US" sz="3600" b="1" dirty="0">
                <a:solidFill>
                  <a:schemeClr val="bg2"/>
                </a:solidFill>
              </a:rPr>
              <a:t> 2 N</a:t>
            </a:r>
            <a:r>
              <a:rPr lang="en-US" sz="3600" b="1" baseline="-25000" dirty="0">
                <a:solidFill>
                  <a:schemeClr val="bg2"/>
                </a:solidFill>
              </a:rPr>
              <a:t>2</a:t>
            </a:r>
            <a:r>
              <a:rPr lang="en-US" sz="3600" b="1" dirty="0">
                <a:solidFill>
                  <a:schemeClr val="bg2"/>
                </a:solidFill>
              </a:rPr>
              <a:t>O</a:t>
            </a:r>
            <a:r>
              <a:rPr lang="en-US" sz="3600" b="1" baseline="-25000" dirty="0">
                <a:solidFill>
                  <a:schemeClr val="bg2"/>
                </a:solidFill>
              </a:rPr>
              <a:t>4(g)</a:t>
            </a:r>
            <a:r>
              <a:rPr lang="en-US" sz="3600" b="1" dirty="0">
                <a:solidFill>
                  <a:schemeClr val="bg2"/>
                </a:solidFill>
              </a:rPr>
              <a:t> + 6 H</a:t>
            </a:r>
            <a:r>
              <a:rPr lang="en-US" sz="3600" b="1" baseline="-25000" dirty="0">
                <a:solidFill>
                  <a:schemeClr val="bg2"/>
                </a:solidFill>
              </a:rPr>
              <a:t>2</a:t>
            </a:r>
            <a:r>
              <a:rPr lang="en-US" sz="3600" b="1" dirty="0">
                <a:solidFill>
                  <a:schemeClr val="bg2"/>
                </a:solidFill>
              </a:rPr>
              <a:t>O</a:t>
            </a:r>
            <a:r>
              <a:rPr lang="en-US" sz="3600" b="1" baseline="-25000" dirty="0">
                <a:solidFill>
                  <a:schemeClr val="bg2"/>
                </a:solidFill>
              </a:rPr>
              <a:t>(g)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uiExpand="1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9248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Balance this equation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0" y="2305050"/>
            <a:ext cx="9144000" cy="3581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 dirty="0">
                <a:solidFill>
                  <a:schemeClr val="bg1"/>
                </a:solidFill>
              </a:rPr>
              <a:t>chlorine  </a:t>
            </a:r>
            <a:r>
              <a:rPr lang="en-US" sz="3600" b="1" dirty="0">
                <a:solidFill>
                  <a:schemeClr val="bg1"/>
                </a:solidFill>
              </a:rPr>
              <a:t>+</a:t>
            </a:r>
            <a:r>
              <a:rPr lang="en-US" sz="3600" dirty="0">
                <a:solidFill>
                  <a:schemeClr val="bg1"/>
                </a:solidFill>
              </a:rPr>
              <a:t> magnesium iodide  </a:t>
            </a:r>
            <a:r>
              <a:rPr lang="en-US" sz="3600" dirty="0">
                <a:solidFill>
                  <a:schemeClr val="bg1"/>
                </a:solidFill>
                <a:sym typeface="ZapfDingbats" pitchFamily="82" charset="2"/>
              </a:rPr>
              <a:t></a:t>
            </a:r>
            <a:r>
              <a:rPr lang="en-US" sz="3600" dirty="0">
                <a:solidFill>
                  <a:schemeClr val="bg1"/>
                </a:solidFill>
              </a:rPr>
              <a:t> magnesium chloride + iodine</a:t>
            </a:r>
            <a:endParaRPr lang="en-US" sz="2800" b="1" dirty="0">
              <a:solidFill>
                <a:schemeClr val="bg1"/>
              </a:solidFill>
            </a:endParaRPr>
          </a:p>
          <a:p>
            <a:pPr algn="ctr">
              <a:buFont typeface="Wingdings" pitchFamily="2" charset="2"/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 sz="4000" b="1" dirty="0">
                <a:solidFill>
                  <a:schemeClr val="bg1"/>
                </a:solidFill>
              </a:rPr>
              <a:t>Cl</a:t>
            </a:r>
            <a:r>
              <a:rPr lang="en-US" sz="4000" b="1" baseline="-25000" dirty="0">
                <a:solidFill>
                  <a:schemeClr val="bg1"/>
                </a:solidFill>
              </a:rPr>
              <a:t>2(g)</a:t>
            </a:r>
            <a:r>
              <a:rPr lang="en-US" sz="4000" b="1" dirty="0">
                <a:solidFill>
                  <a:schemeClr val="bg1"/>
                </a:solidFill>
              </a:rPr>
              <a:t> + MgI</a:t>
            </a:r>
            <a:r>
              <a:rPr lang="en-US" sz="4000" b="1" baseline="-25000" dirty="0">
                <a:solidFill>
                  <a:schemeClr val="bg1"/>
                </a:solidFill>
              </a:rPr>
              <a:t>2(</a:t>
            </a:r>
            <a:r>
              <a:rPr lang="en-US" sz="4000" b="1" baseline="-25000" dirty="0" err="1">
                <a:solidFill>
                  <a:schemeClr val="bg1"/>
                </a:solidFill>
              </a:rPr>
              <a:t>aq</a:t>
            </a:r>
            <a:r>
              <a:rPr lang="en-US" sz="4000" b="1" baseline="-25000" dirty="0">
                <a:solidFill>
                  <a:schemeClr val="bg1"/>
                </a:solidFill>
              </a:rPr>
              <a:t>)</a:t>
            </a:r>
            <a:r>
              <a:rPr lang="en-US" sz="4000" b="1" dirty="0">
                <a:solidFill>
                  <a:schemeClr val="bg1"/>
                </a:solidFill>
              </a:rPr>
              <a:t>  </a:t>
            </a:r>
            <a:r>
              <a:rPr lang="en-US" sz="4000" b="1" dirty="0">
                <a:solidFill>
                  <a:schemeClr val="bg1"/>
                </a:solidFill>
                <a:sym typeface="ZapfDingbats" pitchFamily="82" charset="2"/>
              </a:rPr>
              <a:t></a:t>
            </a:r>
            <a:r>
              <a:rPr lang="en-US" sz="4000" b="1" dirty="0">
                <a:solidFill>
                  <a:schemeClr val="bg1"/>
                </a:solidFill>
              </a:rPr>
              <a:t>  MgCl</a:t>
            </a:r>
            <a:r>
              <a:rPr lang="en-US" sz="4000" b="1" baseline="-25000" dirty="0">
                <a:solidFill>
                  <a:schemeClr val="bg1"/>
                </a:solidFill>
              </a:rPr>
              <a:t>2(</a:t>
            </a:r>
            <a:r>
              <a:rPr lang="en-US" sz="4000" b="1" baseline="-25000" dirty="0" err="1">
                <a:solidFill>
                  <a:schemeClr val="bg1"/>
                </a:solidFill>
              </a:rPr>
              <a:t>aq</a:t>
            </a:r>
            <a:r>
              <a:rPr lang="en-US" sz="4000" b="1" baseline="-25000" dirty="0">
                <a:solidFill>
                  <a:schemeClr val="bg1"/>
                </a:solidFill>
              </a:rPr>
              <a:t>)</a:t>
            </a:r>
            <a:r>
              <a:rPr lang="en-US" sz="4000" b="1" dirty="0">
                <a:solidFill>
                  <a:schemeClr val="bg1"/>
                </a:solidFill>
              </a:rPr>
              <a:t> + I</a:t>
            </a:r>
            <a:r>
              <a:rPr lang="en-US" sz="4000" b="1" baseline="-25000" dirty="0">
                <a:solidFill>
                  <a:schemeClr val="bg1"/>
                </a:solidFill>
              </a:rPr>
              <a:t>2(s)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9248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Balance this equation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0" y="2305050"/>
            <a:ext cx="9144000" cy="3581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000" dirty="0">
                <a:solidFill>
                  <a:schemeClr val="bg1"/>
                </a:solidFill>
              </a:rPr>
              <a:t>sodium chloride </a:t>
            </a:r>
            <a:r>
              <a:rPr lang="en-US" sz="4000" b="1" dirty="0">
                <a:solidFill>
                  <a:schemeClr val="bg1"/>
                </a:solidFill>
              </a:rPr>
              <a:t>+</a:t>
            </a:r>
            <a:r>
              <a:rPr lang="en-US" sz="4000" dirty="0">
                <a:solidFill>
                  <a:schemeClr val="bg1"/>
                </a:solidFill>
              </a:rPr>
              <a:t> sulfuric acid </a:t>
            </a:r>
            <a:r>
              <a:rPr lang="en-US" sz="4000" dirty="0">
                <a:solidFill>
                  <a:schemeClr val="bg1"/>
                </a:solidFill>
                <a:sym typeface="ZapfDingbats" pitchFamily="82" charset="2"/>
              </a:rPr>
              <a:t></a:t>
            </a:r>
            <a:r>
              <a:rPr lang="en-US" sz="4000" dirty="0">
                <a:solidFill>
                  <a:schemeClr val="bg1"/>
                </a:solidFill>
              </a:rPr>
              <a:t> hydrochloric acid </a:t>
            </a:r>
            <a:r>
              <a:rPr lang="en-US" sz="4000" b="1" dirty="0">
                <a:solidFill>
                  <a:schemeClr val="bg1"/>
                </a:solidFill>
              </a:rPr>
              <a:t>+</a:t>
            </a:r>
            <a:r>
              <a:rPr lang="en-US" sz="4000" dirty="0">
                <a:solidFill>
                  <a:schemeClr val="bg1"/>
                </a:solidFill>
              </a:rPr>
              <a:t> sodium sulfate</a:t>
            </a: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 b="1" dirty="0">
                <a:solidFill>
                  <a:schemeClr val="bg1"/>
                </a:solidFill>
              </a:rPr>
              <a:t>2 </a:t>
            </a:r>
            <a:r>
              <a:rPr lang="en-US" b="1" dirty="0" err="1">
                <a:solidFill>
                  <a:schemeClr val="bg1"/>
                </a:solidFill>
              </a:rPr>
              <a:t>NaCl</a:t>
            </a:r>
            <a:r>
              <a:rPr lang="en-US" b="1" baseline="-25000" dirty="0">
                <a:solidFill>
                  <a:schemeClr val="bg1"/>
                </a:solidFill>
              </a:rPr>
              <a:t>(</a:t>
            </a:r>
            <a:r>
              <a:rPr lang="en-US" b="1" baseline="-25000" dirty="0" err="1">
                <a:solidFill>
                  <a:schemeClr val="bg1"/>
                </a:solidFill>
              </a:rPr>
              <a:t>aq</a:t>
            </a:r>
            <a:r>
              <a:rPr lang="en-US" b="1" baseline="-25000" dirty="0">
                <a:solidFill>
                  <a:schemeClr val="bg1"/>
                </a:solidFill>
              </a:rPr>
              <a:t>)</a:t>
            </a:r>
            <a:r>
              <a:rPr lang="en-US" b="1" dirty="0">
                <a:solidFill>
                  <a:schemeClr val="bg1"/>
                </a:solidFill>
              </a:rPr>
              <a:t> + H</a:t>
            </a:r>
            <a:r>
              <a:rPr lang="en-US" b="1" baseline="-25000" dirty="0">
                <a:solidFill>
                  <a:schemeClr val="bg1"/>
                </a:solidFill>
              </a:rPr>
              <a:t>2</a:t>
            </a:r>
            <a:r>
              <a:rPr lang="en-US" b="1" dirty="0">
                <a:solidFill>
                  <a:schemeClr val="bg1"/>
                </a:solidFill>
              </a:rPr>
              <a:t>SO</a:t>
            </a:r>
            <a:r>
              <a:rPr lang="en-US" b="1" baseline="-25000" dirty="0">
                <a:solidFill>
                  <a:schemeClr val="bg1"/>
                </a:solidFill>
              </a:rPr>
              <a:t>4(</a:t>
            </a:r>
            <a:r>
              <a:rPr lang="en-US" b="1" baseline="-25000" dirty="0" err="1">
                <a:solidFill>
                  <a:schemeClr val="bg1"/>
                </a:solidFill>
              </a:rPr>
              <a:t>aq</a:t>
            </a:r>
            <a:r>
              <a:rPr lang="en-US" b="1" baseline="-25000" dirty="0">
                <a:solidFill>
                  <a:schemeClr val="bg1"/>
                </a:solidFill>
              </a:rPr>
              <a:t>)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  <a:sym typeface="ZapfDingbats" pitchFamily="82" charset="2"/>
              </a:rPr>
              <a:t></a:t>
            </a:r>
            <a:r>
              <a:rPr lang="en-US" b="1" dirty="0">
                <a:solidFill>
                  <a:schemeClr val="bg1"/>
                </a:solidFill>
              </a:rPr>
              <a:t> 2 </a:t>
            </a:r>
            <a:r>
              <a:rPr lang="en-US" b="1" dirty="0" err="1">
                <a:solidFill>
                  <a:schemeClr val="bg1"/>
                </a:solidFill>
              </a:rPr>
              <a:t>HCl</a:t>
            </a:r>
            <a:r>
              <a:rPr lang="en-US" b="1" baseline="-25000" dirty="0">
                <a:solidFill>
                  <a:schemeClr val="bg1"/>
                </a:solidFill>
              </a:rPr>
              <a:t>(</a:t>
            </a:r>
            <a:r>
              <a:rPr lang="en-US" b="1" baseline="-25000" dirty="0" err="1">
                <a:solidFill>
                  <a:schemeClr val="bg1"/>
                </a:solidFill>
              </a:rPr>
              <a:t>aq</a:t>
            </a:r>
            <a:r>
              <a:rPr lang="en-US" b="1" baseline="-25000" dirty="0">
                <a:solidFill>
                  <a:schemeClr val="bg1"/>
                </a:solidFill>
              </a:rPr>
              <a:t>)</a:t>
            </a:r>
            <a:r>
              <a:rPr lang="en-US" b="1" dirty="0">
                <a:solidFill>
                  <a:schemeClr val="bg1"/>
                </a:solidFill>
              </a:rPr>
              <a:t> + Na</a:t>
            </a:r>
            <a:r>
              <a:rPr lang="en-US" b="1" baseline="-25000" dirty="0">
                <a:solidFill>
                  <a:schemeClr val="bg1"/>
                </a:solidFill>
              </a:rPr>
              <a:t>2</a:t>
            </a:r>
            <a:r>
              <a:rPr lang="en-US" b="1" dirty="0">
                <a:solidFill>
                  <a:schemeClr val="bg1"/>
                </a:solidFill>
              </a:rPr>
              <a:t>SO</a:t>
            </a:r>
            <a:r>
              <a:rPr lang="en-US" b="1" baseline="-25000" dirty="0">
                <a:solidFill>
                  <a:schemeClr val="bg1"/>
                </a:solidFill>
              </a:rPr>
              <a:t>4(</a:t>
            </a:r>
            <a:r>
              <a:rPr lang="en-US" b="1" baseline="-25000" dirty="0" err="1">
                <a:solidFill>
                  <a:schemeClr val="bg1"/>
                </a:solidFill>
              </a:rPr>
              <a:t>aq</a:t>
            </a:r>
            <a:r>
              <a:rPr lang="en-US" b="1" baseline="-25000" dirty="0">
                <a:solidFill>
                  <a:schemeClr val="bg1"/>
                </a:solidFill>
              </a:rPr>
              <a:t>)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9248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Balance this equation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768475"/>
            <a:ext cx="9144000" cy="43624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400" dirty="0">
                <a:solidFill>
                  <a:schemeClr val="bg1"/>
                </a:solidFill>
              </a:rPr>
              <a:t>	</a:t>
            </a:r>
            <a:r>
              <a:rPr lang="en-US" sz="4000" dirty="0">
                <a:solidFill>
                  <a:schemeClr val="bg1"/>
                </a:solidFill>
              </a:rPr>
              <a:t>potassium nitrate decomposes into potassium nitrite and oxygen </a:t>
            </a:r>
            <a:endParaRPr lang="en-US" sz="3600" b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 sz="4000" b="1" dirty="0">
                <a:solidFill>
                  <a:schemeClr val="bg1"/>
                </a:solidFill>
              </a:rPr>
              <a:t>2 KNO</a:t>
            </a:r>
            <a:r>
              <a:rPr lang="en-US" sz="4000" b="1" baseline="-25000" dirty="0">
                <a:solidFill>
                  <a:schemeClr val="bg1"/>
                </a:solidFill>
              </a:rPr>
              <a:t>3(</a:t>
            </a:r>
            <a:r>
              <a:rPr lang="en-US" sz="4000" b="1" baseline="-25000" dirty="0" err="1">
                <a:solidFill>
                  <a:schemeClr val="bg1"/>
                </a:solidFill>
              </a:rPr>
              <a:t>aq</a:t>
            </a:r>
            <a:r>
              <a:rPr lang="en-US" sz="4000" b="1" baseline="-25000" dirty="0">
                <a:solidFill>
                  <a:schemeClr val="bg1"/>
                </a:solidFill>
              </a:rPr>
              <a:t>) 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>
                <a:solidFill>
                  <a:schemeClr val="bg1"/>
                </a:solidFill>
                <a:sym typeface="ZapfDingbats" pitchFamily="82" charset="2"/>
              </a:rPr>
              <a:t></a:t>
            </a:r>
            <a:r>
              <a:rPr lang="en-US" sz="4000" b="1" dirty="0">
                <a:solidFill>
                  <a:schemeClr val="bg1"/>
                </a:solidFill>
              </a:rPr>
              <a:t> 2 KNO</a:t>
            </a:r>
            <a:r>
              <a:rPr lang="en-US" sz="4000" b="1" baseline="-25000" dirty="0">
                <a:solidFill>
                  <a:schemeClr val="bg1"/>
                </a:solidFill>
              </a:rPr>
              <a:t>2(</a:t>
            </a:r>
            <a:r>
              <a:rPr lang="en-US" sz="4000" b="1" baseline="-25000" dirty="0" err="1">
                <a:solidFill>
                  <a:schemeClr val="bg1"/>
                </a:solidFill>
              </a:rPr>
              <a:t>aq</a:t>
            </a:r>
            <a:r>
              <a:rPr lang="en-US" sz="4000" b="1" baseline="-25000" dirty="0">
                <a:solidFill>
                  <a:schemeClr val="bg1"/>
                </a:solidFill>
              </a:rPr>
              <a:t>)</a:t>
            </a:r>
            <a:r>
              <a:rPr lang="en-US" sz="4000" b="1" dirty="0">
                <a:solidFill>
                  <a:schemeClr val="bg1"/>
                </a:solidFill>
              </a:rPr>
              <a:t> +  O</a:t>
            </a:r>
            <a:r>
              <a:rPr lang="en-US" sz="4000" b="1" baseline="-25000" dirty="0">
                <a:solidFill>
                  <a:schemeClr val="bg1"/>
                </a:solidFill>
              </a:rPr>
              <a:t>2(g)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9248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Balance this equation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0" y="2305050"/>
            <a:ext cx="9144000" cy="3581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dirty="0">
                <a:solidFill>
                  <a:schemeClr val="bg1"/>
                </a:solidFill>
              </a:rPr>
              <a:t> bismuth (III) nitrate </a:t>
            </a:r>
            <a:r>
              <a:rPr lang="en-US" sz="3600" b="1" dirty="0">
                <a:solidFill>
                  <a:schemeClr val="bg1"/>
                </a:solidFill>
              </a:rPr>
              <a:t>+</a:t>
            </a:r>
            <a:r>
              <a:rPr lang="en-US" sz="3600" dirty="0">
                <a:solidFill>
                  <a:schemeClr val="bg1"/>
                </a:solidFill>
              </a:rPr>
              <a:t> calcium iodide </a:t>
            </a:r>
            <a:r>
              <a:rPr lang="en-US" sz="3600" dirty="0">
                <a:solidFill>
                  <a:schemeClr val="bg1"/>
                </a:solidFill>
                <a:sym typeface="ZapfDingbats" pitchFamily="82" charset="2"/>
              </a:rPr>
              <a:t></a:t>
            </a:r>
            <a:r>
              <a:rPr lang="en-US" sz="3600" dirty="0">
                <a:solidFill>
                  <a:schemeClr val="bg1"/>
                </a:solidFill>
              </a:rPr>
              <a:t> bismuth (III) iodide + calcium nitrate</a:t>
            </a:r>
            <a:endParaRPr lang="en-US" sz="3600" b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 sz="2800" b="1" dirty="0">
                <a:solidFill>
                  <a:schemeClr val="bg1"/>
                </a:solidFill>
              </a:rPr>
              <a:t>2 Bi(NO</a:t>
            </a:r>
            <a:r>
              <a:rPr lang="en-US" sz="2800" b="1" baseline="-25000" dirty="0">
                <a:solidFill>
                  <a:schemeClr val="bg1"/>
                </a:solidFill>
              </a:rPr>
              <a:t>3</a:t>
            </a:r>
            <a:r>
              <a:rPr lang="en-US" sz="2800" b="1" dirty="0">
                <a:solidFill>
                  <a:schemeClr val="bg1"/>
                </a:solidFill>
              </a:rPr>
              <a:t>)</a:t>
            </a:r>
            <a:r>
              <a:rPr lang="en-US" sz="2800" b="1" baseline="-25000" dirty="0">
                <a:solidFill>
                  <a:schemeClr val="bg1"/>
                </a:solidFill>
              </a:rPr>
              <a:t>3(</a:t>
            </a:r>
            <a:r>
              <a:rPr lang="en-US" sz="2800" b="1" baseline="-25000" dirty="0" err="1">
                <a:solidFill>
                  <a:schemeClr val="bg1"/>
                </a:solidFill>
              </a:rPr>
              <a:t>aq</a:t>
            </a:r>
            <a:r>
              <a:rPr lang="en-US" sz="2800" b="1" baseline="-25000" dirty="0">
                <a:solidFill>
                  <a:schemeClr val="bg1"/>
                </a:solidFill>
              </a:rPr>
              <a:t>)</a:t>
            </a:r>
            <a:r>
              <a:rPr lang="en-US" sz="2800" b="1" dirty="0">
                <a:solidFill>
                  <a:schemeClr val="bg1"/>
                </a:solidFill>
              </a:rPr>
              <a:t> + 3 CaI</a:t>
            </a:r>
            <a:r>
              <a:rPr lang="en-US" sz="2800" b="1" baseline="-25000" dirty="0">
                <a:solidFill>
                  <a:schemeClr val="bg1"/>
                </a:solidFill>
              </a:rPr>
              <a:t>2(</a:t>
            </a:r>
            <a:r>
              <a:rPr lang="en-US" sz="2800" b="1" baseline="-25000" dirty="0" err="1">
                <a:solidFill>
                  <a:schemeClr val="bg1"/>
                </a:solidFill>
              </a:rPr>
              <a:t>aq</a:t>
            </a:r>
            <a:r>
              <a:rPr lang="en-US" sz="2800" b="1" baseline="-25000" dirty="0">
                <a:solidFill>
                  <a:schemeClr val="bg1"/>
                </a:solidFill>
              </a:rPr>
              <a:t>)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  <a:sym typeface="ZapfDingbats" pitchFamily="82" charset="2"/>
              </a:rPr>
              <a:t></a:t>
            </a:r>
            <a:r>
              <a:rPr lang="en-US" sz="2800" b="1" dirty="0">
                <a:solidFill>
                  <a:schemeClr val="bg1"/>
                </a:solidFill>
              </a:rPr>
              <a:t> 2 BiI</a:t>
            </a:r>
            <a:r>
              <a:rPr lang="en-US" sz="2800" b="1" baseline="-25000" dirty="0">
                <a:solidFill>
                  <a:schemeClr val="bg1"/>
                </a:solidFill>
              </a:rPr>
              <a:t>3(</a:t>
            </a:r>
            <a:r>
              <a:rPr lang="en-US" sz="2800" b="1" baseline="-25000" dirty="0" err="1">
                <a:solidFill>
                  <a:schemeClr val="bg1"/>
                </a:solidFill>
              </a:rPr>
              <a:t>aq</a:t>
            </a:r>
            <a:r>
              <a:rPr lang="en-US" sz="2800" b="1" baseline="-25000" dirty="0">
                <a:solidFill>
                  <a:schemeClr val="bg1"/>
                </a:solidFill>
              </a:rPr>
              <a:t>)</a:t>
            </a:r>
            <a:r>
              <a:rPr lang="en-US" sz="2800" b="1" dirty="0">
                <a:solidFill>
                  <a:schemeClr val="bg1"/>
                </a:solidFill>
              </a:rPr>
              <a:t> + 3 Ca(NO</a:t>
            </a:r>
            <a:r>
              <a:rPr lang="en-US" sz="2800" b="1" baseline="-25000" dirty="0">
                <a:solidFill>
                  <a:schemeClr val="bg1"/>
                </a:solidFill>
              </a:rPr>
              <a:t>3</a:t>
            </a:r>
            <a:r>
              <a:rPr lang="en-US" sz="2800" b="1" dirty="0">
                <a:solidFill>
                  <a:schemeClr val="bg1"/>
                </a:solidFill>
              </a:rPr>
              <a:t>)</a:t>
            </a:r>
            <a:r>
              <a:rPr lang="en-US" sz="2800" b="1" baseline="-25000" dirty="0">
                <a:solidFill>
                  <a:schemeClr val="bg1"/>
                </a:solidFill>
              </a:rPr>
              <a:t>2(</a:t>
            </a:r>
            <a:r>
              <a:rPr lang="en-US" sz="2800" b="1" baseline="-25000" dirty="0" err="1">
                <a:solidFill>
                  <a:schemeClr val="bg1"/>
                </a:solidFill>
              </a:rPr>
              <a:t>aq</a:t>
            </a:r>
            <a:r>
              <a:rPr lang="en-US" sz="2800" b="1" baseline="-25000" dirty="0">
                <a:solidFill>
                  <a:schemeClr val="bg1"/>
                </a:solidFill>
              </a:rPr>
              <a:t>)</a:t>
            </a:r>
          </a:p>
          <a:p>
            <a:pPr>
              <a:buFont typeface="Wingdings" pitchFamily="2" charset="2"/>
              <a:buNone/>
            </a:pPr>
            <a:endParaRPr lang="en-US" sz="2800" b="1" baseline="-250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400" b="1" baseline="-250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400" b="1" baseline="-250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400" b="1" baseline="-250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400" b="1" baseline="-250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400" b="1" baseline="-250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400" b="1" baseline="-250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400" b="1" baseline="-250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bg1"/>
                </a:solidFill>
                <a:effectLst/>
              </a:rPr>
              <a:t>Chemical equations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4525962"/>
          </a:xfrm>
        </p:spPr>
        <p:txBody>
          <a:bodyPr>
            <a:normAutofit fontScale="70000" lnSpcReduction="20000"/>
          </a:bodyPr>
          <a:lstStyle/>
          <a:p>
            <a:r>
              <a:rPr lang="en-CA" dirty="0">
                <a:solidFill>
                  <a:schemeClr val="bg1"/>
                </a:solidFill>
              </a:rPr>
              <a:t>Chemical equations can be written in word form or using chemical symbols, but all use the following </a:t>
            </a:r>
            <a:r>
              <a:rPr lang="en-CA" dirty="0" smtClean="0">
                <a:solidFill>
                  <a:schemeClr val="bg1"/>
                </a:solidFill>
              </a:rPr>
              <a:t>format:</a:t>
            </a:r>
          </a:p>
          <a:p>
            <a:endParaRPr lang="en-CA" dirty="0">
              <a:solidFill>
                <a:schemeClr val="bg1"/>
              </a:solidFill>
            </a:endParaRPr>
          </a:p>
          <a:p>
            <a:r>
              <a:rPr lang="en-CA" dirty="0" smtClean="0">
                <a:solidFill>
                  <a:schemeClr val="bg1"/>
                </a:solidFill>
              </a:rPr>
              <a:t>Write this down****</a:t>
            </a:r>
            <a:endParaRPr lang="en-CA" dirty="0">
              <a:solidFill>
                <a:schemeClr val="bg1"/>
              </a:solidFill>
            </a:endParaRPr>
          </a:p>
          <a:p>
            <a:endParaRPr lang="en-CA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CA" b="1" u="sng" dirty="0">
                <a:solidFill>
                  <a:schemeClr val="bg1"/>
                </a:solidFill>
              </a:rPr>
              <a:t>		</a:t>
            </a:r>
            <a:r>
              <a:rPr lang="en-CA" b="1" dirty="0">
                <a:solidFill>
                  <a:schemeClr val="bg1"/>
                </a:solidFill>
              </a:rPr>
              <a:t>   +    </a:t>
            </a:r>
            <a:r>
              <a:rPr lang="en-CA" b="1" u="sng" dirty="0">
                <a:solidFill>
                  <a:schemeClr val="bg1"/>
                </a:solidFill>
              </a:rPr>
              <a:t>		  </a:t>
            </a:r>
            <a:r>
              <a:rPr lang="en-CA" b="1" dirty="0">
                <a:solidFill>
                  <a:schemeClr val="bg1"/>
                </a:solidFill>
              </a:rPr>
              <a:t>    </a:t>
            </a:r>
            <a:r>
              <a:rPr lang="en-CA" b="1" dirty="0">
                <a:solidFill>
                  <a:schemeClr val="bg1"/>
                </a:solidFill>
                <a:sym typeface="Wingdings" pitchFamily="2" charset="2"/>
              </a:rPr>
              <a:t>    </a:t>
            </a:r>
            <a:r>
              <a:rPr lang="en-CA" b="1" u="sng" dirty="0">
                <a:solidFill>
                  <a:schemeClr val="bg1"/>
                </a:solidFill>
                <a:sym typeface="Wingdings" pitchFamily="2" charset="2"/>
              </a:rPr>
              <a:t>		</a:t>
            </a:r>
            <a:r>
              <a:rPr lang="en-CA" b="1" dirty="0">
                <a:solidFill>
                  <a:schemeClr val="bg1"/>
                </a:solidFill>
                <a:sym typeface="Wingdings" pitchFamily="2" charset="2"/>
              </a:rPr>
              <a:t>    +    </a:t>
            </a:r>
            <a:r>
              <a:rPr lang="en-CA" b="1" u="sng" dirty="0">
                <a:solidFill>
                  <a:schemeClr val="bg1"/>
                </a:solidFill>
                <a:sym typeface="Wingdings" pitchFamily="2" charset="2"/>
              </a:rPr>
              <a:t>		</a:t>
            </a:r>
          </a:p>
          <a:p>
            <a:pPr marL="0" indent="0">
              <a:buNone/>
            </a:pPr>
            <a:r>
              <a:rPr lang="en-CA" b="1" baseline="30000" dirty="0">
                <a:solidFill>
                  <a:schemeClr val="bg1"/>
                </a:solidFill>
                <a:sym typeface="Wingdings" pitchFamily="2" charset="2"/>
              </a:rPr>
              <a:t>reactant</a:t>
            </a:r>
            <a:r>
              <a:rPr lang="en-CA" b="1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CA" b="1" baseline="30000" dirty="0">
                <a:solidFill>
                  <a:schemeClr val="bg1"/>
                </a:solidFill>
                <a:sym typeface="Wingdings" pitchFamily="2" charset="2"/>
              </a:rPr>
              <a:t>one</a:t>
            </a:r>
            <a:r>
              <a:rPr lang="en-CA" b="1" dirty="0">
                <a:solidFill>
                  <a:schemeClr val="bg1"/>
                </a:solidFill>
                <a:sym typeface="Wingdings" pitchFamily="2" charset="2"/>
              </a:rPr>
              <a:t>   </a:t>
            </a:r>
            <a:r>
              <a:rPr lang="en-CA" b="1" baseline="-25000" dirty="0">
                <a:solidFill>
                  <a:schemeClr val="bg1"/>
                </a:solidFill>
                <a:sym typeface="Wingdings" pitchFamily="2" charset="2"/>
              </a:rPr>
              <a:t>reacts with</a:t>
            </a:r>
            <a:r>
              <a:rPr lang="en-CA" b="1" baseline="30000" dirty="0">
                <a:solidFill>
                  <a:schemeClr val="bg1"/>
                </a:solidFill>
                <a:sym typeface="Wingdings" pitchFamily="2" charset="2"/>
              </a:rPr>
              <a:t>   reactant two</a:t>
            </a:r>
            <a:r>
              <a:rPr lang="en-US" b="1" baseline="-25000" dirty="0">
                <a:solidFill>
                  <a:schemeClr val="bg1"/>
                </a:solidFill>
                <a:sym typeface="Wingdings" pitchFamily="2" charset="2"/>
              </a:rPr>
              <a:t>to</a:t>
            </a:r>
            <a:r>
              <a:rPr lang="en-US" b="1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b="1" baseline="-25000" dirty="0">
                <a:solidFill>
                  <a:schemeClr val="bg1"/>
                </a:solidFill>
                <a:sym typeface="Wingdings" pitchFamily="2" charset="2"/>
              </a:rPr>
              <a:t>produce    </a:t>
            </a:r>
            <a:r>
              <a:rPr lang="en-US" b="1" baseline="30000" dirty="0">
                <a:solidFill>
                  <a:schemeClr val="bg1"/>
                </a:solidFill>
                <a:sym typeface="Wingdings" pitchFamily="2" charset="2"/>
              </a:rPr>
              <a:t>product one  	  </a:t>
            </a:r>
            <a:r>
              <a:rPr lang="en-US" b="1" baseline="-25000" dirty="0">
                <a:solidFill>
                  <a:schemeClr val="bg1"/>
                </a:solidFill>
                <a:sym typeface="Wingdings" pitchFamily="2" charset="2"/>
              </a:rPr>
              <a:t>and</a:t>
            </a:r>
            <a:r>
              <a:rPr lang="en-US" b="1" baseline="30000" dirty="0">
                <a:solidFill>
                  <a:schemeClr val="bg1"/>
                </a:solidFill>
                <a:sym typeface="Wingdings" pitchFamily="2" charset="2"/>
              </a:rPr>
              <a:t>  	product two</a:t>
            </a:r>
          </a:p>
          <a:p>
            <a:endParaRPr lang="en-CA" dirty="0">
              <a:solidFill>
                <a:schemeClr val="bg1"/>
              </a:solidFill>
            </a:endParaRPr>
          </a:p>
          <a:p>
            <a:endParaRPr lang="en-CA" dirty="0">
              <a:solidFill>
                <a:schemeClr val="bg1"/>
              </a:solidFill>
            </a:endParaRPr>
          </a:p>
          <a:p>
            <a:endParaRPr lang="en-CA" dirty="0">
              <a:solidFill>
                <a:schemeClr val="bg1"/>
              </a:solidFill>
            </a:endParaRPr>
          </a:p>
          <a:p>
            <a:endParaRPr lang="en-CA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aseline="30000" dirty="0">
              <a:solidFill>
                <a:schemeClr val="bg1"/>
              </a:solidFill>
              <a:sym typeface="Wingdings" pitchFamily="2" charset="2"/>
            </a:endParaRPr>
          </a:p>
          <a:p>
            <a:r>
              <a:rPr lang="en-US" dirty="0">
                <a:solidFill>
                  <a:schemeClr val="bg1"/>
                </a:solidFill>
              </a:rPr>
              <a:t>It does not matter </a:t>
            </a:r>
            <a:r>
              <a:rPr lang="en-US" u="sng" dirty="0">
                <a:solidFill>
                  <a:schemeClr val="bg1"/>
                </a:solidFill>
              </a:rPr>
              <a:t>in what order the reactants or listed</a:t>
            </a:r>
            <a:r>
              <a:rPr lang="en-US" dirty="0">
                <a:solidFill>
                  <a:schemeClr val="bg1"/>
                </a:solidFill>
              </a:rPr>
              <a:t> or what order the products are listed as long as the reactants are on the left and </a:t>
            </a:r>
            <a:r>
              <a:rPr lang="en-US" u="sng" dirty="0">
                <a:solidFill>
                  <a:schemeClr val="bg1"/>
                </a:solidFill>
              </a:rPr>
              <a:t>the products on the right side of the arrow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1867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9248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Balance this equation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2862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 dirty="0">
                <a:solidFill>
                  <a:schemeClr val="bg1"/>
                </a:solidFill>
              </a:rPr>
              <a:t>	i</a:t>
            </a:r>
            <a:r>
              <a:rPr lang="en-US" sz="4000" dirty="0">
                <a:solidFill>
                  <a:schemeClr val="bg1"/>
                </a:solidFill>
              </a:rPr>
              <a:t>ron (III) oxide reacts with carbon monoxide to produce iron and carbon dioxide </a:t>
            </a:r>
          </a:p>
          <a:p>
            <a:pPr>
              <a:buFont typeface="Wingdings" pitchFamily="2" charset="2"/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 sz="4000" b="1" dirty="0">
                <a:solidFill>
                  <a:schemeClr val="bg1"/>
                </a:solidFill>
              </a:rPr>
              <a:t>Fe</a:t>
            </a:r>
            <a:r>
              <a:rPr lang="en-US" sz="4000" b="1" baseline="-25000" dirty="0">
                <a:solidFill>
                  <a:schemeClr val="bg1"/>
                </a:solidFill>
              </a:rPr>
              <a:t>2</a:t>
            </a:r>
            <a:r>
              <a:rPr lang="en-US" sz="4000" b="1" dirty="0">
                <a:solidFill>
                  <a:schemeClr val="bg1"/>
                </a:solidFill>
              </a:rPr>
              <a:t>O</a:t>
            </a:r>
            <a:r>
              <a:rPr lang="en-US" sz="4000" b="1" baseline="-25000" dirty="0">
                <a:solidFill>
                  <a:schemeClr val="bg1"/>
                </a:solidFill>
              </a:rPr>
              <a:t>3(s)</a:t>
            </a:r>
            <a:r>
              <a:rPr lang="en-US" sz="4000" b="1" dirty="0">
                <a:solidFill>
                  <a:schemeClr val="bg1"/>
                </a:solidFill>
              </a:rPr>
              <a:t> + 3CO</a:t>
            </a:r>
            <a:r>
              <a:rPr lang="en-US" sz="4000" b="1" baseline="-25000" dirty="0">
                <a:solidFill>
                  <a:schemeClr val="bg1"/>
                </a:solidFill>
              </a:rPr>
              <a:t>(g)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>
                <a:solidFill>
                  <a:schemeClr val="bg1"/>
                </a:solidFill>
                <a:sym typeface="ZapfDingbats" pitchFamily="82" charset="2"/>
              </a:rPr>
              <a:t></a:t>
            </a:r>
            <a:r>
              <a:rPr lang="en-US" sz="4000" b="1" dirty="0">
                <a:solidFill>
                  <a:schemeClr val="bg1"/>
                </a:solidFill>
              </a:rPr>
              <a:t> 2Fe</a:t>
            </a:r>
            <a:r>
              <a:rPr lang="en-US" sz="4000" b="1" baseline="-25000" dirty="0">
                <a:solidFill>
                  <a:schemeClr val="bg1"/>
                </a:solidFill>
              </a:rPr>
              <a:t>(s)</a:t>
            </a:r>
            <a:r>
              <a:rPr lang="en-US" sz="4000" b="1" dirty="0">
                <a:solidFill>
                  <a:schemeClr val="bg1"/>
                </a:solidFill>
              </a:rPr>
              <a:t> + 3CO</a:t>
            </a:r>
            <a:r>
              <a:rPr lang="en-US" sz="4000" b="1" baseline="-25000" dirty="0">
                <a:solidFill>
                  <a:schemeClr val="bg1"/>
                </a:solidFill>
              </a:rPr>
              <a:t>2(g)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bg1"/>
                </a:solidFill>
                <a:effectLst/>
              </a:rPr>
              <a:t>Word equations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olidFill>
                  <a:srgbClr val="FF0000"/>
                </a:solidFill>
              </a:rPr>
              <a:t>word equations </a:t>
            </a:r>
            <a:r>
              <a:rPr lang="en-CA" dirty="0">
                <a:solidFill>
                  <a:schemeClr val="bg1"/>
                </a:solidFill>
              </a:rPr>
              <a:t>are the simplest form of writing a reaction equation</a:t>
            </a:r>
          </a:p>
          <a:p>
            <a:endParaRPr lang="en-CA" dirty="0">
              <a:solidFill>
                <a:schemeClr val="bg1"/>
              </a:solidFill>
            </a:endParaRPr>
          </a:p>
          <a:p>
            <a:r>
              <a:rPr lang="en-CA" dirty="0">
                <a:solidFill>
                  <a:schemeClr val="bg1"/>
                </a:solidFill>
              </a:rPr>
              <a:t>rather than use formulas, word equations use the names of the compounds and elements</a:t>
            </a:r>
          </a:p>
          <a:p>
            <a:endParaRPr lang="en-CA" dirty="0">
              <a:solidFill>
                <a:schemeClr val="bg1"/>
              </a:solidFill>
            </a:endParaRPr>
          </a:p>
          <a:p>
            <a:r>
              <a:rPr lang="en-CA" sz="2400" dirty="0">
                <a:solidFill>
                  <a:schemeClr val="bg1"/>
                </a:solidFill>
              </a:rPr>
              <a:t>e.g.</a:t>
            </a:r>
            <a:r>
              <a:rPr lang="en-US" sz="2400" dirty="0">
                <a:solidFill>
                  <a:schemeClr val="bg1"/>
                </a:solidFill>
              </a:rPr>
              <a:t>  methane +  oxygen </a:t>
            </a: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  carbon dioxide + water</a:t>
            </a:r>
            <a:endParaRPr lang="en-C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065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813816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/>
              </a:rPr>
              <a:t>1. Practice problems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70916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Read the following descriptions of reactions and create a word equation.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Solid </a:t>
            </a:r>
            <a:r>
              <a:rPr lang="en-US" dirty="0"/>
              <a:t>magnesium </a:t>
            </a:r>
            <a:r>
              <a:rPr lang="en-US" dirty="0">
                <a:solidFill>
                  <a:schemeClr val="bg1"/>
                </a:solidFill>
              </a:rPr>
              <a:t>metal reacts with </a:t>
            </a:r>
            <a:r>
              <a:rPr lang="en-US" dirty="0"/>
              <a:t>hydrochloric acid </a:t>
            </a:r>
            <a:r>
              <a:rPr lang="en-US" dirty="0">
                <a:solidFill>
                  <a:schemeClr val="bg1"/>
                </a:solidFill>
              </a:rPr>
              <a:t>to produce aqueous </a:t>
            </a:r>
            <a:r>
              <a:rPr lang="en-US" dirty="0">
                <a:solidFill>
                  <a:srgbClr val="92D050"/>
                </a:solidFill>
              </a:rPr>
              <a:t>magnesium chloride </a:t>
            </a:r>
            <a:r>
              <a:rPr lang="en-US" dirty="0">
                <a:solidFill>
                  <a:schemeClr val="bg1"/>
                </a:solidFill>
              </a:rPr>
              <a:t>and </a:t>
            </a:r>
            <a:r>
              <a:rPr lang="en-US" dirty="0">
                <a:solidFill>
                  <a:srgbClr val="92D050"/>
                </a:solidFill>
              </a:rPr>
              <a:t>hydrogen gas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000" b="1" dirty="0"/>
              <a:t>magnesium + hydrochloric acid </a:t>
            </a:r>
            <a:r>
              <a:rPr lang="en-US" sz="2000" b="1" dirty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en-US" sz="2000" b="1" dirty="0">
                <a:sym typeface="Wingdings" pitchFamily="2" charset="2"/>
              </a:rPr>
              <a:t> </a:t>
            </a:r>
            <a:r>
              <a:rPr lang="en-US" sz="2000" b="1" dirty="0">
                <a:solidFill>
                  <a:srgbClr val="92D050"/>
                </a:solidFill>
                <a:sym typeface="Wingdings" pitchFamily="2" charset="2"/>
              </a:rPr>
              <a:t>magnesium chloride + hydrogen gas</a:t>
            </a:r>
            <a:endParaRPr lang="en-US" sz="20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754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ffectLst/>
              </a:rPr>
              <a:t>2. Practice problems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An </a:t>
            </a:r>
            <a:r>
              <a:rPr lang="en-US" dirty="0">
                <a:solidFill>
                  <a:schemeClr val="accent5"/>
                </a:solidFill>
              </a:rPr>
              <a:t>iron</a:t>
            </a:r>
            <a:r>
              <a:rPr lang="en-US" dirty="0"/>
              <a:t> nail is placed in a solution of </a:t>
            </a:r>
            <a:r>
              <a:rPr lang="en-US" dirty="0">
                <a:solidFill>
                  <a:schemeClr val="accent5"/>
                </a:solidFill>
              </a:rPr>
              <a:t>copper (II) chloride</a:t>
            </a:r>
            <a:r>
              <a:rPr lang="en-US" dirty="0"/>
              <a:t>.  As a result, small amounts of </a:t>
            </a:r>
            <a:r>
              <a:rPr lang="en-US" dirty="0">
                <a:solidFill>
                  <a:srgbClr val="92D050"/>
                </a:solidFill>
              </a:rPr>
              <a:t>copper</a:t>
            </a:r>
            <a:r>
              <a:rPr lang="en-US" dirty="0"/>
              <a:t> metal are produced in a solution of </a:t>
            </a:r>
            <a:r>
              <a:rPr lang="en-US" dirty="0">
                <a:solidFill>
                  <a:srgbClr val="92D050"/>
                </a:solidFill>
              </a:rPr>
              <a:t>iron (II) chloride.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b="1" dirty="0">
                <a:solidFill>
                  <a:schemeClr val="accent5"/>
                </a:solidFill>
              </a:rPr>
              <a:t>iron + copper (II) chloride </a:t>
            </a:r>
            <a:r>
              <a:rPr lang="en-US" sz="2400" b="1" dirty="0">
                <a:sym typeface="Wingdings" pitchFamily="2" charset="2"/>
              </a:rPr>
              <a:t> </a:t>
            </a:r>
            <a:r>
              <a:rPr lang="en-US" sz="2400" b="1" dirty="0">
                <a:solidFill>
                  <a:srgbClr val="92D050"/>
                </a:solidFill>
                <a:sym typeface="Wingdings" pitchFamily="2" charset="2"/>
              </a:rPr>
              <a:t>copper + iron (II) chloride</a:t>
            </a:r>
            <a:endParaRPr lang="en-US" sz="24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448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7481" y="152400"/>
            <a:ext cx="6446519" cy="1143000"/>
          </a:xfrm>
        </p:spPr>
        <p:txBody>
          <a:bodyPr/>
          <a:lstStyle/>
          <a:p>
            <a:r>
              <a:rPr lang="en-CA" dirty="0">
                <a:solidFill>
                  <a:schemeClr val="bg1"/>
                </a:solidFill>
              </a:rPr>
              <a:t>Skeleton equations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44" name="Picture 4" descr="http://www.fallingpixel.com/products/4485/mains/skeleton000001%20cop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09" r="16331"/>
          <a:stretch/>
        </p:blipFill>
        <p:spPr bwMode="auto">
          <a:xfrm>
            <a:off x="0" y="0"/>
            <a:ext cx="2152996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996" y="1295400"/>
            <a:ext cx="7143404" cy="4864608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A skeleton equation is a chemical reaction equation written using chemical formulas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Equations are </a:t>
            </a:r>
            <a:r>
              <a:rPr lang="en-CA" dirty="0">
                <a:solidFill>
                  <a:schemeClr val="bg1"/>
                </a:solidFill>
              </a:rPr>
              <a:t>not considered to be a finished equation because </a:t>
            </a:r>
            <a:r>
              <a:rPr lang="en-CA" u="sng" dirty="0">
                <a:solidFill>
                  <a:schemeClr val="bg1"/>
                </a:solidFill>
              </a:rPr>
              <a:t>it has yet to be balanced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*</a:t>
            </a:r>
            <a:r>
              <a:rPr lang="en-CA" sz="3200" b="1" dirty="0" smtClean="0">
                <a:solidFill>
                  <a:schemeClr val="bg1"/>
                </a:solidFill>
              </a:rPr>
              <a:t>It MUST HAVE</a:t>
            </a:r>
          </a:p>
          <a:p>
            <a:pPr lvl="1"/>
            <a:r>
              <a:rPr lang="en-CA" sz="2800" b="1" u="sng" dirty="0" smtClean="0">
                <a:solidFill>
                  <a:schemeClr val="bg1"/>
                </a:solidFill>
              </a:rPr>
              <a:t> </a:t>
            </a:r>
            <a:r>
              <a:rPr lang="en-CA" sz="2800" b="1" u="sng" dirty="0">
                <a:solidFill>
                  <a:schemeClr val="bg1"/>
                </a:solidFill>
              </a:rPr>
              <a:t>chemical’s formula </a:t>
            </a:r>
          </a:p>
          <a:p>
            <a:pPr lvl="1"/>
            <a:r>
              <a:rPr lang="en-CA" sz="2800" b="1" u="sng" dirty="0" smtClean="0">
                <a:solidFill>
                  <a:schemeClr val="bg1"/>
                </a:solidFill>
              </a:rPr>
              <a:t>the state</a:t>
            </a:r>
            <a:endParaRPr lang="en-CA" sz="2800" b="1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59436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>
                <a:solidFill>
                  <a:schemeClr val="bg1"/>
                </a:solidFill>
              </a:rPr>
              <a:t>e.g.  CH</a:t>
            </a:r>
            <a:r>
              <a:rPr lang="en-CA" sz="2800" baseline="-25000">
                <a:solidFill>
                  <a:schemeClr val="bg1"/>
                </a:solidFill>
              </a:rPr>
              <a:t>4</a:t>
            </a:r>
            <a:r>
              <a:rPr lang="en-CA" sz="2800">
                <a:solidFill>
                  <a:schemeClr val="bg1"/>
                </a:solidFill>
              </a:rPr>
              <a:t>(g)  +  O</a:t>
            </a:r>
            <a:r>
              <a:rPr lang="en-CA" sz="2800" baseline="-25000">
                <a:solidFill>
                  <a:schemeClr val="bg1"/>
                </a:solidFill>
              </a:rPr>
              <a:t>2</a:t>
            </a:r>
            <a:r>
              <a:rPr lang="en-CA" sz="2800">
                <a:solidFill>
                  <a:schemeClr val="bg1"/>
                </a:solidFill>
              </a:rPr>
              <a:t>(g)  </a:t>
            </a:r>
            <a:r>
              <a:rPr lang="en-CA" sz="2800">
                <a:solidFill>
                  <a:schemeClr val="bg1"/>
                </a:solidFill>
                <a:sym typeface="Wingdings" pitchFamily="2" charset="2"/>
              </a:rPr>
              <a:t>  CO</a:t>
            </a:r>
            <a:r>
              <a:rPr lang="en-CA" sz="2800" baseline="-2500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CA" sz="2800">
                <a:solidFill>
                  <a:schemeClr val="bg1"/>
                </a:solidFill>
                <a:sym typeface="Wingdings" pitchFamily="2" charset="2"/>
              </a:rPr>
              <a:t>(g)  +  H</a:t>
            </a:r>
            <a:r>
              <a:rPr lang="en-CA" sz="2800" baseline="-2500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CA" sz="2800">
                <a:solidFill>
                  <a:schemeClr val="bg1"/>
                </a:solidFill>
                <a:sym typeface="Wingdings" pitchFamily="2" charset="2"/>
              </a:rPr>
              <a:t>O(g)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936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xmlns="" id="{0F034A0C-77AF-4F32-97C8-3A0AEC38A5A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304800"/>
            <a:ext cx="3810000" cy="6096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xmlns="" id="{AFCFC515-4AAC-4042-B904-BDAC1107B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346325"/>
            <a:ext cx="838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dirty="0">
                <a:solidFill>
                  <a:schemeClr val="bg1"/>
                </a:solidFill>
              </a:rPr>
              <a:t>Zn</a:t>
            </a:r>
            <a:r>
              <a:rPr lang="en-US" altLang="en-US" sz="4000" baseline="-25000" dirty="0">
                <a:solidFill>
                  <a:schemeClr val="bg1"/>
                </a:solidFill>
              </a:rPr>
              <a:t>(s)</a:t>
            </a:r>
            <a:r>
              <a:rPr lang="en-US" altLang="en-US" sz="4000" dirty="0">
                <a:solidFill>
                  <a:schemeClr val="bg1"/>
                </a:solidFill>
              </a:rPr>
              <a:t> + </a:t>
            </a:r>
            <a:r>
              <a:rPr lang="en-US" altLang="en-US" sz="4000" dirty="0" err="1">
                <a:solidFill>
                  <a:schemeClr val="bg1"/>
                </a:solidFill>
              </a:rPr>
              <a:t>HCl</a:t>
            </a:r>
            <a:r>
              <a:rPr lang="en-US" altLang="en-US" sz="4000" baseline="-25000" dirty="0">
                <a:solidFill>
                  <a:schemeClr val="bg1"/>
                </a:solidFill>
              </a:rPr>
              <a:t>(</a:t>
            </a:r>
            <a:r>
              <a:rPr lang="en-US" altLang="en-US" sz="4000" baseline="-25000" dirty="0" err="1">
                <a:solidFill>
                  <a:schemeClr val="bg1"/>
                </a:solidFill>
              </a:rPr>
              <a:t>aq</a:t>
            </a:r>
            <a:r>
              <a:rPr lang="en-US" altLang="en-US" sz="4000" baseline="-25000" dirty="0">
                <a:solidFill>
                  <a:schemeClr val="bg1"/>
                </a:solidFill>
              </a:rPr>
              <a:t>)</a:t>
            </a:r>
            <a:r>
              <a:rPr lang="en-US" altLang="en-US" sz="4000" dirty="0">
                <a:solidFill>
                  <a:schemeClr val="bg1"/>
                </a:solidFill>
              </a:rPr>
              <a:t>  </a:t>
            </a:r>
            <a:r>
              <a:rPr lang="en-US" altLang="en-US" sz="4000" dirty="0">
                <a:solidFill>
                  <a:schemeClr val="bg1"/>
                </a:solidFill>
                <a:sym typeface="Wingdings" panose="05000000000000000000" pitchFamily="2" charset="2"/>
              </a:rPr>
              <a:t>  ZnCl</a:t>
            </a:r>
            <a:r>
              <a:rPr lang="en-US" altLang="en-US" sz="4000" baseline="-25000" dirty="0">
                <a:solidFill>
                  <a:schemeClr val="bg1"/>
                </a:solidFill>
                <a:sym typeface="Wingdings" panose="05000000000000000000" pitchFamily="2" charset="2"/>
              </a:rPr>
              <a:t>2(</a:t>
            </a:r>
            <a:r>
              <a:rPr lang="en-US" altLang="en-US" sz="4000" baseline="-25000" dirty="0" err="1">
                <a:solidFill>
                  <a:schemeClr val="bg1"/>
                </a:solidFill>
                <a:sym typeface="Wingdings" panose="05000000000000000000" pitchFamily="2" charset="2"/>
              </a:rPr>
              <a:t>aq</a:t>
            </a:r>
            <a:r>
              <a:rPr lang="en-US" altLang="en-US" sz="4000" baseline="-25000" dirty="0">
                <a:solidFill>
                  <a:schemeClr val="bg1"/>
                </a:solidFill>
                <a:sym typeface="Wingdings" panose="05000000000000000000" pitchFamily="2" charset="2"/>
              </a:rPr>
              <a:t>)</a:t>
            </a:r>
            <a:r>
              <a:rPr lang="en-US" altLang="en-US" sz="4000" dirty="0">
                <a:solidFill>
                  <a:schemeClr val="bg1"/>
                </a:solidFill>
                <a:sym typeface="Wingdings" panose="05000000000000000000" pitchFamily="2" charset="2"/>
              </a:rPr>
              <a:t> + H</a:t>
            </a:r>
            <a:r>
              <a:rPr lang="en-US" altLang="en-US" sz="4000" baseline="-25000" dirty="0">
                <a:solidFill>
                  <a:schemeClr val="bg1"/>
                </a:solidFill>
                <a:sym typeface="Wingdings" panose="05000000000000000000" pitchFamily="2" charset="2"/>
              </a:rPr>
              <a:t>2(g</a:t>
            </a:r>
            <a:r>
              <a:rPr lang="en-US" altLang="en-US" sz="4000" baseline="-25000" dirty="0">
                <a:sym typeface="Wingdings" panose="05000000000000000000" pitchFamily="2" charset="2"/>
              </a:rPr>
              <a:t>)</a:t>
            </a:r>
            <a:endParaRPr lang="en-US" altLang="en-US" sz="4000" baseline="-25000" dirty="0"/>
          </a:p>
        </p:txBody>
      </p:sp>
      <p:grpSp>
        <p:nvGrpSpPr>
          <p:cNvPr id="11273" name="Group 9">
            <a:extLst>
              <a:ext uri="{FF2B5EF4-FFF2-40B4-BE49-F238E27FC236}">
                <a16:creationId xmlns:a16="http://schemas.microsoft.com/office/drawing/2014/main" xmlns="" id="{1D904D1F-9F5A-4B07-B057-6BB4FAA77F0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219200"/>
            <a:ext cx="3352800" cy="1295400"/>
            <a:chOff x="432" y="768"/>
            <a:chExt cx="2112" cy="816"/>
          </a:xfrm>
        </p:grpSpPr>
        <p:sp>
          <p:nvSpPr>
            <p:cNvPr id="11269" name="AutoShape 5">
              <a:extLst>
                <a:ext uri="{FF2B5EF4-FFF2-40B4-BE49-F238E27FC236}">
                  <a16:creationId xmlns:a16="http://schemas.microsoft.com/office/drawing/2014/main" xmlns="" id="{6CB43532-DDCB-483C-9A74-D8A4561A9C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248" y="288"/>
              <a:ext cx="480" cy="2112"/>
            </a:xfrm>
            <a:prstGeom prst="leftBrace">
              <a:avLst>
                <a:gd name="adj1" fmla="val 36667"/>
                <a:gd name="adj2" fmla="val 50000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271" name="Text Box 7">
              <a:extLst>
                <a:ext uri="{FF2B5EF4-FFF2-40B4-BE49-F238E27FC236}">
                  <a16:creationId xmlns:a16="http://schemas.microsoft.com/office/drawing/2014/main" xmlns="" id="{3F7347A3-FC37-4A57-8EC0-CBE9D66B65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768"/>
              <a:ext cx="13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800">
                  <a:solidFill>
                    <a:schemeClr val="accent2"/>
                  </a:solidFill>
                </a:rPr>
                <a:t>Reactants</a:t>
              </a:r>
            </a:p>
          </p:txBody>
        </p:sp>
      </p:grpSp>
      <p:grpSp>
        <p:nvGrpSpPr>
          <p:cNvPr id="11274" name="Group 10">
            <a:extLst>
              <a:ext uri="{FF2B5EF4-FFF2-40B4-BE49-F238E27FC236}">
                <a16:creationId xmlns:a16="http://schemas.microsoft.com/office/drawing/2014/main" xmlns="" id="{90FF4029-1994-489E-915E-C5F24ECE8616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1143000"/>
            <a:ext cx="3581400" cy="1371600"/>
            <a:chOff x="3072" y="720"/>
            <a:chExt cx="2256" cy="864"/>
          </a:xfrm>
        </p:grpSpPr>
        <p:sp>
          <p:nvSpPr>
            <p:cNvPr id="11270" name="AutoShape 6">
              <a:extLst>
                <a:ext uri="{FF2B5EF4-FFF2-40B4-BE49-F238E27FC236}">
                  <a16:creationId xmlns:a16="http://schemas.microsoft.com/office/drawing/2014/main" xmlns="" id="{183C0CD3-57C9-4AF6-A5C3-F59E0955565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960" y="216"/>
              <a:ext cx="480" cy="2256"/>
            </a:xfrm>
            <a:prstGeom prst="leftBrace">
              <a:avLst>
                <a:gd name="adj1" fmla="val 39167"/>
                <a:gd name="adj2" fmla="val 50000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272" name="Text Box 8">
              <a:extLst>
                <a:ext uri="{FF2B5EF4-FFF2-40B4-BE49-F238E27FC236}">
                  <a16:creationId xmlns:a16="http://schemas.microsoft.com/office/drawing/2014/main" xmlns="" id="{FE37DCA2-D3B9-476F-AACB-D307244008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720"/>
              <a:ext cx="13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800">
                  <a:solidFill>
                    <a:schemeClr val="accent2"/>
                  </a:solidFill>
                </a:rPr>
                <a:t>Products</a:t>
              </a:r>
            </a:p>
          </p:txBody>
        </p:sp>
      </p:grpSp>
      <p:sp>
        <p:nvSpPr>
          <p:cNvPr id="11275" name="Text Box 11">
            <a:extLst>
              <a:ext uri="{FF2B5EF4-FFF2-40B4-BE49-F238E27FC236}">
                <a16:creationId xmlns:a16="http://schemas.microsoft.com/office/drawing/2014/main" xmlns="" id="{D175A0CB-74B3-4212-A829-3145BC956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572000"/>
            <a:ext cx="3352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>
                <a:solidFill>
                  <a:srgbClr val="CC0000"/>
                </a:solidFill>
                <a:latin typeface="Broadway" panose="04040905080B02020502" pitchFamily="82" charset="0"/>
              </a:rPr>
              <a:t>State</a:t>
            </a:r>
          </a:p>
        </p:txBody>
      </p:sp>
      <p:sp>
        <p:nvSpPr>
          <p:cNvPr id="11276" name="Line 12">
            <a:extLst>
              <a:ext uri="{FF2B5EF4-FFF2-40B4-BE49-F238E27FC236}">
                <a16:creationId xmlns:a16="http://schemas.microsoft.com/office/drawing/2014/main" xmlns="" id="{778E0C7F-B45C-4385-ADA8-06C6127A5AA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752600" y="3124200"/>
            <a:ext cx="1828800" cy="175260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1277" name="Line 13">
            <a:extLst>
              <a:ext uri="{FF2B5EF4-FFF2-40B4-BE49-F238E27FC236}">
                <a16:creationId xmlns:a16="http://schemas.microsoft.com/office/drawing/2014/main" xmlns="" id="{874641DB-7A63-43A4-8328-D4C0D5D362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30613" y="3200400"/>
            <a:ext cx="407987" cy="152400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1278" name="Line 14">
            <a:extLst>
              <a:ext uri="{FF2B5EF4-FFF2-40B4-BE49-F238E27FC236}">
                <a16:creationId xmlns:a16="http://schemas.microsoft.com/office/drawing/2014/main" xmlns="" id="{39F162EE-2688-4C8E-8380-D1C122B6CF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3200400"/>
            <a:ext cx="1752600" cy="175260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1280" name="Line 16">
            <a:extLst>
              <a:ext uri="{FF2B5EF4-FFF2-40B4-BE49-F238E27FC236}">
                <a16:creationId xmlns:a16="http://schemas.microsoft.com/office/drawing/2014/main" xmlns="" id="{E4D51722-B43C-466F-9D4F-D4C7CF10D2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3262313"/>
            <a:ext cx="2667000" cy="1538287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pic>
        <p:nvPicPr>
          <p:cNvPr id="11285" name="Picture 21" descr="j0239641">
            <a:extLst>
              <a:ext uri="{FF2B5EF4-FFF2-40B4-BE49-F238E27FC236}">
                <a16:creationId xmlns:a16="http://schemas.microsoft.com/office/drawing/2014/main" xmlns="" id="{2548EC79-FA5C-46FB-9015-EF3B9CE38B8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4572000"/>
            <a:ext cx="1781175" cy="166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097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1884" y="22860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/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effectLst/>
              </a:rPr>
            </a:br>
            <a:r>
              <a:rPr lang="en-US" sz="4000" dirty="0" smtClean="0">
                <a:solidFill>
                  <a:schemeClr val="bg1"/>
                </a:solidFill>
                <a:effectLst/>
              </a:rPr>
              <a:t>*</a:t>
            </a:r>
            <a:r>
              <a:rPr lang="en-US" sz="4000" b="1" dirty="0" smtClean="0">
                <a:solidFill>
                  <a:schemeClr val="bg1"/>
                </a:solidFill>
                <a:effectLst/>
              </a:rPr>
              <a:t>How </a:t>
            </a:r>
            <a:r>
              <a:rPr lang="en-US" sz="4000" b="1" dirty="0">
                <a:solidFill>
                  <a:schemeClr val="bg1"/>
                </a:solidFill>
                <a:effectLst/>
              </a:rPr>
              <a:t>to write formula equations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66360"/>
          </a:xfrm>
        </p:spPr>
        <p:txBody>
          <a:bodyPr>
            <a:normAutofit/>
          </a:bodyPr>
          <a:lstStyle/>
          <a:p>
            <a:pPr marL="609600" indent="-609600">
              <a:buFont typeface="Wingdings" pitchFamily="2" charset="2"/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Determine your reactants and products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Write the equation with reacts on the left side of the arrow and products on the right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Separate reactants and products with plus signs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INCLUDE states and solubility!!!!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3200" dirty="0">
                <a:solidFill>
                  <a:schemeClr val="bg1"/>
                </a:solidFill>
              </a:rPr>
              <a:t> 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808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</TotalTime>
  <Words>1036</Words>
  <Application>Microsoft Macintosh PowerPoint</Application>
  <PresentationFormat>On-screen Show (4:3)</PresentationFormat>
  <Paragraphs>226</Paragraphs>
  <Slides>30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2" baseType="lpstr">
      <vt:lpstr>(Cyr) Megen-DBL</vt:lpstr>
      <vt:lpstr>Arial Black</vt:lpstr>
      <vt:lpstr>Book Antiqua</vt:lpstr>
      <vt:lpstr>Broadway</vt:lpstr>
      <vt:lpstr>Calibri</vt:lpstr>
      <vt:lpstr>Lucida Sans</vt:lpstr>
      <vt:lpstr>Wingdings</vt:lpstr>
      <vt:lpstr>Wingdings 2</vt:lpstr>
      <vt:lpstr>Wingdings 3</vt:lpstr>
      <vt:lpstr>ZapfDingbats</vt:lpstr>
      <vt:lpstr>Arial</vt:lpstr>
      <vt:lpstr>Apex</vt:lpstr>
      <vt:lpstr>PowerPoint Presentation</vt:lpstr>
      <vt:lpstr>*Chemical Equations</vt:lpstr>
      <vt:lpstr>Chemical equations</vt:lpstr>
      <vt:lpstr>Word equations</vt:lpstr>
      <vt:lpstr>1. Practice problems :</vt:lpstr>
      <vt:lpstr>2. Practice problems :</vt:lpstr>
      <vt:lpstr>Skeleton equations</vt:lpstr>
      <vt:lpstr>PowerPoint Presentation</vt:lpstr>
      <vt:lpstr> *How to write formula equations</vt:lpstr>
      <vt:lpstr>Example 1:</vt:lpstr>
      <vt:lpstr>Example 2:</vt:lpstr>
      <vt:lpstr>PowerPoint Presentation</vt:lpstr>
      <vt:lpstr>PowerPoint Presentation</vt:lpstr>
      <vt:lpstr>Example:</vt:lpstr>
      <vt:lpstr>Example:</vt:lpstr>
      <vt:lpstr>Example:</vt:lpstr>
      <vt:lpstr>PowerPoint Presentation</vt:lpstr>
      <vt:lpstr>NOTES</vt:lpstr>
      <vt:lpstr>Balance this equation</vt:lpstr>
      <vt:lpstr>PowerPoint Presentation</vt:lpstr>
      <vt:lpstr>PowerPoint Presentation</vt:lpstr>
      <vt:lpstr>PowerPoint Presentation</vt:lpstr>
      <vt:lpstr>PowerPoint Presentation</vt:lpstr>
      <vt:lpstr>Balance this equation</vt:lpstr>
      <vt:lpstr>Balance this equation</vt:lpstr>
      <vt:lpstr>Balance this equation</vt:lpstr>
      <vt:lpstr>Balance this equation</vt:lpstr>
      <vt:lpstr>Balance this equation</vt:lpstr>
      <vt:lpstr>Balance this equation</vt:lpstr>
      <vt:lpstr>Balance this equation</vt:lpstr>
    </vt:vector>
  </TitlesOfParts>
  <Company>ECS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</dc:title>
  <dc:creator>Gregory Carabine</dc:creator>
  <cp:lastModifiedBy>Pilipchuk, Cheryl</cp:lastModifiedBy>
  <cp:revision>77</cp:revision>
  <cp:lastPrinted>2017-09-27T15:24:21Z</cp:lastPrinted>
  <dcterms:created xsi:type="dcterms:W3CDTF">2002-10-07T14:34:08Z</dcterms:created>
  <dcterms:modified xsi:type="dcterms:W3CDTF">2017-11-28T04:17:25Z</dcterms:modified>
</cp:coreProperties>
</file>