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82" r:id="rId2"/>
  </p:sldMasterIdLst>
  <p:notesMasterIdLst>
    <p:notesMasterId r:id="rId24"/>
  </p:notesMasterIdLst>
  <p:sldIdLst>
    <p:sldId id="264" r:id="rId3"/>
    <p:sldId id="271" r:id="rId4"/>
    <p:sldId id="272" r:id="rId5"/>
    <p:sldId id="273" r:id="rId6"/>
    <p:sldId id="274" r:id="rId7"/>
    <p:sldId id="284" r:id="rId8"/>
    <p:sldId id="275" r:id="rId9"/>
    <p:sldId id="267" r:id="rId10"/>
    <p:sldId id="276" r:id="rId11"/>
    <p:sldId id="262" r:id="rId12"/>
    <p:sldId id="277" r:id="rId13"/>
    <p:sldId id="278" r:id="rId14"/>
    <p:sldId id="279" r:id="rId15"/>
    <p:sldId id="268" r:id="rId16"/>
    <p:sldId id="280" r:id="rId17"/>
    <p:sldId id="281" r:id="rId18"/>
    <p:sldId id="269" r:id="rId19"/>
    <p:sldId id="282" r:id="rId20"/>
    <p:sldId id="263" r:id="rId21"/>
    <p:sldId id="283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643"/>
  </p:normalViewPr>
  <p:slideViewPr>
    <p:cSldViewPr>
      <p:cViewPr varScale="1">
        <p:scale>
          <a:sx n="85" d="100"/>
          <a:sy n="85" d="100"/>
        </p:scale>
        <p:origin x="18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Times New Roman" pitchFamily="18" charset="0"/>
              </a:defRPr>
            </a:lvl1pPr>
          </a:lstStyle>
          <a:p>
            <a:fld id="{36E6A1F8-9685-43A1-A1B3-E77CEC19D2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A1F8-9685-43A1-A1B3-E77CEC19D2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B33E0-D394-4185-BE7C-2F2BE22EE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FE863-D04E-4E50-93F3-E525DE886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08F5-E38E-4B8F-817A-06D529BC9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68D4A-3C2D-4096-B398-41813D947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28A0-177E-45E4-A710-2FA120649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2B760E9-E97B-4944-A926-46AC44CCC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25F-9EC4-4183-86FF-3A562AD3A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6627-D091-418E-9DE9-EC6C187C3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9CF4-72FD-4878-ABFC-E3C0DFF04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164B-CC62-433A-A53C-FE158D9B7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9CE5-2892-40C0-AC65-7718DF550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E8403-4A07-40B4-800C-0789AAD68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D8DF-256A-4A8B-8F9B-B8A7AB727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859B-B3CF-4A6F-A4D8-5D2A1A2CA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DC4A2D-6275-4505-A7A8-83C820BBF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E995-1F1F-41AF-87BE-B3C2DDFD1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2AFDD-97BD-41FA-BB1B-E1A78AB01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43B80-3195-4028-BEF8-6C2854C14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600E1-80BE-44C7-80D4-1FCA97DBA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C05BE-7B15-4EBC-921A-C82636CF4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F23B-AC89-4ACF-9B52-195B922B3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2531E-0747-40E4-959F-8963824D7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43D5BD2F-804E-4181-AC84-0184704F95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94B06A-653A-4C0B-8DF6-CBE98C13C0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45CFAD-4AC4-4B7F-B381-AC8C32A68A61}"/>
              </a:ext>
            </a:extLst>
          </p:cNvPr>
          <p:cNvSpPr txBox="1"/>
          <p:nvPr/>
        </p:nvSpPr>
        <p:spPr>
          <a:xfrm>
            <a:off x="838199" y="838200"/>
            <a:ext cx="6825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/>
              <a:t>5 Types of Chemical Reactions</a:t>
            </a:r>
          </a:p>
        </p:txBody>
      </p:sp>
      <p:pic>
        <p:nvPicPr>
          <p:cNvPr id="8196" name="Picture 4" descr="Image result for you're overreacting meme">
            <a:extLst>
              <a:ext uri="{FF2B5EF4-FFF2-40B4-BE49-F238E27FC236}">
                <a16:creationId xmlns:a16="http://schemas.microsoft.com/office/drawing/2014/main" xmlns="" id="{3C44A6E1-4518-49D1-B3F4-F64DAD05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33" y="2407860"/>
            <a:ext cx="5715000" cy="41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6171" y="4207841"/>
            <a:ext cx="5636029" cy="1463137"/>
          </a:xfrm>
          <a:noFill/>
          <a:ln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en-US" sz="2400" dirty="0"/>
              <a:t> </a:t>
            </a:r>
            <a:r>
              <a:rPr lang="en-US" sz="2400" dirty="0" err="1"/>
              <a:t>C</a:t>
            </a:r>
            <a:r>
              <a:rPr lang="en-US" sz="2400" baseline="-25000" dirty="0" err="1"/>
              <a:t>x</a:t>
            </a:r>
            <a:r>
              <a:rPr lang="en-US" sz="2400" dirty="0" err="1"/>
              <a:t>H</a:t>
            </a:r>
            <a:r>
              <a:rPr lang="en-US" sz="2400" baseline="-25000" dirty="0" err="1"/>
              <a:t>x</a:t>
            </a:r>
            <a:r>
              <a:rPr lang="en-US" sz="2400" dirty="0"/>
              <a:t> + O</a:t>
            </a:r>
            <a:r>
              <a:rPr lang="en-US" sz="2400" baseline="-25000" dirty="0"/>
              <a:t>2 </a:t>
            </a:r>
            <a:r>
              <a:rPr lang="en-US" sz="2400" dirty="0">
                <a:cs typeface="Arial" charset="0"/>
              </a:rPr>
              <a:t>→</a:t>
            </a:r>
            <a:r>
              <a:rPr lang="en-US" sz="2400" dirty="0">
                <a:sym typeface="Marlett" pitchFamily="2" charset="2"/>
              </a:rPr>
              <a:t> CO</a:t>
            </a:r>
            <a:r>
              <a:rPr lang="en-US" sz="2400" baseline="-25000" dirty="0">
                <a:sym typeface="Marlett" pitchFamily="2" charset="2"/>
              </a:rPr>
              <a:t>2</a:t>
            </a:r>
            <a:r>
              <a:rPr lang="en-US" sz="2400" dirty="0">
                <a:sym typeface="Marlett" pitchFamily="2" charset="2"/>
              </a:rPr>
              <a:t> + H</a:t>
            </a:r>
            <a:r>
              <a:rPr lang="en-US" sz="2400" baseline="-25000" dirty="0">
                <a:sym typeface="Marlett" pitchFamily="2" charset="2"/>
              </a:rPr>
              <a:t>2</a:t>
            </a:r>
            <a:r>
              <a:rPr lang="en-US" sz="2400" dirty="0">
                <a:sym typeface="Marlett" pitchFamily="2" charset="2"/>
              </a:rPr>
              <a:t>O</a:t>
            </a:r>
            <a:endParaRPr lang="en-US" sz="2400" dirty="0"/>
          </a:p>
          <a:p>
            <a:pPr algn="ctr">
              <a:buFontTx/>
              <a:buNone/>
            </a:pPr>
            <a:r>
              <a:rPr lang="en-US" sz="2400" dirty="0"/>
              <a:t>CH</a:t>
            </a:r>
            <a:r>
              <a:rPr lang="en-US" sz="2400" baseline="-25000" dirty="0"/>
              <a:t>4 (g)</a:t>
            </a:r>
            <a:r>
              <a:rPr lang="en-US" sz="2400" dirty="0"/>
              <a:t> +  2 O</a:t>
            </a:r>
            <a:r>
              <a:rPr lang="en-US" sz="2400" baseline="-25000" dirty="0"/>
              <a:t>2 (g)</a:t>
            </a:r>
            <a:r>
              <a:rPr lang="en-US" sz="2400" dirty="0"/>
              <a:t> </a:t>
            </a:r>
            <a:r>
              <a:rPr lang="en-US" sz="2400" dirty="0">
                <a:cs typeface="Arial" charset="0"/>
              </a:rPr>
              <a:t>→</a:t>
            </a:r>
            <a:r>
              <a:rPr lang="en-US" sz="2400" dirty="0"/>
              <a:t> CO</a:t>
            </a:r>
            <a:r>
              <a:rPr lang="en-US" sz="2400" baseline="-25000" dirty="0"/>
              <a:t>2 (g)</a:t>
            </a:r>
            <a:r>
              <a:rPr lang="en-US" sz="2400" dirty="0"/>
              <a:t>+ 2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baseline="-25000" dirty="0"/>
              <a:t>(g)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1713" y="5475570"/>
            <a:ext cx="54102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buFont typeface="Wingdings" pitchFamily="2" charset="2"/>
              <a:buNone/>
            </a:pPr>
            <a:endParaRPr lang="en-US" sz="2800" baseline="0" dirty="0"/>
          </a:p>
        </p:txBody>
      </p:sp>
      <p:pic>
        <p:nvPicPr>
          <p:cNvPr id="8199" name="Picture 7" descr="j0289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3913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F82524-9B66-47FB-BA10-94D67D61C287}"/>
              </a:ext>
            </a:extLst>
          </p:cNvPr>
          <p:cNvSpPr/>
          <p:nvPr/>
        </p:nvSpPr>
        <p:spPr>
          <a:xfrm>
            <a:off x="838200" y="990600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/>
              <a:t>Hydrocarbons are molecular compounds containing </a:t>
            </a:r>
            <a:r>
              <a:rPr lang="en-CA" sz="3200" u="sng" dirty="0"/>
              <a:t>hydrogen and carbon</a:t>
            </a:r>
          </a:p>
          <a:p>
            <a:pPr lvl="1"/>
            <a:r>
              <a:rPr lang="en-CA" sz="3200" dirty="0"/>
              <a:t>e.g. octane C8H18(l), glucose C6H12O6(s), methane CH4(g)</a:t>
            </a:r>
          </a:p>
          <a:p>
            <a:r>
              <a:rPr lang="en-CA" sz="3200" dirty="0"/>
              <a:t>“Combustion” means </a:t>
            </a:r>
            <a:r>
              <a:rPr lang="en-CA" sz="3200" u="sng" dirty="0"/>
              <a:t>to burn</a:t>
            </a:r>
          </a:p>
          <a:p>
            <a:pPr lvl="1"/>
            <a:r>
              <a:rPr lang="en-CA" sz="3200" dirty="0"/>
              <a:t>Like all fuels, hydrocarbons </a:t>
            </a:r>
            <a:r>
              <a:rPr lang="en-CA" sz="3200" u="sng" dirty="0"/>
              <a:t>require oxygen in order to burn</a:t>
            </a:r>
          </a:p>
          <a:p>
            <a:pPr lvl="1"/>
            <a:r>
              <a:rPr lang="en-CA" sz="3200" dirty="0"/>
              <a:t>Because they produce </a:t>
            </a:r>
            <a:r>
              <a:rPr lang="en-CA" sz="3200" u="sng" dirty="0"/>
              <a:t>heat and light</a:t>
            </a:r>
            <a:r>
              <a:rPr lang="en-CA" sz="3200" dirty="0"/>
              <a:t>, combustion reactions are always </a:t>
            </a:r>
            <a:r>
              <a:rPr lang="en-CA" sz="3200" u="sng" dirty="0"/>
              <a:t>exothermic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9CF8DE-4295-4F72-A03C-AEEA8886FF4C}"/>
              </a:ext>
            </a:extLst>
          </p:cNvPr>
          <p:cNvSpPr/>
          <p:nvPr/>
        </p:nvSpPr>
        <p:spPr>
          <a:xfrm>
            <a:off x="685800" y="358681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/>
              <a:t>Reaction #3: Hydrocarbon combustion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68732-0188-405C-B4F0-557C31DD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Reaction #3: Hydrocarbon combustion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515AEF-A1F6-46DC-B8FB-F4E2CBCA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416"/>
            <a:ext cx="8610600" cy="4846320"/>
          </a:xfrm>
        </p:spPr>
        <p:txBody>
          <a:bodyPr/>
          <a:lstStyle/>
          <a:p>
            <a:r>
              <a:rPr lang="en-CA" dirty="0"/>
              <a:t>Regardless of what hydrocarbon is burning, the products are carbon dioxide and water vapour</a:t>
            </a:r>
          </a:p>
          <a:p>
            <a:endParaRPr lang="en-CA" dirty="0"/>
          </a:p>
          <a:p>
            <a:pPr lvl="1"/>
            <a:r>
              <a:rPr lang="en-CA" sz="2000" b="1" dirty="0">
                <a:solidFill>
                  <a:schemeClr val="tx1"/>
                </a:solidFill>
                <a:sym typeface="Wingdings" pitchFamily="2" charset="2"/>
              </a:rPr>
              <a:t>hydrocarbon fuel  +  oxygen    carbon dioxide + water</a:t>
            </a:r>
          </a:p>
          <a:p>
            <a:pPr lvl="1"/>
            <a:endParaRPr lang="en-CA" sz="2400" b="1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CA" sz="2400" b="1" dirty="0" err="1">
                <a:solidFill>
                  <a:schemeClr val="tx1"/>
                </a:solidFill>
                <a:sym typeface="Wingdings" pitchFamily="2" charset="2"/>
              </a:rPr>
              <a:t>C</a:t>
            </a:r>
            <a:r>
              <a:rPr lang="en-CA" sz="2400" b="1" baseline="-25000" dirty="0" err="1">
                <a:solidFill>
                  <a:schemeClr val="tx1"/>
                </a:solidFill>
                <a:sym typeface="Wingdings" pitchFamily="2" charset="2"/>
              </a:rPr>
              <a:t>x</a:t>
            </a:r>
            <a:r>
              <a:rPr lang="en-CA" sz="2400" b="1" dirty="0" err="1">
                <a:solidFill>
                  <a:schemeClr val="tx1"/>
                </a:solidFill>
                <a:sym typeface="Wingdings" pitchFamily="2" charset="2"/>
              </a:rPr>
              <a:t>H</a:t>
            </a:r>
            <a:r>
              <a:rPr lang="en-CA" sz="2400" b="1" baseline="-25000" dirty="0" err="1">
                <a:solidFill>
                  <a:schemeClr val="tx1"/>
                </a:solidFill>
                <a:sym typeface="Wingdings" pitchFamily="2" charset="2"/>
              </a:rPr>
              <a:t>y</a:t>
            </a:r>
            <a:r>
              <a:rPr lang="en-CA" sz="2400" b="1" dirty="0">
                <a:solidFill>
                  <a:schemeClr val="tx1"/>
                </a:solidFill>
                <a:sym typeface="Wingdings" pitchFamily="2" charset="2"/>
              </a:rPr>
              <a:t>  +  O</a:t>
            </a:r>
            <a:r>
              <a:rPr lang="en-CA" sz="2400" b="1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CA" sz="2400" b="1" dirty="0">
                <a:solidFill>
                  <a:schemeClr val="tx1"/>
                </a:solidFill>
                <a:sym typeface="Wingdings" pitchFamily="2" charset="2"/>
              </a:rPr>
              <a:t>(g)    CO</a:t>
            </a:r>
            <a:r>
              <a:rPr lang="en-CA" sz="2400" b="1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CA" sz="2400" b="1" dirty="0">
                <a:solidFill>
                  <a:schemeClr val="tx1"/>
                </a:solidFill>
                <a:sym typeface="Wingdings" pitchFamily="2" charset="2"/>
              </a:rPr>
              <a:t>(g)  +  H</a:t>
            </a:r>
            <a:r>
              <a:rPr lang="en-CA" sz="2400" b="1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CA" sz="2400" b="1" dirty="0">
                <a:solidFill>
                  <a:schemeClr val="tx1"/>
                </a:solidFill>
                <a:sym typeface="Wingdings" pitchFamily="2" charset="2"/>
              </a:rPr>
              <a:t>O(g)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570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156"/>
            <a:ext cx="7589520" cy="129124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Reaction #3: Hydrocarbon combustion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CA" dirty="0"/>
              <a:t>How you recognize this reaction:</a:t>
            </a:r>
          </a:p>
          <a:p>
            <a:pPr lvl="1"/>
            <a:r>
              <a:rPr lang="en-CA" dirty="0"/>
              <a:t>The reactants are </a:t>
            </a:r>
            <a:r>
              <a:rPr lang="en-CA" u="sng" dirty="0"/>
              <a:t>a hydrocarbon and oxygen,</a:t>
            </a:r>
            <a:r>
              <a:rPr lang="en-CA" dirty="0"/>
              <a:t> or in the description of the reaction, it says </a:t>
            </a:r>
            <a:r>
              <a:rPr lang="en-CA" u="sng" dirty="0"/>
              <a:t>“combusts” or “burns”</a:t>
            </a:r>
            <a:endParaRPr lang="en-CA" dirty="0"/>
          </a:p>
          <a:p>
            <a:r>
              <a:rPr lang="en-CA" dirty="0"/>
              <a:t>What’s the challenge?</a:t>
            </a:r>
          </a:p>
          <a:p>
            <a:pPr lvl="1"/>
            <a:r>
              <a:rPr lang="en-CA" dirty="0"/>
              <a:t>while these reactions always produce the same two products, they are </a:t>
            </a:r>
            <a:r>
              <a:rPr lang="en-CA" u="sng" dirty="0"/>
              <a:t>the hardest equations to balance</a:t>
            </a:r>
            <a:endParaRPr lang="en-CA" dirty="0"/>
          </a:p>
          <a:p>
            <a:pPr lvl="2"/>
            <a:r>
              <a:rPr lang="en-CA" dirty="0"/>
              <a:t>start by balancing the carbons, then the hydrogen, and leave the O</a:t>
            </a:r>
            <a:r>
              <a:rPr lang="en-CA" baseline="-25000" dirty="0"/>
              <a:t>2</a:t>
            </a:r>
            <a:r>
              <a:rPr lang="en-CA" dirty="0"/>
              <a:t> coefficient to last</a:t>
            </a:r>
          </a:p>
        </p:txBody>
      </p:sp>
    </p:spTree>
    <p:extLst>
      <p:ext uri="{BB962C8B-B14F-4D97-AF65-F5344CB8AC3E}">
        <p14:creationId xmlns:p14="http://schemas.microsoft.com/office/powerpoint/2010/main" val="52764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62484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Reaction #4: Single replacement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848600" cy="4953000"/>
          </a:xfrm>
        </p:spPr>
        <p:txBody>
          <a:bodyPr>
            <a:normAutofit/>
          </a:bodyPr>
          <a:lstStyle/>
          <a:p>
            <a:r>
              <a:rPr lang="en-CA" dirty="0"/>
              <a:t>An element reacts with a compound, and produces a new element and a new compound</a:t>
            </a:r>
          </a:p>
          <a:p>
            <a:pPr lvl="1"/>
            <a:r>
              <a:rPr lang="en-CA" u="sng" dirty="0">
                <a:solidFill>
                  <a:schemeClr val="accent4"/>
                </a:solidFill>
              </a:rPr>
              <a:t>element + compound </a:t>
            </a:r>
            <a:r>
              <a:rPr lang="en-CA" u="sng" dirty="0">
                <a:solidFill>
                  <a:schemeClr val="accent4"/>
                </a:solidFill>
                <a:sym typeface="Wingdings" pitchFamily="2" charset="2"/>
              </a:rPr>
              <a:t> compound + element</a:t>
            </a:r>
          </a:p>
          <a:p>
            <a:pPr lvl="1"/>
            <a:r>
              <a:rPr lang="en-CA" dirty="0">
                <a:solidFill>
                  <a:schemeClr val="accent4"/>
                </a:solidFill>
                <a:sym typeface="Wingdings" pitchFamily="2" charset="2"/>
              </a:rPr>
              <a:t>A + BC  AC  + B</a:t>
            </a:r>
          </a:p>
          <a:p>
            <a:r>
              <a:rPr lang="en-CA" dirty="0"/>
              <a:t>If the reacting element is a metal, it will replace </a:t>
            </a:r>
            <a:r>
              <a:rPr lang="en-CA" u="sng" dirty="0"/>
              <a:t>the metal </a:t>
            </a:r>
            <a:r>
              <a:rPr lang="en-CA" u="sng" dirty="0" err="1"/>
              <a:t>cation</a:t>
            </a:r>
            <a:r>
              <a:rPr lang="en-CA" u="sng" dirty="0"/>
              <a:t> from the compound</a:t>
            </a:r>
          </a:p>
          <a:p>
            <a:pPr lvl="2"/>
            <a:r>
              <a:rPr lang="en-CA" dirty="0"/>
              <a:t>e.g.  Na(s)  +  </a:t>
            </a:r>
            <a:r>
              <a:rPr lang="en-CA" dirty="0" err="1"/>
              <a:t>KCl</a:t>
            </a:r>
            <a:r>
              <a:rPr lang="en-CA" dirty="0"/>
              <a:t>(s)  </a:t>
            </a:r>
            <a:r>
              <a:rPr lang="en-CA" dirty="0">
                <a:sym typeface="Wingdings" pitchFamily="2" charset="2"/>
              </a:rPr>
              <a:t>  </a:t>
            </a:r>
            <a:r>
              <a:rPr lang="en-CA" dirty="0" err="1">
                <a:sym typeface="Wingdings" pitchFamily="2" charset="2"/>
              </a:rPr>
              <a:t>NaCl</a:t>
            </a:r>
            <a:r>
              <a:rPr lang="en-CA" dirty="0">
                <a:sym typeface="Wingdings" pitchFamily="2" charset="2"/>
              </a:rPr>
              <a:t>(s)  +  K(s)</a:t>
            </a:r>
          </a:p>
          <a:p>
            <a:r>
              <a:rPr lang="en-CA" dirty="0"/>
              <a:t>If the reacting element is a non-metal, it will replace </a:t>
            </a:r>
            <a:r>
              <a:rPr lang="en-CA" u="sng" dirty="0"/>
              <a:t>the non-metal anion from the compound</a:t>
            </a:r>
            <a:endParaRPr lang="en-CA" dirty="0"/>
          </a:p>
          <a:p>
            <a:pPr lvl="2"/>
            <a:r>
              <a:rPr lang="en-CA" dirty="0"/>
              <a:t>e.g. Br</a:t>
            </a:r>
            <a:r>
              <a:rPr lang="en-CA" baseline="-25000" dirty="0"/>
              <a:t>2</a:t>
            </a:r>
            <a:r>
              <a:rPr lang="en-CA" dirty="0"/>
              <a:t>(l)  + MgCl</a:t>
            </a:r>
            <a:r>
              <a:rPr lang="en-CA" baseline="-25000" dirty="0"/>
              <a:t>2</a:t>
            </a:r>
            <a:r>
              <a:rPr lang="en-CA" dirty="0"/>
              <a:t>(s)  </a:t>
            </a:r>
            <a:r>
              <a:rPr lang="en-CA" dirty="0">
                <a:sym typeface="Wingdings" pitchFamily="2" charset="2"/>
              </a:rPr>
              <a:t>  MgBr</a:t>
            </a:r>
            <a:r>
              <a:rPr lang="en-CA" baseline="-25000" dirty="0">
                <a:sym typeface="Wingdings" pitchFamily="2" charset="2"/>
              </a:rPr>
              <a:t>2</a:t>
            </a:r>
            <a:r>
              <a:rPr lang="en-CA" dirty="0">
                <a:sym typeface="Wingdings" pitchFamily="2" charset="2"/>
              </a:rPr>
              <a:t>(s)  +  Br</a:t>
            </a:r>
            <a:r>
              <a:rPr lang="en-CA" baseline="-25000" dirty="0">
                <a:sym typeface="Wingdings" pitchFamily="2" charset="2"/>
              </a:rPr>
              <a:t>2</a:t>
            </a:r>
            <a:r>
              <a:rPr lang="en-CA" dirty="0">
                <a:sym typeface="Wingdings" pitchFamily="2" charset="2"/>
              </a:rPr>
              <a:t>(l)</a:t>
            </a:r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B954C06-CAA1-4397-9190-A88E1257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5943600"/>
            <a:ext cx="4876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856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200" y="13716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baseline="0" dirty="0"/>
              <a:t>examples</a:t>
            </a:r>
            <a:r>
              <a:rPr lang="en-US" baseline="0" dirty="0"/>
              <a:t>:  Write the balanced equations.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" y="20415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Chlorine gas is added to a solution of aqueous nickel (III) bromide and the mixture is stirred.  This produces aqueous nickel (III) chloride and liquid bromine.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371600" y="3200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3 Cl</a:t>
            </a:r>
            <a:r>
              <a:rPr lang="en-US" sz="2400" dirty="0"/>
              <a:t>2</a:t>
            </a:r>
            <a:r>
              <a:rPr lang="en-US" sz="2400" baseline="0" dirty="0"/>
              <a:t> </a:t>
            </a:r>
            <a:r>
              <a:rPr lang="en-US" sz="2400" dirty="0"/>
              <a:t>(g)</a:t>
            </a:r>
            <a:r>
              <a:rPr lang="en-US" sz="2400" baseline="0" dirty="0"/>
              <a:t> + 2 NiBr</a:t>
            </a:r>
            <a:r>
              <a:rPr lang="en-US" sz="2400" dirty="0"/>
              <a:t>3 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r>
              <a:rPr lang="en-US" sz="2400" baseline="0" dirty="0">
                <a:cs typeface="Arial" charset="0"/>
              </a:rPr>
              <a:t>→ 2 NiCl</a:t>
            </a:r>
            <a:r>
              <a:rPr lang="en-US" sz="2400" dirty="0">
                <a:cs typeface="Arial" charset="0"/>
              </a:rPr>
              <a:t>3 (</a:t>
            </a:r>
            <a:r>
              <a:rPr lang="en-US" sz="2400" dirty="0" err="1">
                <a:cs typeface="Arial" charset="0"/>
              </a:rPr>
              <a:t>aq</a:t>
            </a:r>
            <a:r>
              <a:rPr lang="en-US" sz="2400" dirty="0">
                <a:cs typeface="Arial" charset="0"/>
              </a:rPr>
              <a:t>)</a:t>
            </a:r>
            <a:r>
              <a:rPr lang="en-US" sz="2400" baseline="0" dirty="0">
                <a:cs typeface="Arial" charset="0"/>
              </a:rPr>
              <a:t> + 3 Br</a:t>
            </a:r>
            <a:r>
              <a:rPr lang="en-US" sz="2400" dirty="0">
                <a:cs typeface="Arial" charset="0"/>
              </a:rPr>
              <a:t>2 (l)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6200" y="43434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Zinc metal is placed into a solution of silver nitrate and allowed to sit.  This produces aqueous zinc nitrate and solid silver metal.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371600" y="5257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Zn </a:t>
            </a:r>
            <a:r>
              <a:rPr lang="en-US" sz="2400" dirty="0"/>
              <a:t>(s)</a:t>
            </a:r>
            <a:r>
              <a:rPr lang="en-US" sz="2400" baseline="0" dirty="0"/>
              <a:t> + 2 AgNO</a:t>
            </a:r>
            <a:r>
              <a:rPr lang="en-US" sz="2400" dirty="0"/>
              <a:t>3 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r>
              <a:rPr lang="en-US" sz="2400" baseline="0" dirty="0">
                <a:cs typeface="Arial" charset="0"/>
              </a:rPr>
              <a:t>→  Zn(NO</a:t>
            </a:r>
            <a:r>
              <a:rPr lang="en-US" sz="2400" dirty="0">
                <a:cs typeface="Arial" charset="0"/>
              </a:rPr>
              <a:t>3</a:t>
            </a:r>
            <a:r>
              <a:rPr lang="en-US" sz="2400" baseline="0" dirty="0">
                <a:cs typeface="Arial" charset="0"/>
              </a:rPr>
              <a:t>)</a:t>
            </a:r>
            <a:r>
              <a:rPr lang="en-US" sz="2400" dirty="0">
                <a:cs typeface="Arial" charset="0"/>
              </a:rPr>
              <a:t>2 (</a:t>
            </a:r>
            <a:r>
              <a:rPr lang="en-US" sz="2400" dirty="0" err="1">
                <a:cs typeface="Arial" charset="0"/>
              </a:rPr>
              <a:t>aq</a:t>
            </a:r>
            <a:r>
              <a:rPr lang="en-US" sz="2400" dirty="0">
                <a:cs typeface="Arial" charset="0"/>
              </a:rPr>
              <a:t>)</a:t>
            </a:r>
            <a:r>
              <a:rPr lang="en-US" sz="2400" baseline="0" dirty="0">
                <a:cs typeface="Arial" charset="0"/>
              </a:rPr>
              <a:t> + 2 Ag</a:t>
            </a:r>
            <a:r>
              <a:rPr lang="en-US" sz="2400" dirty="0">
                <a:cs typeface="Arial" charset="0"/>
              </a:rPr>
              <a:t> (s)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B6F5F7-6C28-47E2-8927-A3E247B8D596}"/>
              </a:ext>
            </a:extLst>
          </p:cNvPr>
          <p:cNvSpPr/>
          <p:nvPr/>
        </p:nvSpPr>
        <p:spPr>
          <a:xfrm>
            <a:off x="457200" y="186185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/>
              <a:t>Reaction #4: Single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228600"/>
            <a:ext cx="7696200" cy="54864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Reaction #4: Single replacement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181600"/>
          </a:xfrm>
        </p:spPr>
        <p:txBody>
          <a:bodyPr>
            <a:normAutofit/>
          </a:bodyPr>
          <a:lstStyle/>
          <a:p>
            <a:r>
              <a:rPr lang="en-CA" dirty="0"/>
              <a:t>How you recognize this reaction:</a:t>
            </a:r>
          </a:p>
          <a:p>
            <a:pPr lvl="1"/>
            <a:r>
              <a:rPr lang="en-CA" dirty="0"/>
              <a:t>The reactants are </a:t>
            </a:r>
            <a:r>
              <a:rPr lang="en-CA" u="sng" dirty="0"/>
              <a:t>a compound, and an element that is NOT oxygen</a:t>
            </a:r>
            <a:endParaRPr lang="en-CA" dirty="0"/>
          </a:p>
          <a:p>
            <a:r>
              <a:rPr lang="en-CA" dirty="0"/>
              <a:t>What’s the challenge?</a:t>
            </a:r>
          </a:p>
          <a:p>
            <a:pPr lvl="1"/>
            <a:r>
              <a:rPr lang="en-CA" dirty="0"/>
              <a:t>make sure you balance the charges </a:t>
            </a:r>
            <a:r>
              <a:rPr lang="en-CA" u="sng" dirty="0"/>
              <a:t>in the new ionic compound</a:t>
            </a:r>
            <a:endParaRPr lang="en-CA" dirty="0"/>
          </a:p>
          <a:p>
            <a:pPr lvl="1"/>
            <a:r>
              <a:rPr lang="en-CA" dirty="0"/>
              <a:t>if the new element is a non-metal, watch for </a:t>
            </a:r>
            <a:r>
              <a:rPr lang="en-CA" u="sng" dirty="0"/>
              <a:t>polyatomic elements</a:t>
            </a:r>
            <a:endParaRPr lang="en-CA" dirty="0"/>
          </a:p>
          <a:p>
            <a:pPr lvl="1"/>
            <a:r>
              <a:rPr lang="en-CA" dirty="0"/>
              <a:t>if the reaction occurs in solution, you will need to check the solubility table for </a:t>
            </a:r>
            <a:r>
              <a:rPr lang="en-CA" u="sng" dirty="0"/>
              <a:t>the solubility of the new compound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6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793404" cy="74676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Reaction #5: Double replacement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91400" cy="4953000"/>
          </a:xfrm>
        </p:spPr>
        <p:txBody>
          <a:bodyPr/>
          <a:lstStyle/>
          <a:p>
            <a:r>
              <a:rPr lang="en-CA" dirty="0"/>
              <a:t>Two compounds exchange ions to form two new compounds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compound+ compound</a:t>
            </a:r>
            <a:r>
              <a:rPr lang="en-CA" dirty="0">
                <a:solidFill>
                  <a:schemeClr val="tx1"/>
                </a:solidFill>
                <a:sym typeface="Wingdings" pitchFamily="2" charset="2"/>
              </a:rPr>
              <a:t> compound + compound</a:t>
            </a:r>
          </a:p>
          <a:p>
            <a:pPr lvl="1"/>
            <a:r>
              <a:rPr lang="en-CA" dirty="0">
                <a:solidFill>
                  <a:schemeClr val="tx1"/>
                </a:solidFill>
                <a:sym typeface="Wingdings" pitchFamily="2" charset="2"/>
              </a:rPr>
              <a:t>AB  +  CD    AD  +  CB</a:t>
            </a:r>
          </a:p>
          <a:p>
            <a:pPr lvl="2"/>
            <a:r>
              <a:rPr lang="en-CA" dirty="0">
                <a:sym typeface="Wingdings" pitchFamily="2" charset="2"/>
              </a:rPr>
              <a:t>“A” and “C” are both </a:t>
            </a:r>
            <a:r>
              <a:rPr lang="en-CA" dirty="0" err="1">
                <a:sym typeface="Wingdings" pitchFamily="2" charset="2"/>
              </a:rPr>
              <a:t>cations</a:t>
            </a:r>
            <a:r>
              <a:rPr lang="en-CA" dirty="0">
                <a:sym typeface="Wingdings" pitchFamily="2" charset="2"/>
              </a:rPr>
              <a:t> (+ ions) so they will always </a:t>
            </a:r>
            <a:r>
              <a:rPr lang="en-CA" u="sng" dirty="0">
                <a:sym typeface="Wingdings" pitchFamily="2" charset="2"/>
              </a:rPr>
              <a:t>appear first in the formula</a:t>
            </a:r>
            <a:endParaRPr lang="en-CA" dirty="0">
              <a:sym typeface="Wingdings" pitchFamily="2" charset="2"/>
            </a:endParaRPr>
          </a:p>
          <a:p>
            <a:pPr lvl="2"/>
            <a:r>
              <a:rPr lang="en-CA" dirty="0">
                <a:sym typeface="Wingdings" pitchFamily="2" charset="2"/>
              </a:rPr>
              <a:t>“B” and “D” are both anions (- ions) so they will always </a:t>
            </a:r>
            <a:r>
              <a:rPr lang="en-CA" u="sng" dirty="0">
                <a:sym typeface="Wingdings" pitchFamily="2" charset="2"/>
              </a:rPr>
              <a:t>appear second in the formula</a:t>
            </a:r>
          </a:p>
          <a:p>
            <a:pPr lvl="2"/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+ 2 </a:t>
            </a:r>
            <a:r>
              <a:rPr lang="en-US" b="1" dirty="0" err="1"/>
              <a:t>NaOH</a:t>
            </a:r>
            <a:r>
              <a:rPr lang="en-US" b="1" baseline="-25000" dirty="0"/>
              <a:t>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</a:t>
            </a:r>
            <a:r>
              <a:rPr lang="en-US" b="1" dirty="0">
                <a:cs typeface="Arial" charset="0"/>
              </a:rPr>
              <a:t>→</a:t>
            </a:r>
            <a:r>
              <a:rPr lang="en-US" b="1" dirty="0"/>
              <a:t> Na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+ 2H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(l)</a:t>
            </a:r>
          </a:p>
          <a:p>
            <a:pPr lvl="2"/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A6E63302-BB54-4820-8EE7-EAB5497E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555673"/>
            <a:ext cx="74124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63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" y="13716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baseline="0"/>
              <a:t>examples</a:t>
            </a:r>
            <a:r>
              <a:rPr lang="en-US" baseline="0"/>
              <a:t>:  Write the balanced equations.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6200" y="20415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When aqueous copper (I) nitrate and aqueous potassium bromide are mixed, a precipitate of solid copper (I) bromide forms.  Another product also forms.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371600" y="3200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CuNO</a:t>
            </a:r>
            <a:r>
              <a:rPr lang="en-US" sz="2400" dirty="0"/>
              <a:t>3</a:t>
            </a:r>
            <a:r>
              <a:rPr lang="en-US" sz="2400" baseline="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</a:t>
            </a:r>
            <a:r>
              <a:rPr lang="en-US" sz="2400" baseline="0" dirty="0"/>
              <a:t> + </a:t>
            </a:r>
            <a:r>
              <a:rPr lang="en-US" sz="2400" baseline="0" dirty="0" err="1"/>
              <a:t>KBr</a:t>
            </a:r>
            <a:r>
              <a:rPr lang="en-US" sz="2400" dirty="0"/>
              <a:t> 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r>
              <a:rPr lang="en-US" sz="2400" baseline="0" dirty="0">
                <a:cs typeface="Arial" charset="0"/>
              </a:rPr>
              <a:t>→ </a:t>
            </a:r>
            <a:r>
              <a:rPr lang="en-US" sz="2400" baseline="0" dirty="0" err="1">
                <a:cs typeface="Arial" charset="0"/>
              </a:rPr>
              <a:t>CuBr</a:t>
            </a:r>
            <a:r>
              <a:rPr lang="en-US" sz="2400" dirty="0">
                <a:cs typeface="Arial" charset="0"/>
              </a:rPr>
              <a:t> (s)</a:t>
            </a:r>
            <a:r>
              <a:rPr lang="en-US" sz="2400" baseline="0" dirty="0">
                <a:cs typeface="Arial" charset="0"/>
              </a:rPr>
              <a:t> + KNO</a:t>
            </a:r>
            <a:r>
              <a:rPr lang="en-US" sz="2400" dirty="0">
                <a:cs typeface="Arial" charset="0"/>
              </a:rPr>
              <a:t>3 (</a:t>
            </a:r>
            <a:r>
              <a:rPr lang="en-US" sz="2400" dirty="0" err="1">
                <a:cs typeface="Arial" charset="0"/>
              </a:rPr>
              <a:t>aq</a:t>
            </a:r>
            <a:r>
              <a:rPr lang="en-US" sz="2400" dirty="0">
                <a:cs typeface="Arial" charset="0"/>
              </a:rPr>
              <a:t>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6200" y="4343400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When aqueous aluminum chloride and aqueous sodium hydroxide are mixed, a precipitate of solid aluminum hydroxide forms.  Another product also forms.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38200" y="5410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AlCl</a:t>
            </a:r>
            <a:r>
              <a:rPr lang="en-US" sz="2400" dirty="0"/>
              <a:t>3</a:t>
            </a:r>
            <a:r>
              <a:rPr lang="en-US" sz="2400" baseline="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</a:t>
            </a:r>
            <a:r>
              <a:rPr lang="en-US" sz="2400" baseline="0" dirty="0"/>
              <a:t> + 3 </a:t>
            </a:r>
            <a:r>
              <a:rPr lang="en-US" sz="2400" baseline="0" dirty="0" err="1"/>
              <a:t>NaOH</a:t>
            </a:r>
            <a:r>
              <a:rPr lang="en-US" sz="2400" dirty="0"/>
              <a:t> 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r>
              <a:rPr lang="en-US" sz="2400" baseline="0" dirty="0">
                <a:cs typeface="Arial" charset="0"/>
              </a:rPr>
              <a:t>→  Al(OH)</a:t>
            </a:r>
            <a:r>
              <a:rPr lang="en-US" sz="2400" dirty="0">
                <a:cs typeface="Arial" charset="0"/>
              </a:rPr>
              <a:t>3 (s)</a:t>
            </a:r>
            <a:r>
              <a:rPr lang="en-US" sz="2400" baseline="0" dirty="0">
                <a:cs typeface="Arial" charset="0"/>
              </a:rPr>
              <a:t> + 3 </a:t>
            </a:r>
            <a:r>
              <a:rPr lang="en-US" sz="2400" baseline="0" dirty="0" err="1">
                <a:cs typeface="Arial" charset="0"/>
              </a:rPr>
              <a:t>NaCl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dirty="0" err="1">
                <a:cs typeface="Arial" charset="0"/>
              </a:rPr>
              <a:t>aq</a:t>
            </a:r>
            <a:r>
              <a:rPr lang="en-US" sz="2400" dirty="0">
                <a:cs typeface="Arial" charset="0"/>
              </a:rPr>
              <a:t>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B80D23-5F8F-4455-9524-B5D9DA5A3D84}"/>
              </a:ext>
            </a:extLst>
          </p:cNvPr>
          <p:cNvSpPr/>
          <p:nvPr/>
        </p:nvSpPr>
        <p:spPr>
          <a:xfrm>
            <a:off x="457200" y="236061"/>
            <a:ext cx="6629400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/>
              <a:t>Reaction #5: Double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Reaction #5: Double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191000"/>
          </a:xfrm>
        </p:spPr>
        <p:txBody>
          <a:bodyPr/>
          <a:lstStyle/>
          <a:p>
            <a:r>
              <a:rPr lang="en-CA" dirty="0"/>
              <a:t>How you recognize this reaction:</a:t>
            </a:r>
          </a:p>
          <a:p>
            <a:pPr lvl="1"/>
            <a:r>
              <a:rPr lang="en-CA" dirty="0"/>
              <a:t>It’s the only reaction where </a:t>
            </a:r>
            <a:r>
              <a:rPr lang="en-CA" u="sng" dirty="0"/>
              <a:t>both reactants are compounds</a:t>
            </a:r>
            <a:endParaRPr lang="en-CA" dirty="0"/>
          </a:p>
          <a:p>
            <a:r>
              <a:rPr lang="en-CA" dirty="0"/>
              <a:t>What’s the challenge?</a:t>
            </a:r>
          </a:p>
          <a:p>
            <a:pPr lvl="1"/>
            <a:r>
              <a:rPr lang="en-CA" dirty="0"/>
              <a:t>Because you will be dealing with two new ionic compounds, you will have to </a:t>
            </a:r>
            <a:r>
              <a:rPr lang="en-CA" u="sng" dirty="0"/>
              <a:t>balance the charges for both compounds</a:t>
            </a:r>
            <a:endParaRPr lang="en-CA" dirty="0"/>
          </a:p>
          <a:p>
            <a:pPr lvl="1"/>
            <a:r>
              <a:rPr lang="en-CA" dirty="0"/>
              <a:t>You will also have to check </a:t>
            </a:r>
            <a:r>
              <a:rPr lang="en-CA" u="sng" dirty="0"/>
              <a:t>the solubility table for both new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6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21_TableA3_2or3(inbk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95800" y="3048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This table is found in your data booklet! USE 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Chemical reactions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despite there being millions of different possible chemical reactions, </a:t>
            </a:r>
            <a:r>
              <a:rPr lang="en-CA" u="sng" dirty="0"/>
              <a:t>they follow certain patterns</a:t>
            </a:r>
            <a:endParaRPr lang="en-CA" dirty="0"/>
          </a:p>
          <a:p>
            <a:r>
              <a:rPr lang="en-CA" dirty="0"/>
              <a:t>most reactions can be grouped into one of five categories: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u="sng" dirty="0">
                <a:solidFill>
                  <a:schemeClr val="tx1"/>
                </a:solidFill>
              </a:rPr>
              <a:t>Formation reactions </a:t>
            </a:r>
            <a:r>
              <a:rPr lang="en-CA" dirty="0">
                <a:solidFill>
                  <a:schemeClr val="tx1"/>
                </a:solidFill>
              </a:rPr>
              <a:t>(also called </a:t>
            </a:r>
            <a:r>
              <a:rPr lang="en-CA" u="sng" dirty="0">
                <a:solidFill>
                  <a:schemeClr val="tx1"/>
                </a:solidFill>
              </a:rPr>
              <a:t>synthesis reactions)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u="sng" dirty="0">
                <a:solidFill>
                  <a:schemeClr val="tx1"/>
                </a:solidFill>
              </a:rPr>
              <a:t>Decomposition reactions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u="sng" dirty="0">
                <a:solidFill>
                  <a:schemeClr val="tx1"/>
                </a:solidFill>
              </a:rPr>
              <a:t>Hydrocarbon combustion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u="sng" dirty="0">
                <a:solidFill>
                  <a:schemeClr val="tx1"/>
                </a:solidFill>
              </a:rPr>
              <a:t>Single replacement reactions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CA" u="sng" dirty="0">
                <a:solidFill>
                  <a:schemeClr val="tx1"/>
                </a:solidFill>
              </a:rPr>
              <a:t>Double replacement reactions</a:t>
            </a:r>
          </a:p>
        </p:txBody>
      </p:sp>
    </p:spTree>
    <p:extLst>
      <p:ext uri="{BB962C8B-B14F-4D97-AF65-F5344CB8AC3E}">
        <p14:creationId xmlns:p14="http://schemas.microsoft.com/office/powerpoint/2010/main" val="25782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Practice problems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7848600" cy="4389120"/>
          </a:xfrm>
        </p:spPr>
        <p:txBody>
          <a:bodyPr>
            <a:normAutofit/>
          </a:bodyPr>
          <a:lstStyle/>
          <a:p>
            <a:r>
              <a:rPr lang="en-CA" dirty="0"/>
              <a:t>Classify the reactions below as F, D, HC, SR or DR</a:t>
            </a:r>
          </a:p>
          <a:p>
            <a:pPr lvl="1"/>
            <a:r>
              <a:rPr lang="en-CA" dirty="0"/>
              <a:t>a)  C</a:t>
            </a:r>
            <a:r>
              <a:rPr lang="en-CA" baseline="-25000" dirty="0"/>
              <a:t>6</a:t>
            </a:r>
            <a:r>
              <a:rPr lang="en-CA" dirty="0"/>
              <a:t>H</a:t>
            </a:r>
            <a:r>
              <a:rPr lang="en-CA" baseline="-25000" dirty="0"/>
              <a:t>12</a:t>
            </a:r>
            <a:r>
              <a:rPr lang="en-CA" dirty="0"/>
              <a:t>(l)  +  9O</a:t>
            </a:r>
            <a:r>
              <a:rPr lang="en-CA" baseline="-25000" dirty="0"/>
              <a:t>2</a:t>
            </a:r>
            <a:r>
              <a:rPr lang="en-CA" dirty="0"/>
              <a:t>(g)  </a:t>
            </a:r>
            <a:r>
              <a:rPr lang="en-CA" dirty="0">
                <a:sym typeface="Wingdings" pitchFamily="2" charset="2"/>
              </a:rPr>
              <a:t>  6CO</a:t>
            </a:r>
            <a:r>
              <a:rPr lang="en-CA" baseline="-25000" dirty="0">
                <a:sym typeface="Wingdings" pitchFamily="2" charset="2"/>
              </a:rPr>
              <a:t>2</a:t>
            </a:r>
            <a:r>
              <a:rPr lang="en-CA" dirty="0">
                <a:sym typeface="Wingdings" pitchFamily="2" charset="2"/>
              </a:rPr>
              <a:t>(g)  +  6H</a:t>
            </a:r>
            <a:r>
              <a:rPr lang="en-CA" baseline="-25000" dirty="0">
                <a:sym typeface="Wingdings" pitchFamily="2" charset="2"/>
              </a:rPr>
              <a:t>2</a:t>
            </a:r>
            <a:r>
              <a:rPr lang="en-CA" dirty="0">
                <a:sym typeface="Wingdings" pitchFamily="2" charset="2"/>
              </a:rPr>
              <a:t>O(g)	    </a:t>
            </a:r>
          </a:p>
          <a:p>
            <a:pPr marL="292608" lvl="1" indent="0">
              <a:buNone/>
            </a:pPr>
            <a:r>
              <a:rPr lang="en-CA" dirty="0">
                <a:sym typeface="Wingdings" pitchFamily="2" charset="2"/>
              </a:rPr>
              <a:t>     </a:t>
            </a:r>
            <a:endParaRPr lang="en-CA" dirty="0">
              <a:solidFill>
                <a:schemeClr val="accent3"/>
              </a:solidFill>
              <a:sym typeface="Wingdings" pitchFamily="2" charset="2"/>
            </a:endParaRPr>
          </a:p>
          <a:p>
            <a:pPr lvl="1"/>
            <a:r>
              <a:rPr lang="en-CA" dirty="0"/>
              <a:t>b)  CaCl</a:t>
            </a:r>
            <a:r>
              <a:rPr lang="en-CA" baseline="-25000" dirty="0"/>
              <a:t>2</a:t>
            </a:r>
            <a:r>
              <a:rPr lang="en-CA" dirty="0"/>
              <a:t>(</a:t>
            </a:r>
            <a:r>
              <a:rPr lang="en-CA" dirty="0" err="1"/>
              <a:t>aq</a:t>
            </a:r>
            <a:r>
              <a:rPr lang="en-CA" dirty="0"/>
              <a:t>) + Na</a:t>
            </a:r>
            <a:r>
              <a:rPr lang="en-CA" baseline="-25000" dirty="0"/>
              <a:t>2</a:t>
            </a:r>
            <a:r>
              <a:rPr lang="en-CA" dirty="0"/>
              <a:t>SO</a:t>
            </a:r>
            <a:r>
              <a:rPr lang="en-CA" baseline="-25000" dirty="0"/>
              <a:t>4</a:t>
            </a:r>
            <a:r>
              <a:rPr lang="en-CA" dirty="0"/>
              <a:t>(</a:t>
            </a:r>
            <a:r>
              <a:rPr lang="en-CA" dirty="0" err="1"/>
              <a:t>aq</a:t>
            </a:r>
            <a:r>
              <a:rPr lang="en-CA" dirty="0"/>
              <a:t>)  </a:t>
            </a:r>
            <a:r>
              <a:rPr lang="en-CA" dirty="0">
                <a:sym typeface="Wingdings" pitchFamily="2" charset="2"/>
              </a:rPr>
              <a:t>  CaSO</a:t>
            </a:r>
            <a:r>
              <a:rPr lang="en-CA" baseline="-25000" dirty="0">
                <a:sym typeface="Wingdings" pitchFamily="2" charset="2"/>
              </a:rPr>
              <a:t>4</a:t>
            </a:r>
            <a:r>
              <a:rPr lang="en-CA" dirty="0">
                <a:sym typeface="Wingdings" pitchFamily="2" charset="2"/>
              </a:rPr>
              <a:t>(s)  +  2NaCl(</a:t>
            </a:r>
            <a:r>
              <a:rPr lang="en-CA" dirty="0" err="1">
                <a:sym typeface="Wingdings" pitchFamily="2" charset="2"/>
              </a:rPr>
              <a:t>aq</a:t>
            </a:r>
            <a:r>
              <a:rPr lang="en-CA" dirty="0">
                <a:sym typeface="Wingdings" pitchFamily="2" charset="2"/>
              </a:rPr>
              <a:t>)   </a:t>
            </a:r>
            <a:endParaRPr lang="en-CA" dirty="0">
              <a:solidFill>
                <a:schemeClr val="accent3"/>
              </a:solidFill>
              <a:sym typeface="Wingdings" pitchFamily="2" charset="2"/>
            </a:endParaRPr>
          </a:p>
          <a:p>
            <a:pPr lvl="1"/>
            <a:endParaRPr lang="en-CA" dirty="0">
              <a:sym typeface="Wingdings" pitchFamily="2" charset="2"/>
            </a:endParaRPr>
          </a:p>
          <a:p>
            <a:pPr lvl="1"/>
            <a:r>
              <a:rPr lang="en-CA" dirty="0">
                <a:sym typeface="Wingdings" pitchFamily="2" charset="2"/>
              </a:rPr>
              <a:t>c)  2Fe(s)  +  O</a:t>
            </a:r>
            <a:r>
              <a:rPr lang="en-CA" baseline="-25000" dirty="0">
                <a:sym typeface="Wingdings" pitchFamily="2" charset="2"/>
              </a:rPr>
              <a:t>2</a:t>
            </a:r>
            <a:r>
              <a:rPr lang="en-CA" dirty="0">
                <a:sym typeface="Wingdings" pitchFamily="2" charset="2"/>
              </a:rPr>
              <a:t>(g)</a:t>
            </a:r>
            <a:r>
              <a:rPr lang="en-CA" dirty="0"/>
              <a:t> </a:t>
            </a:r>
            <a:r>
              <a:rPr lang="en-CA" dirty="0">
                <a:sym typeface="Wingdings" pitchFamily="2" charset="2"/>
              </a:rPr>
              <a:t>  2FeO(s)		</a:t>
            </a:r>
          </a:p>
          <a:p>
            <a:pPr marL="292608" lvl="1" indent="0">
              <a:buNone/>
            </a:pPr>
            <a:r>
              <a:rPr lang="en-CA" dirty="0">
                <a:sym typeface="Wingdings" pitchFamily="2" charset="2"/>
              </a:rPr>
              <a:t>	         </a:t>
            </a:r>
            <a:endParaRPr lang="en-CA" dirty="0">
              <a:solidFill>
                <a:schemeClr val="accent3"/>
              </a:solidFill>
              <a:sym typeface="Wingdings" pitchFamily="2" charset="2"/>
            </a:endParaRPr>
          </a:p>
          <a:p>
            <a:pPr lvl="1"/>
            <a:r>
              <a:rPr lang="en-CA" dirty="0">
                <a:sym typeface="Wingdings" pitchFamily="2" charset="2"/>
              </a:rPr>
              <a:t>d)  Be(s)  +  2LiBr(</a:t>
            </a:r>
            <a:r>
              <a:rPr lang="en-CA" dirty="0" err="1">
                <a:sym typeface="Wingdings" pitchFamily="2" charset="2"/>
              </a:rPr>
              <a:t>aq</a:t>
            </a:r>
            <a:r>
              <a:rPr lang="en-CA" dirty="0">
                <a:sym typeface="Wingdings" pitchFamily="2" charset="2"/>
              </a:rPr>
              <a:t>)    BeBr</a:t>
            </a:r>
            <a:r>
              <a:rPr lang="en-CA" baseline="-25000" dirty="0">
                <a:sym typeface="Wingdings" pitchFamily="2" charset="2"/>
              </a:rPr>
              <a:t>2</a:t>
            </a:r>
            <a:r>
              <a:rPr lang="en-CA" dirty="0">
                <a:sym typeface="Wingdings" pitchFamily="2" charset="2"/>
              </a:rPr>
              <a:t>(</a:t>
            </a:r>
            <a:r>
              <a:rPr lang="en-CA" dirty="0" err="1">
                <a:sym typeface="Wingdings" pitchFamily="2" charset="2"/>
              </a:rPr>
              <a:t>aq</a:t>
            </a:r>
            <a:r>
              <a:rPr lang="en-CA" dirty="0">
                <a:sym typeface="Wingdings" pitchFamily="2" charset="2"/>
              </a:rPr>
              <a:t>)  + 2Li(s)	         </a:t>
            </a:r>
            <a:endParaRPr lang="en-CA" dirty="0">
              <a:solidFill>
                <a:schemeClr val="accent3"/>
              </a:solidFill>
              <a:sym typeface="Wingdings" pitchFamily="2" charset="2"/>
            </a:endParaRPr>
          </a:p>
          <a:p>
            <a:pPr lvl="1"/>
            <a:endParaRPr lang="en-CA" dirty="0">
              <a:sym typeface="Wingdings" pitchFamily="2" charset="2"/>
            </a:endParaRPr>
          </a:p>
          <a:p>
            <a:pPr lvl="1"/>
            <a:r>
              <a:rPr lang="en-CA" dirty="0">
                <a:sym typeface="Wingdings" pitchFamily="2" charset="2"/>
              </a:rPr>
              <a:t>e)  MnI</a:t>
            </a:r>
            <a:r>
              <a:rPr lang="en-CA" baseline="-25000" dirty="0">
                <a:sym typeface="Wingdings" pitchFamily="2" charset="2"/>
              </a:rPr>
              <a:t>4</a:t>
            </a:r>
            <a:r>
              <a:rPr lang="en-CA" dirty="0">
                <a:sym typeface="Wingdings" pitchFamily="2" charset="2"/>
              </a:rPr>
              <a:t>(</a:t>
            </a:r>
            <a:r>
              <a:rPr lang="en-CA" dirty="0" err="1">
                <a:sym typeface="Wingdings" pitchFamily="2" charset="2"/>
              </a:rPr>
              <a:t>aq</a:t>
            </a:r>
            <a:r>
              <a:rPr lang="en-CA" dirty="0">
                <a:sym typeface="Wingdings" pitchFamily="2" charset="2"/>
              </a:rPr>
              <a:t>)   </a:t>
            </a:r>
            <a:r>
              <a:rPr lang="en-CA" dirty="0" err="1">
                <a:sym typeface="Wingdings" pitchFamily="2" charset="2"/>
              </a:rPr>
              <a:t>Mn</a:t>
            </a:r>
            <a:r>
              <a:rPr lang="en-CA" dirty="0">
                <a:sym typeface="Wingdings" pitchFamily="2" charset="2"/>
              </a:rPr>
              <a:t>(s)  +  2I</a:t>
            </a:r>
            <a:r>
              <a:rPr lang="en-CA" baseline="-25000" dirty="0">
                <a:sym typeface="Wingdings" pitchFamily="2" charset="2"/>
              </a:rPr>
              <a:t>2</a:t>
            </a:r>
            <a:r>
              <a:rPr lang="en-CA" dirty="0">
                <a:sym typeface="Wingdings" pitchFamily="2" charset="2"/>
              </a:rPr>
              <a:t>(s)			        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1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2179638"/>
            <a:ext cx="82296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baseline="0" dirty="0">
                <a:solidFill>
                  <a:srgbClr val="000000"/>
                </a:solidFill>
                <a:latin typeface="Times New Roman" pitchFamily="18" charset="0"/>
              </a:rPr>
              <a:t>read pages  91 – 105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baseline="0" dirty="0">
                <a:solidFill>
                  <a:srgbClr val="000000"/>
                </a:solidFill>
                <a:latin typeface="Times New Roman" pitchFamily="18" charset="0"/>
              </a:rPr>
              <a:t>Worksheet “Classifying and Balancing Chemical Equations”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381001" y="152400"/>
            <a:ext cx="3708862" cy="1663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3300"/>
                    </a:gs>
                    <a:gs pos="100000">
                      <a:srgbClr val="FF9900"/>
                    </a:gs>
                  </a:gsLst>
                  <a:lin ang="18900000" scaled="1"/>
                </a:gradFill>
                <a:latin typeface="Arial Black"/>
              </a:rPr>
              <a:t>Review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2DFEB-4188-49BB-801C-1B591A48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Overview of the 5 types of chemical reactions</a:t>
            </a:r>
          </a:p>
        </p:txBody>
      </p:sp>
      <p:pic>
        <p:nvPicPr>
          <p:cNvPr id="4" name="Five Major Chemical Reactions.avi">
            <a:hlinkClick r:id="" action="ppaction://media"/>
            <a:extLst>
              <a:ext uri="{FF2B5EF4-FFF2-40B4-BE49-F238E27FC236}">
                <a16:creationId xmlns:a16="http://schemas.microsoft.com/office/drawing/2014/main" xmlns="" id="{EEF75911-E12C-42CC-8456-D5B59CC7247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9749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Reaction #1: Formation (Synthesis)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CA" dirty="0"/>
              <a:t>Two elements combine to form a compound</a:t>
            </a:r>
          </a:p>
          <a:p>
            <a:pPr lvl="1"/>
            <a:r>
              <a:rPr lang="en-CA" u="sng" dirty="0">
                <a:solidFill>
                  <a:schemeClr val="accent4"/>
                </a:solidFill>
              </a:rPr>
              <a:t>element + element </a:t>
            </a:r>
            <a:r>
              <a:rPr lang="en-CA" u="sng" dirty="0">
                <a:solidFill>
                  <a:schemeClr val="accent4"/>
                </a:solidFill>
                <a:sym typeface="Wingdings" pitchFamily="2" charset="2"/>
              </a:rPr>
              <a:t> compound</a:t>
            </a:r>
          </a:p>
          <a:p>
            <a:pPr lvl="1"/>
            <a:r>
              <a:rPr lang="en-CA" dirty="0">
                <a:solidFill>
                  <a:schemeClr val="accent4"/>
                </a:solidFill>
                <a:sym typeface="Wingdings" pitchFamily="2" charset="2"/>
              </a:rPr>
              <a:t>A + B  AB</a:t>
            </a:r>
          </a:p>
          <a:p>
            <a:r>
              <a:rPr lang="en-CA" dirty="0"/>
              <a:t>These reactions are exothermic  - </a:t>
            </a:r>
            <a:r>
              <a:rPr lang="en-CA" u="sng" dirty="0"/>
              <a:t>they occur without the need of added energy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5931050"/>
            <a:ext cx="456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E.g. 2K(s)  </a:t>
            </a:r>
            <a:r>
              <a:rPr lang="en-CA" sz="2400" dirty="0"/>
              <a:t>+  Cl</a:t>
            </a:r>
            <a:r>
              <a:rPr lang="en-CA" sz="2400" baseline="-25000" dirty="0"/>
              <a:t>2</a:t>
            </a:r>
            <a:r>
              <a:rPr lang="en-CA" sz="2400" dirty="0"/>
              <a:t>(g)	</a:t>
            </a:r>
            <a:r>
              <a:rPr lang="en-CA" sz="2400" dirty="0">
                <a:sym typeface="Wingdings" pitchFamily="2" charset="2"/>
              </a:rPr>
              <a:t>  2KCl(s</a:t>
            </a:r>
            <a:r>
              <a:rPr lang="en-CA" sz="2400" dirty="0" smtClean="0">
                <a:sym typeface="Wingdings" pitchFamily="2" charset="2"/>
              </a:rPr>
              <a:t>)</a:t>
            </a:r>
            <a:endParaRPr lang="en-US" sz="2400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97B51D62-A6C4-496D-8F2B-58F4CBE6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121867"/>
            <a:ext cx="35052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744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Reaction #1: Formation (Synthesis)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42672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How you recognize this reaction:</a:t>
            </a:r>
          </a:p>
          <a:p>
            <a:pPr lvl="1"/>
            <a:r>
              <a:rPr lang="en-CA" dirty="0"/>
              <a:t>It’s the only reaction where </a:t>
            </a:r>
            <a:r>
              <a:rPr lang="en-CA" u="sng" dirty="0"/>
              <a:t>both reactants are elements (not compounds)</a:t>
            </a:r>
            <a:endParaRPr lang="en-CA" dirty="0"/>
          </a:p>
          <a:p>
            <a:r>
              <a:rPr lang="en-CA" dirty="0"/>
              <a:t>What’s the challenge?</a:t>
            </a:r>
          </a:p>
          <a:p>
            <a:pPr lvl="1"/>
            <a:r>
              <a:rPr lang="en-CA" dirty="0"/>
              <a:t>watch for </a:t>
            </a:r>
            <a:r>
              <a:rPr lang="en-CA" u="sng" dirty="0"/>
              <a:t>polyatomic elements </a:t>
            </a:r>
            <a:r>
              <a:rPr lang="en-CA" dirty="0"/>
              <a:t>(e.g. O</a:t>
            </a:r>
            <a:r>
              <a:rPr lang="en-CA" baseline="-25000" dirty="0"/>
              <a:t>2</a:t>
            </a:r>
            <a:r>
              <a:rPr lang="en-CA" dirty="0"/>
              <a:t>, H</a:t>
            </a:r>
            <a:r>
              <a:rPr lang="en-CA" baseline="-25000" dirty="0"/>
              <a:t>2</a:t>
            </a:r>
            <a:r>
              <a:rPr lang="en-CA" dirty="0"/>
              <a:t>. etc.)</a:t>
            </a:r>
          </a:p>
          <a:p>
            <a:pPr lvl="1"/>
            <a:r>
              <a:rPr lang="en-CA" dirty="0"/>
              <a:t>if the compound produced is an ionic compound, </a:t>
            </a:r>
            <a:r>
              <a:rPr lang="en-CA" u="sng" dirty="0"/>
              <a:t>remember to balance your charges</a:t>
            </a:r>
            <a:endParaRPr lang="en-CA" dirty="0"/>
          </a:p>
          <a:p>
            <a:pPr lvl="1"/>
            <a:r>
              <a:rPr lang="en-CA" dirty="0"/>
              <a:t>if the compound includes a multivalent metal, unless otherwise specified, assume </a:t>
            </a:r>
            <a:r>
              <a:rPr lang="en-CA" u="sng" dirty="0"/>
              <a:t>the common ion charge </a:t>
            </a:r>
            <a:r>
              <a:rPr lang="en-CA" dirty="0"/>
              <a:t>(the one listed first on the periodic 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7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baseline="0"/>
              <a:t>examples</a:t>
            </a:r>
            <a:r>
              <a:rPr lang="en-US" baseline="0"/>
              <a:t>: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6200" y="2057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Write the balanced equation for the formation of lithium oxide from its elements.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209800" y="2667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/>
              <a:t>4 Li </a:t>
            </a:r>
            <a:r>
              <a:rPr lang="en-US" sz="2400"/>
              <a:t>(s)</a:t>
            </a:r>
            <a:r>
              <a:rPr lang="en-US" sz="2400" baseline="0"/>
              <a:t> + O</a:t>
            </a:r>
            <a:r>
              <a:rPr lang="en-US" sz="2400"/>
              <a:t>2 (g)</a:t>
            </a:r>
            <a:r>
              <a:rPr lang="en-US" sz="2400" baseline="0"/>
              <a:t> </a:t>
            </a:r>
            <a:r>
              <a:rPr lang="en-US" sz="2400" baseline="0">
                <a:cs typeface="Arial" charset="0"/>
              </a:rPr>
              <a:t>→ 2 Li</a:t>
            </a:r>
            <a:r>
              <a:rPr lang="en-US" sz="2400">
                <a:cs typeface="Arial" charset="0"/>
              </a:rPr>
              <a:t>2</a:t>
            </a:r>
            <a:r>
              <a:rPr lang="en-US" sz="2400" baseline="0">
                <a:cs typeface="Arial" charset="0"/>
              </a:rPr>
              <a:t>O</a:t>
            </a:r>
            <a:r>
              <a:rPr lang="en-US" sz="2400">
                <a:cs typeface="Arial" charset="0"/>
              </a:rPr>
              <a:t> (s)</a:t>
            </a:r>
            <a:endParaRPr lang="en-US" sz="2400" baseline="0">
              <a:cs typeface="Arial" charset="0"/>
              <a:sym typeface="Symbol" pitchFamily="18" charset="2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6200" y="3717925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Write a balanced chemical equation for each unfinished formation reaction: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" y="4419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calcium + nitrogen →  . . .  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962400" y="4419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 3 Ca </a:t>
            </a:r>
            <a:r>
              <a:rPr lang="en-US" sz="2400" dirty="0"/>
              <a:t>(s)</a:t>
            </a:r>
            <a:r>
              <a:rPr lang="en-US" sz="2400" baseline="0" dirty="0"/>
              <a:t> + N</a:t>
            </a:r>
            <a:r>
              <a:rPr lang="en-US" sz="2400" dirty="0"/>
              <a:t>2 (g)</a:t>
            </a:r>
            <a:r>
              <a:rPr lang="en-US" sz="2400" baseline="0" dirty="0"/>
              <a:t> </a:t>
            </a:r>
            <a:r>
              <a:rPr lang="en-US" sz="2400" baseline="0" dirty="0">
                <a:cs typeface="Arial" charset="0"/>
              </a:rPr>
              <a:t>→ Ca</a:t>
            </a:r>
            <a:r>
              <a:rPr lang="en-US" sz="2400" dirty="0">
                <a:cs typeface="Arial" charset="0"/>
              </a:rPr>
              <a:t>3</a:t>
            </a:r>
            <a:r>
              <a:rPr lang="en-US" sz="2400" baseline="0" dirty="0">
                <a:cs typeface="Arial" charset="0"/>
              </a:rPr>
              <a:t>N</a:t>
            </a:r>
            <a:r>
              <a:rPr lang="en-US" sz="2400" dirty="0">
                <a:cs typeface="Arial" charset="0"/>
              </a:rPr>
              <a:t>2 (s)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228600" y="5181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silver + oxygen →  . . .  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962400" y="5181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 4 Ag </a:t>
            </a:r>
            <a:r>
              <a:rPr lang="en-US" sz="2400" dirty="0"/>
              <a:t>(s)</a:t>
            </a:r>
            <a:r>
              <a:rPr lang="en-US" sz="2400" baseline="0" dirty="0"/>
              <a:t> + O</a:t>
            </a:r>
            <a:r>
              <a:rPr lang="en-US" sz="2400" dirty="0"/>
              <a:t>2 (g)</a:t>
            </a:r>
            <a:r>
              <a:rPr lang="en-US" sz="2400" baseline="0" dirty="0"/>
              <a:t> </a:t>
            </a:r>
            <a:r>
              <a:rPr lang="en-US" sz="2400" baseline="0" dirty="0">
                <a:cs typeface="Arial" charset="0"/>
              </a:rPr>
              <a:t>→ 2 Ag</a:t>
            </a:r>
            <a:r>
              <a:rPr lang="en-US" sz="2400" dirty="0">
                <a:cs typeface="Arial" charset="0"/>
              </a:rPr>
              <a:t>2</a:t>
            </a:r>
            <a:r>
              <a:rPr lang="en-US" sz="2400" baseline="0" dirty="0">
                <a:cs typeface="Arial" charset="0"/>
              </a:rPr>
              <a:t>O</a:t>
            </a:r>
            <a:r>
              <a:rPr lang="en-US" sz="2400" dirty="0">
                <a:cs typeface="Arial" charset="0"/>
              </a:rPr>
              <a:t> (s)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33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8" grpId="0"/>
      <p:bldP spid="53260" grpId="0"/>
      <p:bldP spid="53261" grpId="0"/>
      <p:bldP spid="53262" grpId="0"/>
      <p:bldP spid="532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Reaction #2: Decomposition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562598" cy="4267200"/>
          </a:xfrm>
        </p:spPr>
        <p:txBody>
          <a:bodyPr/>
          <a:lstStyle/>
          <a:p>
            <a:r>
              <a:rPr lang="en-CA" dirty="0"/>
              <a:t>A compound breaks down into its composite elements</a:t>
            </a:r>
          </a:p>
          <a:p>
            <a:pPr lvl="1"/>
            <a:r>
              <a:rPr lang="en-CA" u="sng" dirty="0">
                <a:solidFill>
                  <a:schemeClr val="accent4"/>
                </a:solidFill>
                <a:sym typeface="Wingdings" pitchFamily="2" charset="2"/>
              </a:rPr>
              <a:t>compound   </a:t>
            </a:r>
            <a:r>
              <a:rPr lang="en-CA" u="sng" dirty="0">
                <a:solidFill>
                  <a:schemeClr val="accent4"/>
                </a:solidFill>
              </a:rPr>
              <a:t>element + element</a:t>
            </a:r>
            <a:endParaRPr lang="en-CA" u="sng" dirty="0">
              <a:solidFill>
                <a:schemeClr val="accent4"/>
              </a:solidFill>
              <a:sym typeface="Wingdings" pitchFamily="2" charset="2"/>
            </a:endParaRPr>
          </a:p>
          <a:p>
            <a:pPr lvl="1"/>
            <a:r>
              <a:rPr lang="en-CA" dirty="0">
                <a:solidFill>
                  <a:schemeClr val="accent4"/>
                </a:solidFill>
                <a:sym typeface="Wingdings" pitchFamily="2" charset="2"/>
              </a:rPr>
              <a:t>AB    A+ B</a:t>
            </a:r>
          </a:p>
          <a:p>
            <a:r>
              <a:rPr lang="en-CA" dirty="0"/>
              <a:t>These reactions are endothermic </a:t>
            </a:r>
          </a:p>
          <a:p>
            <a:pPr lvl="1"/>
            <a:r>
              <a:rPr lang="en-CA" dirty="0"/>
              <a:t>because the compound form is more stable than the elements, </a:t>
            </a:r>
            <a:r>
              <a:rPr lang="en-CA" u="sng" dirty="0"/>
              <a:t>decomposition reactions </a:t>
            </a:r>
            <a:r>
              <a:rPr lang="en-CA" i="1" u="sng" dirty="0"/>
              <a:t>require</a:t>
            </a:r>
            <a:r>
              <a:rPr lang="en-CA" u="sng" dirty="0"/>
              <a:t> energy to occur</a:t>
            </a:r>
          </a:p>
          <a:p>
            <a:pPr lvl="1"/>
            <a:r>
              <a:rPr lang="en-CA" dirty="0"/>
              <a:t>e.g. electrolysis of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217766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E.g. H</a:t>
            </a:r>
            <a:r>
              <a:rPr lang="en-CA" sz="2400" baseline="-25000" dirty="0"/>
              <a:t>2</a:t>
            </a:r>
            <a:r>
              <a:rPr lang="en-CA" sz="2400" dirty="0"/>
              <a:t>O(l)  </a:t>
            </a:r>
            <a:r>
              <a:rPr lang="en-CA" sz="2400" dirty="0">
                <a:sym typeface="Wingdings" pitchFamily="2" charset="2"/>
              </a:rPr>
              <a:t>  </a:t>
            </a:r>
            <a:r>
              <a:rPr lang="en-CA" sz="2400" dirty="0"/>
              <a:t>O</a:t>
            </a:r>
            <a:r>
              <a:rPr lang="en-CA" sz="2400" baseline="-25000" dirty="0"/>
              <a:t>2</a:t>
            </a:r>
            <a:r>
              <a:rPr lang="en-CA" sz="2400" dirty="0"/>
              <a:t>(g)  +  H</a:t>
            </a:r>
            <a:r>
              <a:rPr lang="en-CA" sz="2400" baseline="-25000" dirty="0"/>
              <a:t>2</a:t>
            </a:r>
            <a:r>
              <a:rPr lang="en-CA" sz="2400" dirty="0"/>
              <a:t>(g)</a:t>
            </a:r>
            <a:endParaRPr lang="en-US" sz="2400" dirty="0"/>
          </a:p>
        </p:txBody>
      </p:sp>
      <p:pic>
        <p:nvPicPr>
          <p:cNvPr id="12290" name="Picture 2" descr="Electrolysis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3352800"/>
            <a:ext cx="30448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9340AE86-9846-41FB-9133-D3C2AC6F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9761"/>
            <a:ext cx="4114800" cy="7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79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6200" y="1371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baseline="0"/>
              <a:t>examples</a:t>
            </a:r>
            <a:r>
              <a:rPr lang="en-US" baseline="0"/>
              <a:t>: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6200" y="2057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Write the balanced equation for the decomposition of solid magnesium sulfide into its elements.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209800" y="2971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8 </a:t>
            </a:r>
            <a:r>
              <a:rPr lang="en-US" sz="2400" baseline="0" dirty="0" err="1"/>
              <a:t>MgS</a:t>
            </a:r>
            <a:r>
              <a:rPr lang="en-US" sz="2400" baseline="0" dirty="0"/>
              <a:t> </a:t>
            </a:r>
            <a:r>
              <a:rPr lang="en-US" sz="2400" dirty="0"/>
              <a:t>(s)</a:t>
            </a:r>
            <a:r>
              <a:rPr lang="en-US" sz="2400" baseline="0" dirty="0"/>
              <a:t> </a:t>
            </a:r>
            <a:r>
              <a:rPr lang="en-US" sz="2400" baseline="0" dirty="0">
                <a:cs typeface="Arial" charset="0"/>
              </a:rPr>
              <a:t>→ 8 Mg</a:t>
            </a:r>
            <a:r>
              <a:rPr lang="en-US" sz="2400" dirty="0">
                <a:cs typeface="Arial" charset="0"/>
              </a:rPr>
              <a:t> (s)</a:t>
            </a:r>
            <a:r>
              <a:rPr lang="en-US" sz="2400" baseline="0" dirty="0">
                <a:cs typeface="Arial" charset="0"/>
              </a:rPr>
              <a:t> + S</a:t>
            </a:r>
            <a:r>
              <a:rPr lang="en-US" sz="2400" dirty="0">
                <a:cs typeface="Arial" charset="0"/>
              </a:rPr>
              <a:t>8 (s)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6200" y="41148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Write the balanced equation for the decomposition of solid nickel (II) chloride into its elements.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09800" y="50292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NiCl</a:t>
            </a:r>
            <a:r>
              <a:rPr lang="en-US" sz="2400" dirty="0"/>
              <a:t>2</a:t>
            </a:r>
            <a:r>
              <a:rPr lang="en-US" sz="2400" baseline="0" dirty="0"/>
              <a:t> </a:t>
            </a:r>
            <a:r>
              <a:rPr lang="en-US" sz="2400" dirty="0"/>
              <a:t>(s)</a:t>
            </a:r>
            <a:r>
              <a:rPr lang="en-US" sz="2400" baseline="0" dirty="0"/>
              <a:t> </a:t>
            </a:r>
            <a:r>
              <a:rPr lang="en-US" sz="2400" baseline="0" dirty="0">
                <a:cs typeface="Arial" charset="0"/>
              </a:rPr>
              <a:t>→ Ni</a:t>
            </a:r>
            <a:r>
              <a:rPr lang="en-US" sz="2400" dirty="0">
                <a:cs typeface="Arial" charset="0"/>
              </a:rPr>
              <a:t> (s)</a:t>
            </a:r>
            <a:r>
              <a:rPr lang="en-US" sz="2400" baseline="0" dirty="0">
                <a:cs typeface="Arial" charset="0"/>
              </a:rPr>
              <a:t> + Cl</a:t>
            </a:r>
            <a:r>
              <a:rPr lang="en-US" sz="2400" dirty="0">
                <a:cs typeface="Arial" charset="0"/>
              </a:rPr>
              <a:t>2 (g)</a:t>
            </a:r>
            <a:endParaRPr lang="en-US" sz="2400" baseline="0" dirty="0">
              <a:cs typeface="Arial" charset="0"/>
              <a:sym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37C0B7-3F3A-4106-BEE9-C212923DC802}"/>
              </a:ext>
            </a:extLst>
          </p:cNvPr>
          <p:cNvSpPr/>
          <p:nvPr/>
        </p:nvSpPr>
        <p:spPr>
          <a:xfrm>
            <a:off x="228600" y="247462"/>
            <a:ext cx="7467600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/>
              <a:t>Reaction #2: 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10" grpId="0"/>
      <p:bldP spid="553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Reaction #2: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CA" dirty="0"/>
              <a:t>How you recognize this reaction:</a:t>
            </a:r>
          </a:p>
          <a:p>
            <a:pPr lvl="1"/>
            <a:r>
              <a:rPr lang="en-CA" dirty="0"/>
              <a:t>It’s the only reaction where </a:t>
            </a:r>
            <a:r>
              <a:rPr lang="en-CA" u="sng" dirty="0"/>
              <a:t>there is only one reactant</a:t>
            </a:r>
            <a:endParaRPr lang="en-CA" dirty="0"/>
          </a:p>
          <a:p>
            <a:r>
              <a:rPr lang="en-CA" dirty="0"/>
              <a:t>What’s the challenge?</a:t>
            </a:r>
          </a:p>
          <a:p>
            <a:pPr lvl="1"/>
            <a:r>
              <a:rPr lang="en-CA" dirty="0"/>
              <a:t>watch for </a:t>
            </a:r>
            <a:r>
              <a:rPr lang="en-CA" u="sng" dirty="0"/>
              <a:t>polyatomic elements </a:t>
            </a:r>
            <a:r>
              <a:rPr lang="en-CA" dirty="0"/>
              <a:t>(e.g. O</a:t>
            </a:r>
            <a:r>
              <a:rPr lang="en-CA" baseline="-25000" dirty="0"/>
              <a:t>2</a:t>
            </a:r>
            <a:r>
              <a:rPr lang="en-CA" dirty="0"/>
              <a:t>, H</a:t>
            </a:r>
            <a:r>
              <a:rPr lang="en-CA" baseline="-25000" dirty="0"/>
              <a:t>2</a:t>
            </a:r>
            <a:r>
              <a:rPr lang="en-CA" dirty="0"/>
              <a:t>. etc.)</a:t>
            </a:r>
          </a:p>
        </p:txBody>
      </p:sp>
    </p:spTree>
    <p:extLst>
      <p:ext uri="{BB962C8B-B14F-4D97-AF65-F5344CB8AC3E}">
        <p14:creationId xmlns:p14="http://schemas.microsoft.com/office/powerpoint/2010/main" val="5878025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1241</Words>
  <Application>Microsoft Macintosh PowerPoint</Application>
  <PresentationFormat>On-screen Show (4:3)</PresentationFormat>
  <Paragraphs>133</Paragraphs>
  <Slides>21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Black</vt:lpstr>
      <vt:lpstr>Marlett</vt:lpstr>
      <vt:lpstr>Symbol</vt:lpstr>
      <vt:lpstr>Times New Roman</vt:lpstr>
      <vt:lpstr>Trebuchet MS</vt:lpstr>
      <vt:lpstr>Wingdings</vt:lpstr>
      <vt:lpstr>Wingdings 2</vt:lpstr>
      <vt:lpstr>Arial</vt:lpstr>
      <vt:lpstr>1_Default Design</vt:lpstr>
      <vt:lpstr>Opulent</vt:lpstr>
      <vt:lpstr>PowerPoint Presentation</vt:lpstr>
      <vt:lpstr>Chemical reactions</vt:lpstr>
      <vt:lpstr>Overview of the 5 types of chemical reactions</vt:lpstr>
      <vt:lpstr>Reaction #1: Formation (Synthesis)</vt:lpstr>
      <vt:lpstr>Reaction #1: Formation (Synthesis)</vt:lpstr>
      <vt:lpstr>PowerPoint Presentation</vt:lpstr>
      <vt:lpstr>Reaction #2: Decomposition</vt:lpstr>
      <vt:lpstr>PowerPoint Presentation</vt:lpstr>
      <vt:lpstr>Reaction #2: Decomposition</vt:lpstr>
      <vt:lpstr>PowerPoint Presentation</vt:lpstr>
      <vt:lpstr>Reaction #3: Hydrocarbon combustion</vt:lpstr>
      <vt:lpstr>Reaction #3: Hydrocarbon combustion</vt:lpstr>
      <vt:lpstr>Reaction #4: Single replacement</vt:lpstr>
      <vt:lpstr>PowerPoint Presentation</vt:lpstr>
      <vt:lpstr>Reaction #4: Single replacement</vt:lpstr>
      <vt:lpstr>Reaction #5: Double replacement</vt:lpstr>
      <vt:lpstr>PowerPoint Presentation</vt:lpstr>
      <vt:lpstr>Reaction #5: Double replacement</vt:lpstr>
      <vt:lpstr>PowerPoint Presentation</vt:lpstr>
      <vt:lpstr>Practice problems :</vt:lpstr>
      <vt:lpstr>PowerPoint Presentation</vt:lpstr>
    </vt:vector>
  </TitlesOfParts>
  <Company>ECS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Equations</dc:title>
  <dc:creator>Gregory Carabine</dc:creator>
  <cp:lastModifiedBy>Pilipchuk, Cheryl</cp:lastModifiedBy>
  <cp:revision>51</cp:revision>
  <dcterms:created xsi:type="dcterms:W3CDTF">2002-10-15T15:08:23Z</dcterms:created>
  <dcterms:modified xsi:type="dcterms:W3CDTF">2017-11-28T04:19:17Z</dcterms:modified>
</cp:coreProperties>
</file>