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29" autoAdjust="0"/>
  </p:normalViewPr>
  <p:slideViewPr>
    <p:cSldViewPr>
      <p:cViewPr varScale="1">
        <p:scale>
          <a:sx n="82" d="100"/>
          <a:sy n="82" d="100"/>
        </p:scale>
        <p:origin x="9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A2B12-8D8E-4886-A1C0-83BFCEB6A99C}" type="datetimeFigureOut">
              <a:rPr lang="en-CA" smtClean="0"/>
              <a:t>2017-11-27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3608C-91B9-4513-A6FB-96E4466FCE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45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ED24FCA-6944-41F3-91C3-EDCE7FFCC141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32B9699-9F88-4D48-9B76-2C14C65EF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7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B9699-9F88-4D48-9B76-2C14C65EF9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7A9AD4D-C950-4C6C-972F-2C30689E82F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65D1E5-3C24-4064-97B4-87669D2A7F5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oogle.ca/url?sa=i&amp;rct=j&amp;q=&amp;esrc=s&amp;frm=1&amp;source=images&amp;cd=&amp;cad=rja&amp;docid=lXYwdKtfpqap-M&amp;tbnid=aLHAPn0fji1avM:&amp;ved=0CAUQjRw&amp;url=http://www.gizmag.com/fiat-releases-multiair-engine-technology--is-this-a-fundamental-breakthrough-in-internal-combustion-engine-design/11184/&amp;ei=S5Z4Ua3qMseeiQKGsYCwDg&amp;bvm=bv.45645796,d.cGE&amp;psig=AFQjCNF7uWoelndgnGsbZ7fhu7y0z9RJgw&amp;ust=1366943677126820" TargetMode="Externa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a/url?sa=i&amp;rct=j&amp;q=&amp;esrc=s&amp;frm=1&amp;source=images&amp;cd=&amp;cad=rja&amp;docid=LhIkZo0gVQPTVM&amp;tbnid=UVrz6KPszEjMFM:&amp;ved=0CAUQjRw&amp;url=http://commons.wikimedia.org/wiki/File:Savery-engine.jpg&amp;ei=21p3UfTPG5DSigKvr4GIAg&amp;bvm=bv.45580626,d.cGE&amp;psig=AFQjCNGMNbTon2Q7RnQq-czGfrLL8BRURg&amp;ust=1366862853924491" TargetMode="External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a/url?sa=i&amp;rct=j&amp;q=&amp;esrc=s&amp;frm=1&amp;source=images&amp;cd=&amp;cad=rja&amp;docid=MM7e-Yf7ff8VMM&amp;tbnid=5smW_5QYmDN9HM:&amp;ved=0CAUQjRw&amp;url=http://www.forest-classics.co.uk/newcomen.htm&amp;ei=H5d4Ubkc4fmKAob1gNAF&amp;bvm=bv.45645796,d.cGE&amp;psig=AFQjCNFTIdg3v2fduv_1woiwNwJ6ugO_8w&amp;ust=1366943818975987" TargetMode="External"/><Relationship Id="rId3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Yx32F1cncg" TargetMode="External"/><Relationship Id="rId4" Type="http://schemas.openxmlformats.org/officeDocument/2006/relationships/hyperlink" Target="http://www.google.ca/url?sa=i&amp;rct=j&amp;q=&amp;esrc=s&amp;frm=1&amp;source=images&amp;cd=&amp;cad=rja&amp;docid=m-bEF8nMIOO33M&amp;tbnid=mFdf5mvxaTrEeM:&amp;ved=0CAUQjRw&amp;url=http://kids.britannica.com/comptons/art-89315/An-internal-combustion-engine-goes-through-four-strokes-intake-compression&amp;ei=uJh4UcW2N8m9iwKvq4B4&amp;bvm=bv.45645796,d.cGE&amp;psig=AFQjCNGXIdccuKmzh3786GtpQuwyJ3iywQ&amp;ust=1366944273977749" TargetMode="External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a/url?sa=i&amp;rct=j&amp;q=&amp;esrc=s&amp;frm=1&amp;source=images&amp;cd=&amp;cad=rja&amp;docid=4itoMBgiU1XAbM&amp;tbnid=QmMPKe3y4JhBIM:&amp;ved=0CAUQjRw&amp;url=http://www.speeddoctor.net/2010/daimler-wire-wheel-car-1889/&amp;ei=NZl4UanQGqSmiQKJmYG4AQ&amp;bvm=bv.45645796,d.cGE&amp;psig=AFQjCNFqWVPrpfzS5F9AlOeKguHdxQSjxA&amp;ust=1366944409098614" TargetMode="External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a/url?sa=i&amp;rct=j&amp;q=&amp;esrc=s&amp;frm=1&amp;source=images&amp;cd=&amp;cad=rja&amp;docid=ClhX4kGYYpt_uM&amp;tbnid=bnJ5IMmSb9ywHM:&amp;ved=0CAUQjRw&amp;url=http://sun-bin.blogspot.com/2006/01/map-world-energy-supply-and-demand.html&amp;ei=0Zp4Ud-EGcWviAKkvYGwCA&amp;bvm=bv.45645796,d.cGE&amp;psig=AFQjCNH9EcAPyMXoevDELz4AOCRYTMvy8Q&amp;ust=1366944822811467" TargetMode="Externa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-QgGXbDyR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heat+pump+refrigerator&amp;source=images&amp;cd=&amp;cad=rja&amp;docid=I70LXsQaCHjlgM&amp;tbnid=JQI4olYg6_mheM:&amp;ved=0CAUQjRw&amp;url=http://www.houseplanninghelp.com/2013/02/26/hph017-can-a-ground-source-heat-pump-make-an-old-house-energy-efficient-with-justin-broadbent-from-isoenergy/&amp;ei=FYx1Uee5OojprAGjz4H4Bw&amp;bvm=bv.45512109,d.aWM&amp;psig=AFQjCNFPic_kSwr4uh1vx7VhFFz7R6en5Q&amp;ust=1366744454109486" TargetMode="Externa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B3 – Energy conservation &amp; Thermodynamics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B – energy flow in technological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Efficiency</a:t>
            </a:r>
            <a:r>
              <a:rPr lang="en-US" dirty="0" smtClean="0"/>
              <a:t>, then is </a:t>
            </a:r>
            <a:r>
              <a:rPr lang="en-US" u="sng" dirty="0" smtClean="0"/>
              <a:t>a measurement of how effectively a machine converts energy input into useful energy input</a:t>
            </a:r>
            <a:endParaRPr lang="en-US" dirty="0" smtClean="0"/>
          </a:p>
          <a:p>
            <a:pPr lvl="1"/>
            <a:r>
              <a:rPr lang="en-US" dirty="0" smtClean="0"/>
              <a:t>It is described as a percentage, with a perfect machine being 100%</a:t>
            </a:r>
          </a:p>
          <a:p>
            <a:pPr lvl="1"/>
            <a:r>
              <a:rPr lang="en-US" dirty="0" smtClean="0"/>
              <a:t>The formula, then is as follows: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Efficiency = </a:t>
            </a:r>
            <a:r>
              <a:rPr lang="en-US" u="sng" dirty="0" smtClean="0"/>
              <a:t>useful work output</a:t>
            </a:r>
            <a:r>
              <a:rPr lang="en-US" dirty="0" smtClean="0"/>
              <a:t>    x 100%</a:t>
            </a:r>
          </a:p>
          <a:p>
            <a:pPr marL="594360" lvl="2" indent="0">
              <a:buNone/>
            </a:pPr>
            <a:r>
              <a:rPr lang="en-US" dirty="0"/>
              <a:t>	</a:t>
            </a:r>
            <a:r>
              <a:rPr lang="en-US" dirty="0" smtClean="0"/>
              <a:t>		energy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5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standard automobile with an internal combustion engine is usually </a:t>
            </a:r>
            <a:r>
              <a:rPr lang="en-US" u="sng" dirty="0" smtClean="0"/>
              <a:t>12-15% efficient</a:t>
            </a:r>
          </a:p>
          <a:p>
            <a:r>
              <a:rPr lang="en-US" dirty="0" smtClean="0"/>
              <a:t>Electric engines can be up to 95% efficient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An incandescent light bulb runs at about 4% efficient, a CFL about 12% and an LED could be as high as 95%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8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ts Going 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" y="131761"/>
            <a:ext cx="9134475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8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gizmag.com/hero/fiat-multiair-hydraulically-actuated-variable-valve-timing-vvt-technolo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6170"/>
            <a:ext cx="7464425" cy="41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0325" y="1752600"/>
            <a:ext cx="6480174" cy="16732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 overview of Engine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914400"/>
            <a:ext cx="7772400" cy="762000"/>
          </a:xfrm>
        </p:spPr>
        <p:txBody>
          <a:bodyPr/>
          <a:lstStyle/>
          <a:p>
            <a:r>
              <a:rPr lang="en-US" dirty="0" smtClean="0"/>
              <a:t>B3.2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an efficient machine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1600s, the demand for coal increased beyond the ability of humans to extract it</a:t>
            </a:r>
          </a:p>
          <a:p>
            <a:r>
              <a:rPr lang="en-US" dirty="0" smtClean="0"/>
              <a:t>Machines became necessary </a:t>
            </a:r>
            <a:r>
              <a:rPr lang="en-US" u="sng" dirty="0" smtClean="0"/>
              <a:t>to accomplish tasks that humans and animals couldn’t accomplish</a:t>
            </a:r>
            <a:endParaRPr lang="en-US" dirty="0" smtClean="0"/>
          </a:p>
          <a:p>
            <a:pPr lvl="1"/>
            <a:r>
              <a:rPr lang="en-US" dirty="0" smtClean="0"/>
              <a:t>As the demand for coal grew, the depth of mines increased</a:t>
            </a:r>
          </a:p>
          <a:p>
            <a:pPr lvl="1"/>
            <a:r>
              <a:rPr lang="en-US" dirty="0" smtClean="0"/>
              <a:t>This caused a need to be able to pump water out of the mines</a:t>
            </a:r>
          </a:p>
          <a:p>
            <a:pPr lvl="1"/>
            <a:r>
              <a:rPr lang="en-US" dirty="0" smtClean="0"/>
              <a:t>Previous pumps were </a:t>
            </a:r>
            <a:r>
              <a:rPr lang="en-US" u="sng" dirty="0" smtClean="0"/>
              <a:t>only able to lift water 9m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step forward, one step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175248" cy="4572000"/>
          </a:xfrm>
        </p:spPr>
        <p:txBody>
          <a:bodyPr/>
          <a:lstStyle/>
          <a:p>
            <a:r>
              <a:rPr lang="en-US" dirty="0" smtClean="0"/>
              <a:t>In order for a pump to be useful, it needs to be able to </a:t>
            </a:r>
            <a:r>
              <a:rPr lang="en-US" u="sng" dirty="0" smtClean="0"/>
              <a:t>push a piston forward and draw it back again</a:t>
            </a:r>
          </a:p>
          <a:p>
            <a:r>
              <a:rPr lang="en-US" dirty="0" smtClean="0"/>
              <a:t>Without both of these steps, a pump would need to be </a:t>
            </a:r>
            <a:r>
              <a:rPr lang="en-US" u="sng" dirty="0" smtClean="0"/>
              <a:t>reset after each cycle</a:t>
            </a:r>
            <a:endParaRPr lang="en-US" dirty="0"/>
          </a:p>
        </p:txBody>
      </p:sp>
      <p:pic>
        <p:nvPicPr>
          <p:cNvPr id="1026" name="Picture 2" descr="http://www.tutorialshine.com/images/tutorials/3dsmax/animation/piston_animation_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752600" cy="35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RbT2YKdW2tzAnDtxSEPXSiCwfk4QaU4wy1Gq97qCX6RivRQ091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04" y="3200400"/>
            <a:ext cx="18954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Developed in 1680, the gunpowder engine was the first attempt to improve on pump designs that had existed for centuries</a:t>
            </a:r>
          </a:p>
          <a:p>
            <a:r>
              <a:rPr lang="en-US" dirty="0" smtClean="0"/>
              <a:t>The gunpowder engine is so named because it uses </a:t>
            </a:r>
            <a:r>
              <a:rPr lang="en-US" u="sng" dirty="0" smtClean="0"/>
              <a:t>an explosion of gun powder</a:t>
            </a:r>
            <a:r>
              <a:rPr lang="en-US" dirty="0" smtClean="0"/>
              <a:t> to drive the piston forward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2667000" cy="3822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lacked a mechanism to </a:t>
            </a:r>
            <a:r>
              <a:rPr lang="en-US" u="sng" dirty="0" smtClean="0"/>
              <a:t>pull the piston back</a:t>
            </a:r>
            <a:endParaRPr lang="en-US" dirty="0" smtClean="0"/>
          </a:p>
          <a:p>
            <a:r>
              <a:rPr lang="en-US" dirty="0" smtClean="0"/>
              <a:t>The gunpowder made it extremely dangerous due to </a:t>
            </a:r>
            <a:r>
              <a:rPr lang="en-US" u="sng" dirty="0" smtClean="0"/>
              <a:t>the serious risk of explosion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Gunpowder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Drawbacks: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Heated water to create steam that would be used to </a:t>
            </a:r>
            <a:r>
              <a:rPr lang="en-US" u="sng" dirty="0" smtClean="0"/>
              <a:t>drive the piston forward</a:t>
            </a:r>
            <a:endParaRPr lang="en-US" dirty="0" smtClean="0"/>
          </a:p>
          <a:p>
            <a:r>
              <a:rPr lang="en-US" dirty="0" smtClean="0"/>
              <a:t>This is an effective strategy because the volume of water expands by 1300x when heated to steam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theory behind the heat engine was sound, but </a:t>
            </a:r>
            <a:r>
              <a:rPr lang="en-US" dirty="0" err="1" smtClean="0"/>
              <a:t>Papin</a:t>
            </a:r>
            <a:r>
              <a:rPr lang="en-US" dirty="0" smtClean="0"/>
              <a:t> couldn’t produce </a:t>
            </a:r>
            <a:r>
              <a:rPr lang="en-US" u="sng" dirty="0" smtClean="0"/>
              <a:t>a drum large enough to do useful work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Heat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c/cc/Savery-eng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6072"/>
            <a:ext cx="2286000" cy="30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Drawbacks: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first steam-powered pump to be </a:t>
            </a:r>
            <a:r>
              <a:rPr lang="en-US" u="sng" dirty="0" smtClean="0"/>
              <a:t>successfully used in a mine to pump 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Could only generate enough force to pump water </a:t>
            </a:r>
            <a:r>
              <a:rPr lang="en-US" u="sng" dirty="0" smtClean="0"/>
              <a:t>a distance of 6m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Savery</a:t>
            </a:r>
            <a:r>
              <a:rPr lang="en-US" dirty="0" smtClean="0"/>
              <a:t>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Drawbacks: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Also used steam to drive the piston forward</a:t>
            </a:r>
          </a:p>
          <a:p>
            <a:r>
              <a:rPr lang="en-US" dirty="0" smtClean="0"/>
              <a:t>To draw the piston back, cold water was sprayed on the water chamber, which </a:t>
            </a:r>
            <a:r>
              <a:rPr lang="en-US" u="sng" dirty="0" smtClean="0"/>
              <a:t>cooled the water and caused it to condense, </a:t>
            </a:r>
            <a:r>
              <a:rPr lang="en-US" dirty="0" smtClean="0"/>
              <a:t>drawing the piston back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2286000" cy="3822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engine was </a:t>
            </a:r>
            <a:r>
              <a:rPr lang="en-US" u="sng" dirty="0" smtClean="0"/>
              <a:t>very inefficient</a:t>
            </a:r>
            <a:r>
              <a:rPr lang="en-US" dirty="0" smtClean="0"/>
              <a:t>, as it required large amounts of energy to </a:t>
            </a:r>
            <a:r>
              <a:rPr lang="en-US" u="sng" dirty="0" smtClean="0"/>
              <a:t>heat and cool the water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Newcomen</a:t>
            </a:r>
            <a:r>
              <a:rPr lang="en-US" dirty="0" smtClean="0"/>
              <a:t> Engine</a:t>
            </a:r>
            <a:endParaRPr lang="en-US" dirty="0"/>
          </a:p>
        </p:txBody>
      </p:sp>
      <p:pic>
        <p:nvPicPr>
          <p:cNvPr id="2050" name="Picture 2" descr="http://www.forest-classics.co.uk/images/Sussex/NcAnimationSmall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1800"/>
            <a:ext cx="1981200" cy="26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order to investigate energy transfers in machines, natural environments, or even the entire planet, we need to set some boundaries – called a system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system</a:t>
            </a:r>
            <a:r>
              <a:rPr lang="en-US" dirty="0" smtClean="0"/>
              <a:t> refers to a set of </a:t>
            </a:r>
            <a:r>
              <a:rPr lang="en-US" u="sng" dirty="0" smtClean="0"/>
              <a:t>interconnected parts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Drawbacks: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improvement on the </a:t>
            </a:r>
            <a:r>
              <a:rPr lang="en-US" dirty="0" err="1" smtClean="0"/>
              <a:t>Newcomen</a:t>
            </a:r>
            <a:r>
              <a:rPr lang="en-US" dirty="0" smtClean="0"/>
              <a:t> engine, the Watt engine used </a:t>
            </a:r>
            <a:r>
              <a:rPr lang="en-US" u="sng" dirty="0" smtClean="0"/>
              <a:t> separate chambers for the hot and cold water</a:t>
            </a:r>
            <a:endParaRPr lang="en-US" dirty="0" smtClean="0"/>
          </a:p>
          <a:p>
            <a:r>
              <a:rPr lang="en-US" dirty="0" smtClean="0"/>
              <a:t>this improved the efficiency of the design about three-fold</a:t>
            </a:r>
          </a:p>
          <a:p>
            <a:r>
              <a:rPr lang="en-US" dirty="0" smtClean="0"/>
              <a:t>Used in mines, mills and on ships for 100+ years as the dominant engine</a:t>
            </a:r>
            <a:endParaRPr lang="en-US" dirty="0"/>
          </a:p>
        </p:txBody>
      </p:sp>
      <p:pic>
        <p:nvPicPr>
          <p:cNvPr id="4098" name="Picture 2" descr="http://library.thinkquest.org/C006011/images/grafics/animations/wat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95724"/>
            <a:ext cx="2857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1948217"/>
          </a:xfrm>
        </p:spPr>
        <p:txBody>
          <a:bodyPr/>
          <a:lstStyle/>
          <a:p>
            <a:r>
              <a:rPr lang="en-US" dirty="0" smtClean="0"/>
              <a:t>Their large size prevented widespread application</a:t>
            </a:r>
          </a:p>
          <a:p>
            <a:r>
              <a:rPr lang="en-US" dirty="0" smtClean="0"/>
              <a:t>Still not very efficient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Watt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Drawbacks: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Though the Watt engine had been improved, it could still not be made small enough to be really useful</a:t>
            </a:r>
          </a:p>
          <a:p>
            <a:r>
              <a:rPr lang="en-US" dirty="0" smtClean="0"/>
              <a:t>In 1794, Robert Steele revived the idea of the Gunpowder engine of using an explosion to drive the piston forward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Instead of gunpowder, Steele’s engine used the gas produced from burning </a:t>
            </a:r>
            <a:r>
              <a:rPr lang="en-US" u="sng" dirty="0" smtClean="0"/>
              <a:t>tar and oil</a:t>
            </a:r>
            <a:r>
              <a:rPr lang="en-US" dirty="0" smtClean="0"/>
              <a:t> which weren’t the easiest fuels to obtain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Combustion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Drawbacks: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1801, </a:t>
            </a:r>
            <a:r>
              <a:rPr lang="en-US" dirty="0" err="1" smtClean="0"/>
              <a:t>Lebon</a:t>
            </a:r>
            <a:r>
              <a:rPr lang="en-US" dirty="0" smtClean="0"/>
              <a:t> improved Steele’s design by replacing the fuel with </a:t>
            </a:r>
            <a:r>
              <a:rPr lang="en-US" u="sng" dirty="0" smtClean="0"/>
              <a:t>coal gas ignited by an electrical spark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While the basic design of the </a:t>
            </a:r>
            <a:r>
              <a:rPr lang="en-US" b="1" dirty="0" smtClean="0"/>
              <a:t>internal combustion engine</a:t>
            </a:r>
            <a:r>
              <a:rPr lang="en-US" dirty="0" smtClean="0"/>
              <a:t> is still in use today, </a:t>
            </a:r>
            <a:r>
              <a:rPr lang="en-US" dirty="0" err="1" smtClean="0"/>
              <a:t>Lebon’s</a:t>
            </a:r>
            <a:r>
              <a:rPr lang="en-US" dirty="0" smtClean="0"/>
              <a:t> engine was </a:t>
            </a:r>
            <a:r>
              <a:rPr lang="en-US" u="sng" dirty="0" smtClean="0"/>
              <a:t>too weak and inefficient to be useful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Combustion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Drawbacks: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improved the efficiency of the ICE by </a:t>
            </a:r>
            <a:r>
              <a:rPr lang="en-US" u="sng" dirty="0" smtClean="0"/>
              <a:t>compressing the coal-gas mixture before igniting it</a:t>
            </a:r>
            <a:endParaRPr lang="en-US" dirty="0" smtClean="0"/>
          </a:p>
          <a:p>
            <a:r>
              <a:rPr lang="en-US" dirty="0" smtClean="0"/>
              <a:t>this increased pressure from the gas compression increased the force produced by the engine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Still used </a:t>
            </a:r>
            <a:r>
              <a:rPr lang="en-US" u="sng" dirty="0" smtClean="0"/>
              <a:t>coal as its fuel</a:t>
            </a:r>
            <a:r>
              <a:rPr lang="en-US" dirty="0" smtClean="0"/>
              <a:t> and only produced about </a:t>
            </a:r>
            <a:r>
              <a:rPr lang="en-US" u="sng" dirty="0" smtClean="0"/>
              <a:t>1 horsepower of force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Animation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four-stroke engine (Otto Engine)</a:t>
            </a:r>
            <a:endParaRPr lang="en-US" dirty="0"/>
          </a:p>
        </p:txBody>
      </p:sp>
      <p:pic>
        <p:nvPicPr>
          <p:cNvPr id="3074" name="Picture 2" descr="http://media.web.britannica.com/eb-media/72/93572-034-26C1678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05111"/>
            <a:ext cx="8991600" cy="527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Drawbacks: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1883, Daimler made an engine that ran on </a:t>
            </a:r>
            <a:r>
              <a:rPr lang="en-US" u="sng" dirty="0" smtClean="0"/>
              <a:t>gasoline instead of coal</a:t>
            </a:r>
            <a:endParaRPr lang="en-US" dirty="0" smtClean="0"/>
          </a:p>
          <a:p>
            <a:r>
              <a:rPr lang="en-US" dirty="0" smtClean="0"/>
              <a:t>Because petroleum burns much hotter than coal, greater power was produced</a:t>
            </a:r>
          </a:p>
          <a:p>
            <a:r>
              <a:rPr lang="en-US" dirty="0" smtClean="0"/>
              <a:t>It also allowed the engine to be </a:t>
            </a:r>
            <a:r>
              <a:rPr lang="en-US" u="sng" dirty="0" smtClean="0"/>
              <a:t>small enough to be used in vehicles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724400" y="4880389"/>
            <a:ext cx="4038600" cy="15200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still less efficient than an electric engine</a:t>
            </a:r>
          </a:p>
          <a:p>
            <a:r>
              <a:rPr lang="en-US" dirty="0" smtClean="0"/>
              <a:t>relies on </a:t>
            </a:r>
            <a:r>
              <a:rPr lang="en-US" u="sng" dirty="0" smtClean="0"/>
              <a:t>a non-renewable resource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gasoline engine</a:t>
            </a:r>
            <a:endParaRPr lang="en-US" dirty="0"/>
          </a:p>
        </p:txBody>
      </p:sp>
      <p:pic>
        <p:nvPicPr>
          <p:cNvPr id="4098" name="Picture 2" descr="https://encrypted-tbn3.gstatic.com/images?q=tbn:ANd9GcSQ0cUgvNmoefXKRlpg9WdkrG-YamvMwtISa0qXeS2oweP06xU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124200" cy="25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B3.4 – Energy Supply and Demand</a:t>
            </a:r>
            <a:endParaRPr lang="en-US" dirty="0"/>
          </a:p>
        </p:txBody>
      </p:sp>
      <p:pic>
        <p:nvPicPr>
          <p:cNvPr id="5122" name="Picture 2" descr="http://img488.imageshack.us/img488/3905/energysd3cz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705475" cy="37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sources are types of energy input that can </a:t>
            </a:r>
            <a:r>
              <a:rPr lang="en-US" u="sng" dirty="0" smtClean="0"/>
              <a:t>generate electricity</a:t>
            </a:r>
            <a:endParaRPr lang="en-US" dirty="0" smtClean="0"/>
          </a:p>
          <a:p>
            <a:r>
              <a:rPr lang="en-US" dirty="0" smtClean="0"/>
              <a:t>There are eight methods of power generation that have been made to produce a electricity on a large scale</a:t>
            </a:r>
          </a:p>
          <a:p>
            <a:r>
              <a:rPr lang="en-US" dirty="0" smtClean="0"/>
              <a:t>They can be divided into </a:t>
            </a:r>
          </a:p>
          <a:p>
            <a:pPr lvl="1"/>
            <a:r>
              <a:rPr lang="en-US" u="sng" dirty="0" smtClean="0"/>
              <a:t>solar and non-solar energy sources</a:t>
            </a:r>
            <a:endParaRPr lang="en-US" dirty="0" smtClean="0"/>
          </a:p>
          <a:p>
            <a:pPr lvl="1"/>
            <a:r>
              <a:rPr lang="en-US" u="sng" dirty="0" smtClean="0"/>
              <a:t>renewable or non-renewable 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Fossil fuels (coal &amp; petroleum)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Hydroelectric</a:t>
            </a:r>
          </a:p>
          <a:p>
            <a:r>
              <a:rPr lang="en-US" dirty="0" smtClean="0"/>
              <a:t>Photovoltaic (solar)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/>
              <a:t>Biomass (e.g. biodiesel, ethanol, biogas)</a:t>
            </a:r>
          </a:p>
          <a:p>
            <a:r>
              <a:rPr lang="en-US" dirty="0" smtClean="0"/>
              <a:t>Geothermal</a:t>
            </a:r>
          </a:p>
          <a:p>
            <a:r>
              <a:rPr lang="en-US" dirty="0" smtClean="0"/>
              <a:t>Tidal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Energy 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need the sun as the </a:t>
            </a:r>
            <a:r>
              <a:rPr lang="en-US" u="sng" dirty="0" smtClean="0"/>
              <a:t>original energy source</a:t>
            </a:r>
          </a:p>
          <a:p>
            <a:r>
              <a:rPr lang="en-US" dirty="0" smtClean="0"/>
              <a:t>the input may be </a:t>
            </a:r>
            <a:r>
              <a:rPr lang="en-US" u="sng" dirty="0" smtClean="0"/>
              <a:t>current sunlight</a:t>
            </a:r>
            <a:r>
              <a:rPr lang="en-US" dirty="0" smtClean="0"/>
              <a:t> (e.g. a photovoltaic cell) or </a:t>
            </a:r>
            <a:r>
              <a:rPr lang="en-US" u="sng" dirty="0" smtClean="0"/>
              <a:t>stored sunlight </a:t>
            </a:r>
            <a:r>
              <a:rPr lang="en-US" dirty="0" smtClean="0"/>
              <a:t>from millions of years ago (e.g. fossil fuels)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fossil fuels</a:t>
            </a:r>
          </a:p>
          <a:p>
            <a:r>
              <a:rPr lang="en-US" u="sng" dirty="0" smtClean="0"/>
              <a:t>photovoltaic</a:t>
            </a:r>
          </a:p>
          <a:p>
            <a:r>
              <a:rPr lang="en-US" u="sng" dirty="0" smtClean="0"/>
              <a:t>wind</a:t>
            </a:r>
          </a:p>
          <a:p>
            <a:r>
              <a:rPr lang="en-US" u="sng" dirty="0" smtClean="0"/>
              <a:t>hydroelectric</a:t>
            </a:r>
          </a:p>
          <a:p>
            <a:r>
              <a:rPr lang="en-US" u="sng" dirty="0" smtClean="0"/>
              <a:t>biomass</a:t>
            </a:r>
            <a:endParaRPr lang="en-US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Non-solar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Energy Sources / Input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these have some other form of energy input, and </a:t>
            </a:r>
            <a:r>
              <a:rPr lang="en-US" u="sng" dirty="0" smtClean="0"/>
              <a:t>do not require sunlight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nuclear</a:t>
            </a:r>
          </a:p>
          <a:p>
            <a:pPr lvl="1"/>
            <a:r>
              <a:rPr lang="en-US" dirty="0" smtClean="0"/>
              <a:t>nuclear potential energy of </a:t>
            </a:r>
            <a:r>
              <a:rPr lang="en-US" u="sng" dirty="0" smtClean="0"/>
              <a:t>radioactive elements naturally found on Earth</a:t>
            </a:r>
          </a:p>
          <a:p>
            <a:r>
              <a:rPr lang="en-US" u="sng" dirty="0" smtClean="0"/>
              <a:t>geothermal</a:t>
            </a:r>
            <a:endParaRPr lang="en-US" dirty="0" smtClean="0"/>
          </a:p>
          <a:p>
            <a:pPr lvl="1"/>
            <a:r>
              <a:rPr lang="en-US" dirty="0" smtClean="0"/>
              <a:t>caused by heat produced from </a:t>
            </a:r>
            <a:r>
              <a:rPr lang="en-US" u="sng" dirty="0" smtClean="0"/>
              <a:t>nuclear reactions within the Earth’s core</a:t>
            </a:r>
            <a:endParaRPr lang="en-US" dirty="0" smtClean="0"/>
          </a:p>
          <a:p>
            <a:r>
              <a:rPr lang="en-US" u="sng" dirty="0" smtClean="0"/>
              <a:t>tidal</a:t>
            </a:r>
          </a:p>
          <a:p>
            <a:pPr lvl="1"/>
            <a:r>
              <a:rPr lang="en-US" dirty="0" smtClean="0"/>
              <a:t>movement of the ocean tides, caused by </a:t>
            </a:r>
            <a:r>
              <a:rPr lang="en-US" u="sng" dirty="0" smtClean="0"/>
              <a:t>the gravitational pull of the moon</a:t>
            </a:r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Non-solar energy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Renewable energy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Non-renewable energy 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 not deplete as they are used</a:t>
            </a:r>
          </a:p>
          <a:p>
            <a:r>
              <a:rPr lang="en-US" dirty="0" smtClean="0"/>
              <a:t>may still have </a:t>
            </a:r>
            <a:r>
              <a:rPr lang="en-US" u="sng" dirty="0" smtClean="0"/>
              <a:t>serious environmental impacts</a:t>
            </a:r>
          </a:p>
          <a:p>
            <a:r>
              <a:rPr lang="en-US" dirty="0" smtClean="0"/>
              <a:t>they are:</a:t>
            </a:r>
          </a:p>
          <a:p>
            <a:pPr lvl="1"/>
            <a:r>
              <a:rPr lang="en-US" u="sng" dirty="0" smtClean="0"/>
              <a:t>tidal</a:t>
            </a:r>
          </a:p>
          <a:p>
            <a:pPr lvl="1"/>
            <a:r>
              <a:rPr lang="en-US" u="sng" dirty="0" smtClean="0"/>
              <a:t>hydro</a:t>
            </a:r>
          </a:p>
          <a:p>
            <a:pPr lvl="1"/>
            <a:r>
              <a:rPr lang="en-US" u="sng" dirty="0" smtClean="0"/>
              <a:t>wind</a:t>
            </a:r>
          </a:p>
          <a:p>
            <a:pPr lvl="1"/>
            <a:r>
              <a:rPr lang="en-US" u="sng" dirty="0" smtClean="0"/>
              <a:t>solar</a:t>
            </a:r>
          </a:p>
          <a:p>
            <a:pPr lvl="1"/>
            <a:r>
              <a:rPr lang="en-US" u="sng" dirty="0" smtClean="0"/>
              <a:t>geothermal</a:t>
            </a:r>
          </a:p>
          <a:p>
            <a:pPr lvl="1"/>
            <a:r>
              <a:rPr lang="en-US" u="sng" dirty="0" smtClean="0"/>
              <a:t>biomass*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deplete as they are used</a:t>
            </a:r>
          </a:p>
          <a:p>
            <a:r>
              <a:rPr lang="en-US" dirty="0" smtClean="0"/>
              <a:t>they are:</a:t>
            </a:r>
          </a:p>
          <a:p>
            <a:pPr lvl="1"/>
            <a:r>
              <a:rPr lang="en-US" u="sng" dirty="0" smtClean="0"/>
              <a:t>fossil fuels</a:t>
            </a:r>
          </a:p>
          <a:p>
            <a:pPr lvl="1"/>
            <a:r>
              <a:rPr lang="en-US" u="sng" dirty="0" smtClean="0"/>
              <a:t>nuclear</a:t>
            </a:r>
          </a:p>
          <a:p>
            <a:pPr lvl="1"/>
            <a:endParaRPr lang="en-US" u="sng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Renewable and non-renewable energy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three types of systems:</a:t>
            </a:r>
          </a:p>
          <a:p>
            <a:pPr lvl="1"/>
            <a:r>
              <a:rPr lang="en-US" b="1" dirty="0"/>
              <a:t>Open systems</a:t>
            </a:r>
            <a:endParaRPr lang="en-US" dirty="0"/>
          </a:p>
          <a:p>
            <a:pPr lvl="2"/>
            <a:r>
              <a:rPr lang="en-US" dirty="0"/>
              <a:t>have the most interaction between the system and its surroundings</a:t>
            </a:r>
          </a:p>
          <a:p>
            <a:pPr lvl="2"/>
            <a:r>
              <a:rPr lang="en-US" dirty="0"/>
              <a:t>Exchange both </a:t>
            </a:r>
            <a:r>
              <a:rPr lang="en-US" u="sng" dirty="0"/>
              <a:t>energy and matter with the </a:t>
            </a:r>
            <a:r>
              <a:rPr lang="en-US" u="sng" dirty="0" smtClean="0"/>
              <a:t>surroundings</a:t>
            </a:r>
          </a:p>
          <a:p>
            <a:pPr lvl="2"/>
            <a:r>
              <a:rPr lang="en-US" dirty="0" smtClean="0"/>
              <a:t>Examples include </a:t>
            </a:r>
            <a:r>
              <a:rPr lang="en-US" u="sng" dirty="0" smtClean="0"/>
              <a:t>an ecosystem, the human body, a house</a:t>
            </a:r>
            <a:endParaRPr lang="en-US" dirty="0"/>
          </a:p>
          <a:p>
            <a:pPr lvl="1"/>
            <a:r>
              <a:rPr lang="en-US" b="1" dirty="0" smtClean="0"/>
              <a:t>Closed systems</a:t>
            </a:r>
            <a:endParaRPr lang="en-US" dirty="0" smtClean="0"/>
          </a:p>
          <a:p>
            <a:pPr lvl="2"/>
            <a:r>
              <a:rPr lang="en-US" dirty="0" smtClean="0"/>
              <a:t>Exchange </a:t>
            </a:r>
            <a:r>
              <a:rPr lang="en-US" u="sng" dirty="0" smtClean="0"/>
              <a:t>energy, but not matter</a:t>
            </a:r>
            <a:r>
              <a:rPr lang="en-US" dirty="0" smtClean="0"/>
              <a:t> with the surroundings</a:t>
            </a:r>
          </a:p>
          <a:p>
            <a:pPr lvl="2"/>
            <a:r>
              <a:rPr lang="en-US" dirty="0" smtClean="0"/>
              <a:t>Examples include </a:t>
            </a:r>
            <a:r>
              <a:rPr lang="en-US" u="sng" dirty="0" smtClean="0"/>
              <a:t>a sealed container</a:t>
            </a:r>
            <a:endParaRPr lang="en-US" dirty="0" smtClean="0"/>
          </a:p>
          <a:p>
            <a:pPr lvl="1"/>
            <a:r>
              <a:rPr lang="en-US" b="1" dirty="0" smtClean="0"/>
              <a:t>Isolated system</a:t>
            </a:r>
            <a:endParaRPr lang="en-US" dirty="0" smtClean="0"/>
          </a:p>
          <a:p>
            <a:pPr lvl="2"/>
            <a:r>
              <a:rPr lang="en-US" dirty="0" smtClean="0"/>
              <a:t>A system that exchanges neither matter nor energy with the surroundings</a:t>
            </a:r>
          </a:p>
          <a:p>
            <a:pPr lvl="2"/>
            <a:r>
              <a:rPr lang="en-US" dirty="0" smtClean="0"/>
              <a:t>Other than </a:t>
            </a:r>
            <a:r>
              <a:rPr lang="en-US" u="sng" dirty="0" smtClean="0"/>
              <a:t>the entire universe,</a:t>
            </a:r>
            <a:r>
              <a:rPr lang="en-US" dirty="0" smtClean="0"/>
              <a:t> no real-life examples exist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energy crisis	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term </a:t>
            </a:r>
            <a:r>
              <a:rPr lang="en-US" b="1" dirty="0" smtClean="0"/>
              <a:t>energy crisis</a:t>
            </a:r>
            <a:r>
              <a:rPr lang="en-US" dirty="0" smtClean="0"/>
              <a:t> refers to the possibility that the planet runs out of energy sources to meet its electricity needs</a:t>
            </a:r>
          </a:p>
          <a:p>
            <a:r>
              <a:rPr lang="en-US" dirty="0" smtClean="0"/>
              <a:t>There are three factors contributing to this issue:</a:t>
            </a:r>
          </a:p>
          <a:p>
            <a:pPr lvl="1"/>
            <a:r>
              <a:rPr lang="en-US" u="sng" dirty="0" smtClean="0"/>
              <a:t>over-reliance on non-renewable resources</a:t>
            </a:r>
          </a:p>
          <a:p>
            <a:pPr lvl="1"/>
            <a:r>
              <a:rPr lang="en-US" u="sng" dirty="0" smtClean="0"/>
              <a:t>increasing energy demand</a:t>
            </a:r>
            <a:endParaRPr lang="en-US" dirty="0" smtClean="0"/>
          </a:p>
          <a:p>
            <a:pPr lvl="1"/>
            <a:r>
              <a:rPr lang="en-US" u="sng" dirty="0" smtClean="0"/>
              <a:t>exponential global population growth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727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ancestors used an average of </a:t>
            </a:r>
            <a:r>
              <a:rPr lang="en-US" u="sng" dirty="0" smtClean="0"/>
              <a:t>10 MJ (10 million joules) of electricity a day</a:t>
            </a:r>
          </a:p>
          <a:p>
            <a:r>
              <a:rPr lang="en-US" dirty="0" smtClean="0"/>
              <a:t>today the average resident of an industrialized nation </a:t>
            </a:r>
            <a:r>
              <a:rPr lang="en-US" u="sng" dirty="0" smtClean="0"/>
              <a:t>uses 1000 MJ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289048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took about 6000 years for the world population to </a:t>
            </a:r>
            <a:r>
              <a:rPr lang="en-US" u="sng" dirty="0" smtClean="0"/>
              <a:t>reach one billion</a:t>
            </a:r>
          </a:p>
          <a:p>
            <a:r>
              <a:rPr lang="en-US" dirty="0" smtClean="0"/>
              <a:t>to go from 6 to 7 billion took </a:t>
            </a:r>
            <a:r>
              <a:rPr lang="en-US" u="sng" dirty="0" smtClean="0"/>
              <a:t>less than 10 years </a:t>
            </a:r>
            <a:endParaRPr lang="en-US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26" y="1524000"/>
            <a:ext cx="601417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9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consequences of our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While fossil fuels are </a:t>
            </a:r>
            <a:r>
              <a:rPr lang="en-US" u="sng" dirty="0" smtClean="0"/>
              <a:t>still available and relatively inexpensive</a:t>
            </a:r>
            <a:r>
              <a:rPr lang="en-US" dirty="0" smtClean="0"/>
              <a:t>, there are serious consequences to our current reliance on fossil fuels:</a:t>
            </a:r>
          </a:p>
          <a:p>
            <a:pPr lvl="1"/>
            <a:r>
              <a:rPr lang="en-US" u="sng" dirty="0" smtClean="0"/>
              <a:t>permanent environmental damage</a:t>
            </a:r>
            <a:endParaRPr lang="en-US" dirty="0" smtClean="0"/>
          </a:p>
          <a:p>
            <a:pPr lvl="1"/>
            <a:r>
              <a:rPr lang="en-US" dirty="0" smtClean="0"/>
              <a:t>a lack of development of </a:t>
            </a:r>
            <a:r>
              <a:rPr lang="en-US" u="sng" dirty="0" smtClean="0"/>
              <a:t>alternative fuels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79972"/>
            <a:ext cx="7772400" cy="260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8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Cogeneration &amp;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initiative that may extend the supply of fossil fuels is </a:t>
            </a:r>
            <a:r>
              <a:rPr lang="en-US" b="1" dirty="0" smtClean="0"/>
              <a:t>cogeneration</a:t>
            </a:r>
            <a:r>
              <a:rPr lang="en-US" dirty="0" smtClean="0"/>
              <a:t>, the process of </a:t>
            </a:r>
            <a:r>
              <a:rPr lang="en-US" u="sng" dirty="0" smtClean="0"/>
              <a:t>using the waste energy from one process to power another</a:t>
            </a:r>
            <a:endParaRPr lang="en-US" dirty="0" smtClean="0"/>
          </a:p>
          <a:p>
            <a:pPr lvl="1"/>
            <a:r>
              <a:rPr lang="en-US" dirty="0" smtClean="0"/>
              <a:t>Example: use the waste thermal energy from a power plant to heat nearby businesses</a:t>
            </a:r>
          </a:p>
          <a:p>
            <a:r>
              <a:rPr lang="en-US" b="1" dirty="0" smtClean="0"/>
              <a:t>Sustainable development</a:t>
            </a:r>
            <a:r>
              <a:rPr lang="en-US" dirty="0" smtClean="0"/>
              <a:t> refers to the ability of our generation to </a:t>
            </a:r>
            <a:r>
              <a:rPr lang="en-US" u="sng" dirty="0" smtClean="0"/>
              <a:t>meet its energy needs without compromising the needs of future generations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41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Recall, a scientific law is an idea, such as a theory, </a:t>
            </a:r>
            <a:r>
              <a:rPr lang="en-US" u="sng" dirty="0" smtClean="0"/>
              <a:t>that has been repeatedly tested and NOT disproved</a:t>
            </a:r>
            <a:endParaRPr lang="en-US" dirty="0" smtClean="0"/>
          </a:p>
          <a:p>
            <a:r>
              <a:rPr lang="en-US" dirty="0" smtClean="0"/>
              <a:t>There are three Laws of Thermodynamics: laws that describe the </a:t>
            </a:r>
            <a:r>
              <a:rPr lang="en-US" dirty="0" err="1" smtClean="0"/>
              <a:t>behaviour</a:t>
            </a:r>
            <a:r>
              <a:rPr lang="en-US" dirty="0" smtClean="0"/>
              <a:t> of energy within systems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First Law of Thermodynamics</a:t>
            </a:r>
            <a:r>
              <a:rPr lang="en-US" dirty="0" smtClean="0"/>
              <a:t> is actually the </a:t>
            </a:r>
            <a:r>
              <a:rPr lang="en-US" b="1" u="sng" dirty="0" smtClean="0"/>
              <a:t>Law of Conservation of Energy</a:t>
            </a:r>
            <a:r>
              <a:rPr lang="en-US" dirty="0" smtClean="0"/>
              <a:t>, which states</a:t>
            </a:r>
          </a:p>
          <a:p>
            <a:pPr lvl="1"/>
            <a:r>
              <a:rPr lang="en-US" dirty="0" smtClean="0"/>
              <a:t>The total energy in a system remains constant</a:t>
            </a:r>
          </a:p>
          <a:p>
            <a:pPr lvl="1"/>
            <a:r>
              <a:rPr lang="en-US" dirty="0" smtClean="0"/>
              <a:t>Whenever energy is </a:t>
            </a:r>
            <a:r>
              <a:rPr lang="en-US" u="sng" dirty="0" smtClean="0"/>
              <a:t>added to a system</a:t>
            </a:r>
            <a:r>
              <a:rPr lang="en-US" dirty="0" smtClean="0"/>
              <a:t>, some will be used to </a:t>
            </a:r>
            <a:r>
              <a:rPr lang="en-US" u="sng" dirty="0" smtClean="0"/>
              <a:t>power the </a:t>
            </a:r>
            <a:r>
              <a:rPr lang="en-US" dirty="0" smtClean="0"/>
              <a:t>system, but an equal amount of energy </a:t>
            </a:r>
            <a:r>
              <a:rPr lang="en-US" u="sng" dirty="0" smtClean="0"/>
              <a:t>is lost in some other form (usually heat)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perfect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more useful energy a machine uses, the less is lost to the surroundings – this is referred to as the </a:t>
            </a:r>
            <a:r>
              <a:rPr lang="en-US" u="sng" dirty="0" smtClean="0"/>
              <a:t>machine’s </a:t>
            </a:r>
            <a:r>
              <a:rPr lang="en-US" b="1" u="sng" dirty="0" smtClean="0"/>
              <a:t>efficiency</a:t>
            </a:r>
            <a:endParaRPr lang="en-US" u="sng" dirty="0" smtClean="0"/>
          </a:p>
          <a:p>
            <a:r>
              <a:rPr lang="en-US" dirty="0" smtClean="0"/>
              <a:t>A perfect machine is one that converted </a:t>
            </a:r>
            <a:r>
              <a:rPr lang="en-US" u="sng" dirty="0" smtClean="0"/>
              <a:t>100% of the energy input into useful energy</a:t>
            </a:r>
            <a:endParaRPr lang="en-US" dirty="0" smtClean="0"/>
          </a:p>
          <a:p>
            <a:pPr lvl="1"/>
            <a:r>
              <a:rPr lang="en-US" dirty="0" smtClean="0"/>
              <a:t>Because such a machine would run forever without the need for more energy input, they are sometimes also called </a:t>
            </a:r>
            <a:r>
              <a:rPr lang="en-US" b="1" u="sng" dirty="0" smtClean="0"/>
              <a:t>perpetual motion machines</a:t>
            </a:r>
          </a:p>
          <a:p>
            <a:pPr lvl="1"/>
            <a:r>
              <a:rPr lang="en-US" dirty="0" smtClean="0"/>
              <a:t>While no true perpetual motion machine has ever been invented, some have come close – this one </a:t>
            </a:r>
            <a:r>
              <a:rPr lang="en-US" dirty="0"/>
              <a:t>is thought to run for a </a:t>
            </a:r>
            <a:r>
              <a:rPr lang="en-US"/>
              <a:t>few </a:t>
            </a:r>
            <a:r>
              <a:rPr lang="en-US" smtClean="0"/>
              <a:t>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don’t Perpetual Motion Machine’s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https://www.youtube.com/watch?v=A-QgGXbDyR0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64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Second Law of Thermodynamics</a:t>
            </a:r>
            <a:r>
              <a:rPr lang="en-US" dirty="0" smtClean="0"/>
              <a:t> describes the direction of energy flow in a natural process</a:t>
            </a:r>
          </a:p>
          <a:p>
            <a:pPr lvl="1"/>
            <a:r>
              <a:rPr lang="en-US" dirty="0" smtClean="0"/>
              <a:t>Unless forced to do otherwise, energy will naturally flow </a:t>
            </a:r>
            <a:r>
              <a:rPr lang="en-US" u="sng" dirty="0" smtClean="0"/>
              <a:t>from hot objects to cold objects</a:t>
            </a:r>
            <a:endParaRPr lang="en-US" dirty="0" smtClean="0"/>
          </a:p>
          <a:p>
            <a:pPr lvl="1"/>
            <a:r>
              <a:rPr lang="en-US" dirty="0" smtClean="0"/>
              <a:t>This is like floating downstream</a:t>
            </a:r>
          </a:p>
          <a:p>
            <a:pPr lvl="1"/>
            <a:r>
              <a:rPr lang="en-US" dirty="0" smtClean="0"/>
              <a:t>A machine that uses this flow of energy to accomplish a mechanical task (e.g. turn a turbine) is called a </a:t>
            </a:r>
            <a:r>
              <a:rPr lang="en-US" b="1" dirty="0" smtClean="0"/>
              <a:t>heat engine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order to force energy to go in the opposite direction, work must be done</a:t>
            </a:r>
          </a:p>
          <a:p>
            <a:r>
              <a:rPr lang="en-US" dirty="0" smtClean="0"/>
              <a:t>A device that forces heat from cold to hot is called a </a:t>
            </a:r>
            <a:r>
              <a:rPr lang="en-US" b="1" dirty="0" smtClean="0"/>
              <a:t>heat pump</a:t>
            </a:r>
            <a:endParaRPr lang="en-US" dirty="0" smtClean="0"/>
          </a:p>
          <a:p>
            <a:pPr lvl="1"/>
            <a:r>
              <a:rPr lang="en-US" dirty="0" smtClean="0"/>
              <a:t>An example would be your refrigerator, which </a:t>
            </a:r>
            <a:r>
              <a:rPr lang="en-US" u="sng" dirty="0" smtClean="0"/>
              <a:t>pumps heat from inside the fridge (cooler) into the kitchen (warmer)</a:t>
            </a:r>
            <a:endParaRPr lang="en-US" dirty="0" smtClean="0"/>
          </a:p>
          <a:p>
            <a:pPr lvl="1"/>
            <a:r>
              <a:rPr lang="en-US" dirty="0" smtClean="0"/>
              <a:t>This can only be done with the help of additional energy (</a:t>
            </a:r>
            <a:r>
              <a:rPr lang="en-US" dirty="0" err="1" smtClean="0"/>
              <a:t>ie</a:t>
            </a:r>
            <a:r>
              <a:rPr lang="en-US" dirty="0" smtClean="0"/>
              <a:t> – the fridge must be plugged in)</a:t>
            </a:r>
          </a:p>
          <a:p>
            <a:pPr lvl="1"/>
            <a:r>
              <a:rPr lang="en-US" dirty="0" smtClean="0"/>
              <a:t>This is like </a:t>
            </a:r>
            <a:r>
              <a:rPr lang="en-US" u="sng" dirty="0" smtClean="0"/>
              <a:t>swimming upstream</a:t>
            </a:r>
            <a:endParaRPr lang="en-US" u="sng" dirty="0"/>
          </a:p>
        </p:txBody>
      </p:sp>
      <p:pic>
        <p:nvPicPr>
          <p:cNvPr id="1026" name="Picture 2" descr="http://www.houseplanninghelp.com/wp-content/uploads/2013/02/photodune-566237-refrigerator-x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305300" cy="28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0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energy that goes into a system to make it run is referred to as the </a:t>
            </a:r>
            <a:r>
              <a:rPr lang="en-US" b="1" u="sng" dirty="0" smtClean="0"/>
              <a:t>input energy</a:t>
            </a:r>
            <a:endParaRPr lang="en-US" dirty="0" smtClean="0"/>
          </a:p>
          <a:p>
            <a:r>
              <a:rPr lang="en-US" dirty="0" smtClean="0"/>
              <a:t>Of that input energy, a portion of it will go toward the desired function of the machine, called </a:t>
            </a:r>
            <a:r>
              <a:rPr lang="en-US" b="1" u="sng" dirty="0" smtClean="0"/>
              <a:t>useful energy </a:t>
            </a:r>
            <a:r>
              <a:rPr lang="en-US" u="sng" dirty="0" smtClean="0"/>
              <a:t>(or work output)</a:t>
            </a:r>
            <a:r>
              <a:rPr lang="en-US" dirty="0" smtClean="0"/>
              <a:t> and the rest will be wasted, usually in the form of </a:t>
            </a:r>
            <a:r>
              <a:rPr lang="en-US" b="1" u="sng" dirty="0" smtClean="0"/>
              <a:t>heat</a:t>
            </a:r>
          </a:p>
          <a:p>
            <a:r>
              <a:rPr lang="en-US" dirty="0" smtClean="0"/>
              <a:t>The closer the useful energy is to the input energy, the less energy is wasted, and </a:t>
            </a:r>
            <a:r>
              <a:rPr lang="en-US" u="sng" dirty="0" smtClean="0"/>
              <a:t>the more the efficient the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67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292</TotalTime>
  <Words>1736</Words>
  <Application>Microsoft Macintosh PowerPoint</Application>
  <PresentationFormat>On-screen Show (4:3)</PresentationFormat>
  <Paragraphs>199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Georgia</vt:lpstr>
      <vt:lpstr>Wingdings</vt:lpstr>
      <vt:lpstr>Wingdings 2</vt:lpstr>
      <vt:lpstr>Civic</vt:lpstr>
      <vt:lpstr>Unit B – energy flow in technological systems</vt:lpstr>
      <vt:lpstr>Systems</vt:lpstr>
      <vt:lpstr>Three types of systems</vt:lpstr>
      <vt:lpstr>The First Law of Thermodynamics</vt:lpstr>
      <vt:lpstr>A perfect machine</vt:lpstr>
      <vt:lpstr>Why don’t Perpetual Motion Machine’s work</vt:lpstr>
      <vt:lpstr>The Second Law</vt:lpstr>
      <vt:lpstr>Heat pumps</vt:lpstr>
      <vt:lpstr>Useful energy</vt:lpstr>
      <vt:lpstr>Efficiency</vt:lpstr>
      <vt:lpstr>Examples</vt:lpstr>
      <vt:lpstr>PowerPoint Presentation</vt:lpstr>
      <vt:lpstr>B3.2</vt:lpstr>
      <vt:lpstr>The value of an efficient machine</vt:lpstr>
      <vt:lpstr>One step forward, one step back</vt:lpstr>
      <vt:lpstr>The Gunpowder Engine</vt:lpstr>
      <vt:lpstr>The Heat Engine</vt:lpstr>
      <vt:lpstr>The Savery Engine</vt:lpstr>
      <vt:lpstr>Newcomen Engine</vt:lpstr>
      <vt:lpstr>Watt engine</vt:lpstr>
      <vt:lpstr>Internal Combustion Engine</vt:lpstr>
      <vt:lpstr>Internal Combustion Engine</vt:lpstr>
      <vt:lpstr>The four-stroke engine (Otto Engine)</vt:lpstr>
      <vt:lpstr>The gasoline engine</vt:lpstr>
      <vt:lpstr>B3.4 – Energy Supply and Demand</vt:lpstr>
      <vt:lpstr>Energy sources</vt:lpstr>
      <vt:lpstr>Solar energy sources</vt:lpstr>
      <vt:lpstr>Non-solar energy sources</vt:lpstr>
      <vt:lpstr>Renewable and non-renewable energy sources</vt:lpstr>
      <vt:lpstr>Global energy crisis </vt:lpstr>
      <vt:lpstr>Energy demand</vt:lpstr>
      <vt:lpstr>Global population growth</vt:lpstr>
      <vt:lpstr>The consequences of our actions</vt:lpstr>
      <vt:lpstr>Cogeneration &amp; sustainability</vt:lpstr>
    </vt:vector>
  </TitlesOfParts>
  <Company>Edmonton Catholic Schools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B – energy flow in technological systems</dc:title>
  <dc:creator>Sirman, Susanne</dc:creator>
  <cp:lastModifiedBy>Pilipchuk, Cheryl</cp:lastModifiedBy>
  <cp:revision>28</cp:revision>
  <cp:lastPrinted>2017-11-07T00:02:40Z</cp:lastPrinted>
  <dcterms:created xsi:type="dcterms:W3CDTF">2013-04-22T18:43:24Z</dcterms:created>
  <dcterms:modified xsi:type="dcterms:W3CDTF">2017-11-28T04:05:17Z</dcterms:modified>
</cp:coreProperties>
</file>