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86" r:id="rId3"/>
    <p:sldId id="287" r:id="rId4"/>
    <p:sldId id="288" r:id="rId5"/>
    <p:sldId id="289" r:id="rId6"/>
    <p:sldId id="290" r:id="rId7"/>
    <p:sldId id="291" r:id="rId8"/>
    <p:sldId id="292" r:id="rId9"/>
    <p:sldId id="368" r:id="rId10"/>
    <p:sldId id="258" r:id="rId11"/>
    <p:sldId id="367" r:id="rId12"/>
    <p:sldId id="259"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69"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70" r:id="rId64"/>
    <p:sldId id="342" r:id="rId65"/>
    <p:sldId id="343" r:id="rId66"/>
    <p:sldId id="344" r:id="rId67"/>
    <p:sldId id="345" r:id="rId68"/>
    <p:sldId id="346" r:id="rId69"/>
    <p:sldId id="347" r:id="rId70"/>
    <p:sldId id="348"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366" r:id="rId89"/>
    <p:sldId id="280" r:id="rId90"/>
    <p:sldId id="281" r:id="rId91"/>
    <p:sldId id="282"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98"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C29CB-FB2D-4F53-BEFB-8ADEE7F55609}" type="datetimeFigureOut">
              <a:rPr lang="en-US" smtClean="0"/>
              <a:pPr/>
              <a:t>11/27/17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C01385-BC19-4033-8ACE-F095A77F77F5}" type="slidenum">
              <a:rPr lang="en-CA" smtClean="0"/>
              <a:pPr/>
              <a:t>‹#›</a:t>
            </a:fld>
            <a:endParaRPr lang="en-CA"/>
          </a:p>
        </p:txBody>
      </p:sp>
    </p:spTree>
    <p:extLst>
      <p:ext uri="{BB962C8B-B14F-4D97-AF65-F5344CB8AC3E}">
        <p14:creationId xmlns:p14="http://schemas.microsoft.com/office/powerpoint/2010/main" val="244954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2FC01385-BC19-4033-8ACE-F095A77F77F5}" type="slidenum">
              <a:rPr lang="en-CA" smtClean="0"/>
              <a:pPr/>
              <a:t>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AE521CF-07B1-4302-9210-6DE5C84609F9}" type="datetimeFigureOut">
              <a:rPr lang="en-US" smtClean="0"/>
              <a:pPr/>
              <a:t>11/27/17</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8593E6-DA1F-47EF-A08E-CC15365AF3FA}"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E521CF-07B1-4302-9210-6DE5C84609F9}" type="datetimeFigureOut">
              <a:rPr lang="en-US" smtClean="0"/>
              <a:pPr/>
              <a:t>11/27/17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8593E6-DA1F-47EF-A08E-CC15365AF3F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78593E6-DA1F-47EF-A08E-CC15365AF3FA}"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AE521CF-07B1-4302-9210-6DE5C84609F9}" type="datetimeFigureOut">
              <a:rPr lang="en-US" smtClean="0"/>
              <a:pPr/>
              <a:t>11/27/17</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96BC0636-1160-4648-B658-48B1922E970A}" type="slidenum">
              <a:rPr lang="en-US"/>
              <a:pPr/>
              <a:t>‹#›</a:t>
            </a:fld>
            <a:endParaRPr lang="en-US"/>
          </a:p>
        </p:txBody>
      </p:sp>
    </p:spTree>
    <p:extLst>
      <p:ext uri="{BB962C8B-B14F-4D97-AF65-F5344CB8AC3E}">
        <p14:creationId xmlns:p14="http://schemas.microsoft.com/office/powerpoint/2010/main" val="379774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CFDC282-BE43-4B3B-B235-353D2F3394A8}" type="slidenum">
              <a:rPr lang="en-US"/>
              <a:pPr/>
              <a:t>‹#›</a:t>
            </a:fld>
            <a:endParaRPr lang="en-US"/>
          </a:p>
        </p:txBody>
      </p:sp>
    </p:spTree>
    <p:extLst>
      <p:ext uri="{BB962C8B-B14F-4D97-AF65-F5344CB8AC3E}">
        <p14:creationId xmlns:p14="http://schemas.microsoft.com/office/powerpoint/2010/main" val="77790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AE521CF-07B1-4302-9210-6DE5C84609F9}" type="datetimeFigureOut">
              <a:rPr lang="en-US" smtClean="0"/>
              <a:pPr/>
              <a:t>11/27/17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978593E6-DA1F-47EF-A08E-CC15365AF3FA}"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3AE521CF-07B1-4302-9210-6DE5C84609F9}" type="datetimeFigureOut">
              <a:rPr lang="en-US" smtClean="0"/>
              <a:pPr/>
              <a:t>11/27/17</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78593E6-DA1F-47EF-A08E-CC15365AF3FA}"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AE521CF-07B1-4302-9210-6DE5C84609F9}" type="datetimeFigureOut">
              <a:rPr lang="en-US" smtClean="0"/>
              <a:pPr/>
              <a:t>11/27/17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8593E6-DA1F-47EF-A08E-CC15365AF3FA}"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AE521CF-07B1-4302-9210-6DE5C84609F9}" type="datetimeFigureOut">
              <a:rPr lang="en-US" smtClean="0"/>
              <a:pPr/>
              <a:t>11/27/17</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78593E6-DA1F-47EF-A08E-CC15365AF3FA}"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AE521CF-07B1-4302-9210-6DE5C84609F9}" type="datetimeFigureOut">
              <a:rPr lang="en-US" smtClean="0"/>
              <a:pPr/>
              <a:t>11/27/17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978593E6-DA1F-47EF-A08E-CC15365AF3F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AE521CF-07B1-4302-9210-6DE5C84609F9}" type="datetimeFigureOut">
              <a:rPr lang="en-US" smtClean="0"/>
              <a:pPr/>
              <a:t>11/27/17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78593E6-DA1F-47EF-A08E-CC15365AF3F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78593E6-DA1F-47EF-A08E-CC15365AF3FA}"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AE521CF-07B1-4302-9210-6DE5C84609F9}" type="datetimeFigureOut">
              <a:rPr lang="en-US" smtClean="0"/>
              <a:pPr/>
              <a:t>11/27/17</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78593E6-DA1F-47EF-A08E-CC15365AF3FA}"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AE521CF-07B1-4302-9210-6DE5C84609F9}" type="datetimeFigureOut">
              <a:rPr lang="en-US" smtClean="0"/>
              <a:pPr/>
              <a:t>11/27/17</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AE521CF-07B1-4302-9210-6DE5C84609F9}" type="datetimeFigureOut">
              <a:rPr lang="en-US" smtClean="0"/>
              <a:pPr/>
              <a:t>11/27/17</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78593E6-DA1F-47EF-A08E-CC15365AF3FA}"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video" Target="https://www.youtube.com/embed/9UvlqAVCoqY" TargetMode="External"/><Relationship Id="rId2" Type="http://schemas.openxmlformats.org/officeDocument/2006/relationships/slideLayout" Target="../slideLayouts/slideLayout2.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5/55/CellMembraneDrawing_(dumb_version).jpg" TargetMode="External"/><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video" Target="https://www.youtube.com/embed/dPKvHrD1eS4" TargetMode="External"/><Relationship Id="rId2" Type="http://schemas.openxmlformats.org/officeDocument/2006/relationships/slideLayout" Target="../slideLayouts/slideLayout2.xml"/><Relationship Id="rId3"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diffusion_work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diffusion_works.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osmosis_works.html" TargetMode="External"/><Relationship Id="rId3"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osmosis_works.html" TargetMode="Externa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s://www.youtube.com/watch?v=Y_w07A7chnk"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facilitated_diffusion_works.html"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highered.mcgraw-hill.com/sites/0072495855/student_view0/chapter2/animation__how_facilitated_diffusion_works.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PKvHrD1eS4" TargetMode="External"/><Relationship Id="rId3"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video" Target="https://www.youtube.com/embed/Ptmlvtei8hw" TargetMode="External"/><Relationship Id="rId2" Type="http://schemas.openxmlformats.org/officeDocument/2006/relationships/slideLayout" Target="../slideLayouts/slideLayout2.xml"/><Relationship Id="rId3" Type="http://schemas.openxmlformats.org/officeDocument/2006/relationships/image" Target="../media/image4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udiodaily.com/2006/07/cellular-visions-the-inner-life-of-a-cell/" TargetMode="External"/><Relationship Id="rId3" Type="http://schemas.openxmlformats.org/officeDocument/2006/relationships/image" Target="../media/image6.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http://www.csl.co.nz/images/1/Liposome%20Image.jpg"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jpeg"/></Relationships>
</file>

<file path=ppt/slides/_rels/slide88.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video" Target="https://www.youtube.com/embed/cj8dDTHGJBY" TargetMode="External"/><Relationship Id="rId2" Type="http://schemas.openxmlformats.org/officeDocument/2006/relationships/slideLayout" Target="../slideLayouts/slideLayout2.xml"/><Relationship Id="rId3"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1041648"/>
          </a:xfrm>
        </p:spPr>
        <p:txBody>
          <a:bodyPr/>
          <a:lstStyle/>
          <a:p>
            <a:r>
              <a:rPr lang="en-CA" dirty="0"/>
              <a:t>The Cell</a:t>
            </a:r>
          </a:p>
        </p:txBody>
      </p:sp>
      <p:sp>
        <p:nvSpPr>
          <p:cNvPr id="2" name="Title 1"/>
          <p:cNvSpPr>
            <a:spLocks noGrp="1"/>
          </p:cNvSpPr>
          <p:nvPr>
            <p:ph type="ctrTitle"/>
          </p:nvPr>
        </p:nvSpPr>
        <p:spPr/>
        <p:txBody>
          <a:bodyPr/>
          <a:lstStyle/>
          <a:p>
            <a:r>
              <a:rPr lang="en-CA" dirty="0"/>
              <a:t>Unit B – Section 2.0</a:t>
            </a:r>
          </a:p>
        </p:txBody>
      </p:sp>
      <p:pic>
        <p:nvPicPr>
          <p:cNvPr id="4" name="Picture 6" descr="prod1900_dt">
            <a:extLst>
              <a:ext uri="{FF2B5EF4-FFF2-40B4-BE49-F238E27FC236}">
                <a16:creationId xmlns:a16="http://schemas.microsoft.com/office/drawing/2014/main" xmlns="" id="{098D32A9-E714-438C-AFCD-E2566C1F275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931" b="18307"/>
          <a:stretch>
            <a:fillRect/>
          </a:stretch>
        </p:blipFill>
        <p:spPr bwMode="auto">
          <a:xfrm>
            <a:off x="2195736" y="3429000"/>
            <a:ext cx="4223452" cy="273518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http://www.spaceshipdiscovery.com/discovery/eduprog/animal_cell.gif"/>
          <p:cNvPicPr/>
          <p:nvPr/>
        </p:nvPicPr>
        <p:blipFill>
          <a:blip r:embed="rId2"/>
          <a:srcRect/>
          <a:stretch>
            <a:fillRect/>
          </a:stretch>
        </p:blipFill>
        <p:spPr bwMode="auto">
          <a:xfrm>
            <a:off x="357158" y="214290"/>
            <a:ext cx="8286808" cy="64294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B5160-6156-4621-86E7-6511EBDA6D02}"/>
              </a:ext>
            </a:extLst>
          </p:cNvPr>
          <p:cNvSpPr>
            <a:spLocks noGrp="1"/>
          </p:cNvSpPr>
          <p:nvPr>
            <p:ph type="title"/>
          </p:nvPr>
        </p:nvSpPr>
        <p:spPr/>
        <p:txBody>
          <a:bodyPr/>
          <a:lstStyle/>
          <a:p>
            <a:endParaRPr lang="en-CA"/>
          </a:p>
        </p:txBody>
      </p:sp>
      <p:pic>
        <p:nvPicPr>
          <p:cNvPr id="4" name="Online Media 3">
            <a:hlinkClick r:id="" action="ppaction://media"/>
            <a:extLst>
              <a:ext uri="{FF2B5EF4-FFF2-40B4-BE49-F238E27FC236}">
                <a16:creationId xmlns:a16="http://schemas.microsoft.com/office/drawing/2014/main" xmlns="" id="{E2F4C858-4C67-4959-B8D2-4BAE98E43E51}"/>
              </a:ext>
            </a:extLst>
          </p:cNvPr>
          <p:cNvPicPr>
            <a:picLocks noGrp="1" noRot="1" noChangeAspect="1"/>
          </p:cNvPicPr>
          <p:nvPr>
            <p:ph sz="quarter" idx="1"/>
            <a:videoFile r:link="rId1"/>
          </p:nvPr>
        </p:nvPicPr>
        <p:blipFill>
          <a:blip r:embed="rId3"/>
          <a:stretch>
            <a:fillRect/>
          </a:stretch>
        </p:blipFill>
        <p:spPr>
          <a:xfrm>
            <a:off x="179512" y="180474"/>
            <a:ext cx="8656640" cy="6492480"/>
          </a:xfrm>
          <a:prstGeom prst="rect">
            <a:avLst/>
          </a:prstGeom>
        </p:spPr>
      </p:pic>
    </p:spTree>
    <p:extLst>
      <p:ext uri="{BB962C8B-B14F-4D97-AF65-F5344CB8AC3E}">
        <p14:creationId xmlns:p14="http://schemas.microsoft.com/office/powerpoint/2010/main" val="1408266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descr="http://micro.magnet.fsu.edu/cells/plants/images/plantcell450.jpg"/>
          <p:cNvPicPr/>
          <p:nvPr/>
        </p:nvPicPr>
        <p:blipFill>
          <a:blip r:embed="rId2"/>
          <a:srcRect/>
          <a:stretch>
            <a:fillRect/>
          </a:stretch>
        </p:blipFill>
        <p:spPr bwMode="auto">
          <a:xfrm>
            <a:off x="214282" y="142852"/>
            <a:ext cx="8643998" cy="657229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0" name="Picture 6" descr="plantcell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4078287" cy="5400675"/>
          </a:xfrm>
          <a:prstGeom prst="rect">
            <a:avLst/>
          </a:prstGeom>
          <a:noFill/>
          <a:extLst>
            <a:ext uri="{909E8E84-426E-40dd-AFC4-6F175D3DCCD1}">
              <a14:hiddenFill xmlns="" xmlns:a14="http://schemas.microsoft.com/office/drawing/2010/main">
                <a:solidFill>
                  <a:srgbClr val="FFFFFF"/>
                </a:solidFill>
              </a14:hiddenFill>
            </a:ext>
          </a:extLst>
        </p:spPr>
      </p:pic>
      <p:sp>
        <p:nvSpPr>
          <p:cNvPr id="103428" name="Rectangle 4"/>
          <p:cNvSpPr>
            <a:spLocks noGrp="1" noChangeArrowheads="1"/>
          </p:cNvSpPr>
          <p:nvPr>
            <p:ph type="title"/>
          </p:nvPr>
        </p:nvSpPr>
        <p:spPr/>
        <p:txBody>
          <a:bodyPr/>
          <a:lstStyle/>
          <a:p>
            <a:r>
              <a:rPr lang="en-US"/>
              <a:t>Animal and plant cells</a:t>
            </a:r>
          </a:p>
        </p:txBody>
      </p:sp>
      <p:pic>
        <p:nvPicPr>
          <p:cNvPr id="103431" name="Picture 7" descr="cell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25538"/>
            <a:ext cx="4522787" cy="54721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10735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103431"/>
                                        </p:tgtEl>
                                        <p:attrNameLst>
                                          <p:attrName>style.visibility</p:attrName>
                                        </p:attrNameLst>
                                      </p:cBhvr>
                                      <p:to>
                                        <p:strVal val="visible"/>
                                      </p:to>
                                    </p:set>
                                    <p:animEffect transition="in" filter="diamond(out)">
                                      <p:cBhvr>
                                        <p:cTn id="7" dur="2000"/>
                                        <p:tgtEl>
                                          <p:spTgt spid="1034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diamond(out)">
                                      <p:cBhvr>
                                        <p:cTn id="12" dur="20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9" name="Picture 9"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17763" name="Rectangle 3"/>
          <p:cNvSpPr>
            <a:spLocks noGrp="1" noChangeArrowheads="1"/>
          </p:cNvSpPr>
          <p:nvPr>
            <p:ph type="title"/>
          </p:nvPr>
        </p:nvSpPr>
        <p:spPr/>
        <p:txBody>
          <a:bodyPr/>
          <a:lstStyle/>
          <a:p>
            <a:r>
              <a:rPr lang="en-US"/>
              <a:t>Structure and support</a:t>
            </a:r>
          </a:p>
        </p:txBody>
      </p:sp>
      <p:sp>
        <p:nvSpPr>
          <p:cNvPr id="117764" name="Rectangle 4"/>
          <p:cNvSpPr>
            <a:spLocks noGrp="1" noChangeArrowheads="1"/>
          </p:cNvSpPr>
          <p:nvPr>
            <p:ph type="body" idx="1"/>
          </p:nvPr>
        </p:nvSpPr>
        <p:spPr>
          <a:xfrm>
            <a:off x="457200" y="1600200"/>
            <a:ext cx="4259263" cy="4997450"/>
          </a:xfrm>
        </p:spPr>
        <p:txBody>
          <a:bodyPr/>
          <a:lstStyle/>
          <a:p>
            <a:pPr>
              <a:lnSpc>
                <a:spcPct val="90000"/>
              </a:lnSpc>
            </a:pPr>
            <a:r>
              <a:rPr lang="en-US" b="1"/>
              <a:t>cell membrane</a:t>
            </a:r>
          </a:p>
          <a:p>
            <a:pPr lvl="1">
              <a:lnSpc>
                <a:spcPct val="90000"/>
              </a:lnSpc>
            </a:pPr>
            <a:r>
              <a:rPr lang="en-US"/>
              <a:t>acts as </a:t>
            </a:r>
            <a:r>
              <a:rPr lang="en-US" u="sng"/>
              <a:t>a protective barrier</a:t>
            </a:r>
            <a:endParaRPr lang="en-US"/>
          </a:p>
          <a:p>
            <a:pPr lvl="1">
              <a:lnSpc>
                <a:spcPct val="90000"/>
              </a:lnSpc>
            </a:pPr>
            <a:r>
              <a:rPr lang="en-US"/>
              <a:t>allows for </a:t>
            </a:r>
            <a:r>
              <a:rPr lang="en-US" u="sng"/>
              <a:t>transport of materials into and waste out of the cell</a:t>
            </a:r>
          </a:p>
          <a:p>
            <a:pPr lvl="1">
              <a:lnSpc>
                <a:spcPct val="90000"/>
              </a:lnSpc>
            </a:pPr>
            <a:r>
              <a:rPr lang="en-US"/>
              <a:t>because its outer layer has receptor proteins, it is </a:t>
            </a:r>
            <a:r>
              <a:rPr lang="en-US" u="sng"/>
              <a:t>important in cell communication</a:t>
            </a:r>
            <a:endParaRPr lang="en-US"/>
          </a:p>
        </p:txBody>
      </p:sp>
      <p:sp>
        <p:nvSpPr>
          <p:cNvPr id="117765" name="Line 5"/>
          <p:cNvSpPr>
            <a:spLocks noChangeShapeType="1"/>
          </p:cNvSpPr>
          <p:nvPr/>
        </p:nvSpPr>
        <p:spPr bwMode="auto">
          <a:xfrm>
            <a:off x="3851275" y="1844675"/>
            <a:ext cx="1657350" cy="144463"/>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7768" name="Picture 8" descr="Image:CellMembraneDrawing (dumb version).jpg">
            <a:hlinkClick r:id="rId3"/>
          </p:cNvPr>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44550" y="4725144"/>
            <a:ext cx="3343275" cy="17668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4850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7768"/>
                                        </p:tgtEl>
                                        <p:attrNameLst>
                                          <p:attrName>style.visibility</p:attrName>
                                        </p:attrNameLst>
                                      </p:cBhvr>
                                      <p:to>
                                        <p:strVal val="visible"/>
                                      </p:to>
                                    </p:set>
                                    <p:anim calcmode="lin" valueType="num">
                                      <p:cBhvr>
                                        <p:cTn id="7" dur="500" fill="hold"/>
                                        <p:tgtEl>
                                          <p:spTgt spid="117768"/>
                                        </p:tgtEl>
                                        <p:attrNameLst>
                                          <p:attrName>ppt_w</p:attrName>
                                        </p:attrNameLst>
                                      </p:cBhvr>
                                      <p:tavLst>
                                        <p:tav tm="0">
                                          <p:val>
                                            <p:fltVal val="0"/>
                                          </p:val>
                                        </p:tav>
                                        <p:tav tm="100000">
                                          <p:val>
                                            <p:strVal val="#ppt_w"/>
                                          </p:val>
                                        </p:tav>
                                      </p:tavLst>
                                    </p:anim>
                                    <p:anim calcmode="lin" valueType="num">
                                      <p:cBhvr>
                                        <p:cTn id="8" dur="500" fill="hold"/>
                                        <p:tgtEl>
                                          <p:spTgt spid="117768"/>
                                        </p:tgtEl>
                                        <p:attrNameLst>
                                          <p:attrName>ppt_h</p:attrName>
                                        </p:attrNameLst>
                                      </p:cBhvr>
                                      <p:tavLst>
                                        <p:tav tm="0">
                                          <p:val>
                                            <p:fltVal val="0"/>
                                          </p:val>
                                        </p:tav>
                                        <p:tav tm="100000">
                                          <p:val>
                                            <p:strVal val="#ppt_h"/>
                                          </p:val>
                                        </p:tav>
                                      </p:tavLst>
                                    </p:anim>
                                    <p:animEffect transition="in" filter="fade">
                                      <p:cBhvr>
                                        <p:cTn id="9" dur="500"/>
                                        <p:tgtEl>
                                          <p:spTgt spid="11776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7765"/>
                                        </p:tgtEl>
                                        <p:attrNameLst>
                                          <p:attrName>style.visibility</p:attrName>
                                        </p:attrNameLst>
                                      </p:cBhvr>
                                      <p:to>
                                        <p:strVal val="visible"/>
                                      </p:to>
                                    </p:set>
                                    <p:animEffect transition="in" filter="wipe(left)">
                                      <p:cBhvr>
                                        <p:cTn id="14" dur="1000"/>
                                        <p:tgtEl>
                                          <p:spTgt spid="117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51" name="Picture 7" descr="plantcell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4078287" cy="5400675"/>
          </a:xfrm>
          <a:prstGeom prst="rect">
            <a:avLst/>
          </a:prstGeom>
          <a:noFill/>
          <a:extLst>
            <a:ext uri="{909E8E84-426E-40dd-AFC4-6F175D3DCCD1}">
              <a14:hiddenFill xmlns="" xmlns:a14="http://schemas.microsoft.com/office/drawing/2010/main">
                <a:solidFill>
                  <a:srgbClr val="FFFFFF"/>
                </a:solidFill>
              </a14:hiddenFill>
            </a:ext>
          </a:extLst>
        </p:spPr>
      </p:pic>
      <p:sp>
        <p:nvSpPr>
          <p:cNvPr id="108546" name="Rectangle 2"/>
          <p:cNvSpPr>
            <a:spLocks noGrp="1" noChangeArrowheads="1"/>
          </p:cNvSpPr>
          <p:nvPr>
            <p:ph type="title"/>
          </p:nvPr>
        </p:nvSpPr>
        <p:spPr/>
        <p:txBody>
          <a:bodyPr/>
          <a:lstStyle/>
          <a:p>
            <a:r>
              <a:rPr lang="en-US"/>
              <a:t>Structure and support</a:t>
            </a:r>
          </a:p>
        </p:txBody>
      </p:sp>
      <p:sp>
        <p:nvSpPr>
          <p:cNvPr id="108547" name="Rectangle 3"/>
          <p:cNvSpPr>
            <a:spLocks noGrp="1" noChangeArrowheads="1"/>
          </p:cNvSpPr>
          <p:nvPr>
            <p:ph type="body" idx="1"/>
          </p:nvPr>
        </p:nvSpPr>
        <p:spPr>
          <a:xfrm>
            <a:off x="457200" y="1600200"/>
            <a:ext cx="4259263" cy="4997450"/>
          </a:xfrm>
        </p:spPr>
        <p:txBody>
          <a:bodyPr/>
          <a:lstStyle/>
          <a:p>
            <a:pPr>
              <a:lnSpc>
                <a:spcPct val="90000"/>
              </a:lnSpc>
            </a:pPr>
            <a:r>
              <a:rPr lang="en-US" b="1"/>
              <a:t>cell wall</a:t>
            </a:r>
            <a:endParaRPr lang="en-US"/>
          </a:p>
          <a:p>
            <a:pPr lvl="1">
              <a:lnSpc>
                <a:spcPct val="90000"/>
              </a:lnSpc>
            </a:pPr>
            <a:r>
              <a:rPr lang="en-US"/>
              <a:t>found only </a:t>
            </a:r>
            <a:r>
              <a:rPr lang="en-US" u="sng"/>
              <a:t>in plants and bacteria</a:t>
            </a:r>
            <a:endParaRPr lang="en-US"/>
          </a:p>
          <a:p>
            <a:pPr lvl="1">
              <a:lnSpc>
                <a:spcPct val="90000"/>
              </a:lnSpc>
            </a:pPr>
            <a:r>
              <a:rPr lang="en-US"/>
              <a:t>a rigid frame that gives plant cells </a:t>
            </a:r>
            <a:r>
              <a:rPr lang="en-US" u="sng"/>
              <a:t>strength and support</a:t>
            </a:r>
            <a:endParaRPr lang="en-US"/>
          </a:p>
          <a:p>
            <a:pPr lvl="1">
              <a:lnSpc>
                <a:spcPct val="90000"/>
              </a:lnSpc>
            </a:pPr>
            <a:r>
              <a:rPr lang="en-US"/>
              <a:t>is part of what allows plants to</a:t>
            </a:r>
            <a:r>
              <a:rPr lang="en-US" u="sng"/>
              <a:t> grow very tall but remain strong</a:t>
            </a:r>
            <a:endParaRPr lang="en-US"/>
          </a:p>
        </p:txBody>
      </p:sp>
      <p:sp>
        <p:nvSpPr>
          <p:cNvPr id="108549" name="Line 5"/>
          <p:cNvSpPr>
            <a:spLocks noChangeShapeType="1"/>
          </p:cNvSpPr>
          <p:nvPr/>
        </p:nvSpPr>
        <p:spPr bwMode="auto">
          <a:xfrm>
            <a:off x="2411413" y="1916113"/>
            <a:ext cx="3097212" cy="73025"/>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8552" name="Picture 8"/>
          <p:cNvPicPr>
            <a:picLocks noChangeAspect="1" noChangeArrowheads="1"/>
          </p:cNvPicPr>
          <p:nvPr/>
        </p:nvPicPr>
        <p:blipFill>
          <a:blip r:embed="rId3">
            <a:extLst>
              <a:ext uri="{28A0092B-C50C-407E-A947-70E740481C1C}">
                <a14:useLocalDpi xmlns:a14="http://schemas.microsoft.com/office/drawing/2010/main" val="0"/>
              </a:ext>
            </a:extLst>
          </a:blip>
          <a:srcRect l="15495" t="41341" r="49072" b="21246"/>
          <a:stretch>
            <a:fillRect/>
          </a:stretch>
        </p:blipFill>
        <p:spPr bwMode="auto">
          <a:xfrm>
            <a:off x="2123728" y="4868863"/>
            <a:ext cx="1943100" cy="1538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130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8552"/>
                                        </p:tgtEl>
                                        <p:attrNameLst>
                                          <p:attrName>style.visibility</p:attrName>
                                        </p:attrNameLst>
                                      </p:cBhvr>
                                      <p:to>
                                        <p:strVal val="visible"/>
                                      </p:to>
                                    </p:set>
                                    <p:anim calcmode="lin" valueType="num">
                                      <p:cBhvr>
                                        <p:cTn id="7" dur="500" fill="hold"/>
                                        <p:tgtEl>
                                          <p:spTgt spid="108552"/>
                                        </p:tgtEl>
                                        <p:attrNameLst>
                                          <p:attrName>ppt_w</p:attrName>
                                        </p:attrNameLst>
                                      </p:cBhvr>
                                      <p:tavLst>
                                        <p:tav tm="0">
                                          <p:val>
                                            <p:fltVal val="0"/>
                                          </p:val>
                                        </p:tav>
                                        <p:tav tm="100000">
                                          <p:val>
                                            <p:strVal val="#ppt_w"/>
                                          </p:val>
                                        </p:tav>
                                      </p:tavLst>
                                    </p:anim>
                                    <p:anim calcmode="lin" valueType="num">
                                      <p:cBhvr>
                                        <p:cTn id="8" dur="500" fill="hold"/>
                                        <p:tgtEl>
                                          <p:spTgt spid="108552"/>
                                        </p:tgtEl>
                                        <p:attrNameLst>
                                          <p:attrName>ppt_h</p:attrName>
                                        </p:attrNameLst>
                                      </p:cBhvr>
                                      <p:tavLst>
                                        <p:tav tm="0">
                                          <p:val>
                                            <p:fltVal val="0"/>
                                          </p:val>
                                        </p:tav>
                                        <p:tav tm="100000">
                                          <p:val>
                                            <p:strVal val="#ppt_h"/>
                                          </p:val>
                                        </p:tav>
                                      </p:tavLst>
                                    </p:anim>
                                    <p:animEffect transition="in" filter="fade">
                                      <p:cBhvr>
                                        <p:cTn id="9" dur="500"/>
                                        <p:tgtEl>
                                          <p:spTgt spid="1085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8549"/>
                                        </p:tgtEl>
                                        <p:attrNameLst>
                                          <p:attrName>style.visibility</p:attrName>
                                        </p:attrNameLst>
                                      </p:cBhvr>
                                      <p:to>
                                        <p:strVal val="visible"/>
                                      </p:to>
                                    </p:set>
                                    <p:animEffect transition="in" filter="wipe(left)">
                                      <p:cBhvr>
                                        <p:cTn id="14" dur="500"/>
                                        <p:tgtEl>
                                          <p:spTgt spid="10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Structure and support</a:t>
            </a:r>
          </a:p>
        </p:txBody>
      </p:sp>
      <p:sp>
        <p:nvSpPr>
          <p:cNvPr id="109571" name="Rectangle 3"/>
          <p:cNvSpPr>
            <a:spLocks noGrp="1" noChangeArrowheads="1"/>
          </p:cNvSpPr>
          <p:nvPr>
            <p:ph type="body" idx="1"/>
          </p:nvPr>
        </p:nvSpPr>
        <p:spPr>
          <a:xfrm>
            <a:off x="457200" y="1600200"/>
            <a:ext cx="4259263" cy="4997450"/>
          </a:xfrm>
        </p:spPr>
        <p:txBody>
          <a:bodyPr/>
          <a:lstStyle/>
          <a:p>
            <a:r>
              <a:rPr lang="en-US" sz="2800" b="1"/>
              <a:t>cytoplasm</a:t>
            </a:r>
            <a:endParaRPr lang="en-US" sz="2800"/>
          </a:p>
          <a:p>
            <a:pPr lvl="1"/>
            <a:r>
              <a:rPr lang="en-US" sz="2400"/>
              <a:t>a gel-like substance that </a:t>
            </a:r>
            <a:r>
              <a:rPr lang="en-US" sz="2400" u="sng"/>
              <a:t>gives the cell structure</a:t>
            </a:r>
          </a:p>
          <a:p>
            <a:pPr lvl="1"/>
            <a:r>
              <a:rPr lang="en-US" sz="2400"/>
              <a:t>the organelles are </a:t>
            </a:r>
            <a:r>
              <a:rPr lang="en-US" sz="2400" u="sng"/>
              <a:t>suspended in the cytoplasm</a:t>
            </a:r>
            <a:r>
              <a:rPr lang="en-US" sz="2400"/>
              <a:t> and can move around through the process of </a:t>
            </a:r>
            <a:r>
              <a:rPr lang="en-US" sz="2400" u="sng"/>
              <a:t>cytoplasmic streaming</a:t>
            </a:r>
          </a:p>
          <a:p>
            <a:pPr lvl="1"/>
            <a:r>
              <a:rPr lang="en-US" sz="2400"/>
              <a:t>stores nutrients until organelles are ready to use them</a:t>
            </a:r>
          </a:p>
        </p:txBody>
      </p:sp>
      <p:pic>
        <p:nvPicPr>
          <p:cNvPr id="109572" name="Picture 4"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09573" name="Line 5"/>
          <p:cNvSpPr>
            <a:spLocks noChangeShapeType="1"/>
          </p:cNvSpPr>
          <p:nvPr/>
        </p:nvSpPr>
        <p:spPr bwMode="auto">
          <a:xfrm>
            <a:off x="2627313" y="1916113"/>
            <a:ext cx="3024187" cy="217487"/>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79442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wipe(left)">
                                      <p:cBhvr>
                                        <p:cTn id="7" dur="500"/>
                                        <p:tgtEl>
                                          <p:spTgt spid="109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Structure and support</a:t>
            </a:r>
          </a:p>
        </p:txBody>
      </p:sp>
      <p:sp>
        <p:nvSpPr>
          <p:cNvPr id="110595" name="Rectangle 3"/>
          <p:cNvSpPr>
            <a:spLocks noGrp="1" noChangeArrowheads="1"/>
          </p:cNvSpPr>
          <p:nvPr>
            <p:ph type="body" idx="1"/>
          </p:nvPr>
        </p:nvSpPr>
        <p:spPr>
          <a:xfrm>
            <a:off x="457200" y="1600200"/>
            <a:ext cx="4259263" cy="4997450"/>
          </a:xfrm>
        </p:spPr>
        <p:txBody>
          <a:bodyPr/>
          <a:lstStyle/>
          <a:p>
            <a:r>
              <a:rPr lang="en-US" b="1"/>
              <a:t>cytoskeleton</a:t>
            </a:r>
          </a:p>
          <a:p>
            <a:pPr lvl="1"/>
            <a:r>
              <a:rPr lang="en-US"/>
              <a:t>filaments inside the cytoplasm </a:t>
            </a:r>
            <a:r>
              <a:rPr lang="en-US" u="sng"/>
              <a:t>that act like a framework</a:t>
            </a:r>
          </a:p>
          <a:p>
            <a:pPr lvl="1"/>
            <a:r>
              <a:rPr lang="en-US"/>
              <a:t>similar to the role that your skeleton plays in your body</a:t>
            </a:r>
          </a:p>
          <a:p>
            <a:pPr lvl="1"/>
            <a:endParaRPr lang="en-US"/>
          </a:p>
        </p:txBody>
      </p:sp>
      <p:pic>
        <p:nvPicPr>
          <p:cNvPr id="110596" name="Picture 4"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10597" name="Line 5"/>
          <p:cNvSpPr>
            <a:spLocks noChangeShapeType="1"/>
          </p:cNvSpPr>
          <p:nvPr/>
        </p:nvSpPr>
        <p:spPr bwMode="auto">
          <a:xfrm flipV="1">
            <a:off x="3276600" y="1844675"/>
            <a:ext cx="3095625" cy="0"/>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0602" name="Picture 10" descr="membr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943" y="4224337"/>
            <a:ext cx="2771775" cy="2066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18092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0602"/>
                                        </p:tgtEl>
                                        <p:attrNameLst>
                                          <p:attrName>style.visibility</p:attrName>
                                        </p:attrNameLst>
                                      </p:cBhvr>
                                      <p:to>
                                        <p:strVal val="visible"/>
                                      </p:to>
                                    </p:set>
                                    <p:anim calcmode="lin" valueType="num">
                                      <p:cBhvr>
                                        <p:cTn id="7" dur="500" fill="hold"/>
                                        <p:tgtEl>
                                          <p:spTgt spid="110602"/>
                                        </p:tgtEl>
                                        <p:attrNameLst>
                                          <p:attrName>ppt_w</p:attrName>
                                        </p:attrNameLst>
                                      </p:cBhvr>
                                      <p:tavLst>
                                        <p:tav tm="0">
                                          <p:val>
                                            <p:fltVal val="0"/>
                                          </p:val>
                                        </p:tav>
                                        <p:tav tm="100000">
                                          <p:val>
                                            <p:strVal val="#ppt_w"/>
                                          </p:val>
                                        </p:tav>
                                      </p:tavLst>
                                    </p:anim>
                                    <p:anim calcmode="lin" valueType="num">
                                      <p:cBhvr>
                                        <p:cTn id="8" dur="500" fill="hold"/>
                                        <p:tgtEl>
                                          <p:spTgt spid="110602"/>
                                        </p:tgtEl>
                                        <p:attrNameLst>
                                          <p:attrName>ppt_h</p:attrName>
                                        </p:attrNameLst>
                                      </p:cBhvr>
                                      <p:tavLst>
                                        <p:tav tm="0">
                                          <p:val>
                                            <p:fltVal val="0"/>
                                          </p:val>
                                        </p:tav>
                                        <p:tav tm="100000">
                                          <p:val>
                                            <p:strVal val="#ppt_h"/>
                                          </p:val>
                                        </p:tav>
                                      </p:tavLst>
                                    </p:anim>
                                    <p:animEffect transition="in" filter="fade">
                                      <p:cBhvr>
                                        <p:cTn id="9" dur="500"/>
                                        <p:tgtEl>
                                          <p:spTgt spid="110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0597"/>
                                        </p:tgtEl>
                                        <p:attrNameLst>
                                          <p:attrName>style.visibility</p:attrName>
                                        </p:attrNameLst>
                                      </p:cBhvr>
                                      <p:to>
                                        <p:strVal val="visible"/>
                                      </p:to>
                                    </p:set>
                                    <p:animEffect transition="in" filter="wipe(left)">
                                      <p:cBhvr>
                                        <p:cTn id="14" dur="5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plantcell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4078287" cy="5400675"/>
          </a:xfrm>
          <a:prstGeom prst="rect">
            <a:avLst/>
          </a:prstGeom>
          <a:noFill/>
          <a:extLst>
            <a:ext uri="{909E8E84-426E-40dd-AFC4-6F175D3DCCD1}">
              <a14:hiddenFill xmlns="" xmlns:a14="http://schemas.microsoft.com/office/drawing/2010/main">
                <a:solidFill>
                  <a:srgbClr val="FFFFFF"/>
                </a:solidFill>
              </a14:hiddenFill>
            </a:ext>
          </a:extLst>
        </p:spPr>
      </p:pic>
      <p:sp>
        <p:nvSpPr>
          <p:cNvPr id="111618" name="Rectangle 2"/>
          <p:cNvSpPr>
            <a:spLocks noGrp="1" noChangeArrowheads="1"/>
          </p:cNvSpPr>
          <p:nvPr>
            <p:ph type="title"/>
          </p:nvPr>
        </p:nvSpPr>
        <p:spPr/>
        <p:txBody>
          <a:bodyPr/>
          <a:lstStyle/>
          <a:p>
            <a:r>
              <a:rPr lang="en-US"/>
              <a:t>Control and cell management</a:t>
            </a:r>
          </a:p>
        </p:txBody>
      </p:sp>
      <p:sp>
        <p:nvSpPr>
          <p:cNvPr id="111619" name="Rectangle 3"/>
          <p:cNvSpPr>
            <a:spLocks noGrp="1" noChangeArrowheads="1"/>
          </p:cNvSpPr>
          <p:nvPr>
            <p:ph type="body" idx="1"/>
          </p:nvPr>
        </p:nvSpPr>
        <p:spPr>
          <a:xfrm>
            <a:off x="457200" y="1600200"/>
            <a:ext cx="4043363" cy="4530725"/>
          </a:xfrm>
        </p:spPr>
        <p:txBody>
          <a:bodyPr/>
          <a:lstStyle/>
          <a:p>
            <a:r>
              <a:rPr lang="en-US" b="1"/>
              <a:t>nucleus</a:t>
            </a:r>
            <a:endParaRPr lang="en-US"/>
          </a:p>
          <a:p>
            <a:pPr lvl="1"/>
            <a:r>
              <a:rPr lang="en-US"/>
              <a:t>contains </a:t>
            </a:r>
            <a:r>
              <a:rPr lang="en-US" u="sng"/>
              <a:t>DNA, the genetic material of the cell</a:t>
            </a:r>
            <a:endParaRPr lang="en-US"/>
          </a:p>
          <a:p>
            <a:pPr lvl="1"/>
            <a:r>
              <a:rPr lang="en-US"/>
              <a:t>directs </a:t>
            </a:r>
            <a:r>
              <a:rPr lang="en-US" u="sng"/>
              <a:t>all cellular activities, including mitosis</a:t>
            </a:r>
          </a:p>
          <a:p>
            <a:pPr lvl="1"/>
            <a:r>
              <a:rPr lang="en-US"/>
              <a:t>surrounded by the </a:t>
            </a:r>
            <a:r>
              <a:rPr lang="en-US" u="sng"/>
              <a:t>nuclear envelope</a:t>
            </a:r>
            <a:endParaRPr lang="en-US"/>
          </a:p>
        </p:txBody>
      </p:sp>
      <p:sp>
        <p:nvSpPr>
          <p:cNvPr id="111621" name="Line 5"/>
          <p:cNvSpPr>
            <a:spLocks noChangeShapeType="1"/>
          </p:cNvSpPr>
          <p:nvPr/>
        </p:nvSpPr>
        <p:spPr bwMode="auto">
          <a:xfrm>
            <a:off x="3059113" y="1916113"/>
            <a:ext cx="2665412" cy="1441450"/>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1622" name="Line 6"/>
          <p:cNvSpPr>
            <a:spLocks noChangeShapeType="1"/>
          </p:cNvSpPr>
          <p:nvPr/>
        </p:nvSpPr>
        <p:spPr bwMode="auto">
          <a:xfrm flipV="1">
            <a:off x="3995738" y="4221163"/>
            <a:ext cx="1512887" cy="14398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1624" name="Picture 8" descr="c12x5mitosis-collage"/>
          <p:cNvPicPr>
            <a:picLocks noChangeAspect="1" noChangeArrowheads="1"/>
          </p:cNvPicPr>
          <p:nvPr/>
        </p:nvPicPr>
        <p:blipFill>
          <a:blip r:embed="rId3">
            <a:extLst>
              <a:ext uri="{28A0092B-C50C-407E-A947-70E740481C1C}">
                <a14:useLocalDpi xmlns:a14="http://schemas.microsoft.com/office/drawing/2010/main" val="0"/>
              </a:ext>
            </a:extLst>
          </a:blip>
          <a:srcRect l="34761" t="53569" r="34763" b="5530"/>
          <a:stretch>
            <a:fillRect/>
          </a:stretch>
        </p:blipFill>
        <p:spPr bwMode="auto">
          <a:xfrm>
            <a:off x="2267744" y="4763859"/>
            <a:ext cx="1871662" cy="17943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1586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1624"/>
                                        </p:tgtEl>
                                        <p:attrNameLst>
                                          <p:attrName>style.visibility</p:attrName>
                                        </p:attrNameLst>
                                      </p:cBhvr>
                                      <p:to>
                                        <p:strVal val="visible"/>
                                      </p:to>
                                    </p:set>
                                    <p:anim calcmode="lin" valueType="num">
                                      <p:cBhvr>
                                        <p:cTn id="7" dur="500" fill="hold"/>
                                        <p:tgtEl>
                                          <p:spTgt spid="111624"/>
                                        </p:tgtEl>
                                        <p:attrNameLst>
                                          <p:attrName>ppt_w</p:attrName>
                                        </p:attrNameLst>
                                      </p:cBhvr>
                                      <p:tavLst>
                                        <p:tav tm="0">
                                          <p:val>
                                            <p:fltVal val="0"/>
                                          </p:val>
                                        </p:tav>
                                        <p:tav tm="100000">
                                          <p:val>
                                            <p:strVal val="#ppt_w"/>
                                          </p:val>
                                        </p:tav>
                                      </p:tavLst>
                                    </p:anim>
                                    <p:anim calcmode="lin" valueType="num">
                                      <p:cBhvr>
                                        <p:cTn id="8" dur="500" fill="hold"/>
                                        <p:tgtEl>
                                          <p:spTgt spid="111624"/>
                                        </p:tgtEl>
                                        <p:attrNameLst>
                                          <p:attrName>ppt_h</p:attrName>
                                        </p:attrNameLst>
                                      </p:cBhvr>
                                      <p:tavLst>
                                        <p:tav tm="0">
                                          <p:val>
                                            <p:fltVal val="0"/>
                                          </p:val>
                                        </p:tav>
                                        <p:tav tm="100000">
                                          <p:val>
                                            <p:strVal val="#ppt_h"/>
                                          </p:val>
                                        </p:tav>
                                      </p:tavLst>
                                    </p:anim>
                                    <p:animEffect transition="in" filter="fade">
                                      <p:cBhvr>
                                        <p:cTn id="9" dur="500"/>
                                        <p:tgtEl>
                                          <p:spTgt spid="1116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1621"/>
                                        </p:tgtEl>
                                        <p:attrNameLst>
                                          <p:attrName>style.visibility</p:attrName>
                                        </p:attrNameLst>
                                      </p:cBhvr>
                                      <p:to>
                                        <p:strVal val="visible"/>
                                      </p:to>
                                    </p:set>
                                    <p:animEffect transition="in" filter="wipe(left)">
                                      <p:cBhvr>
                                        <p:cTn id="14" dur="500"/>
                                        <p:tgtEl>
                                          <p:spTgt spid="11162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1622"/>
                                        </p:tgtEl>
                                        <p:attrNameLst>
                                          <p:attrName>style.visibility</p:attrName>
                                        </p:attrNameLst>
                                      </p:cBhvr>
                                      <p:to>
                                        <p:strVal val="visible"/>
                                      </p:to>
                                    </p:set>
                                    <p:animEffect transition="in" filter="wipe(down)">
                                      <p:cBhvr>
                                        <p:cTn id="19" dur="500"/>
                                        <p:tgtEl>
                                          <p:spTgt spid="111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lantcell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4078287" cy="5400675"/>
          </a:xfrm>
          <a:prstGeom prst="rect">
            <a:avLst/>
          </a:prstGeom>
          <a:noFill/>
          <a:extLst>
            <a:ext uri="{909E8E84-426E-40dd-AFC4-6F175D3DCCD1}">
              <a14:hiddenFill xmlns="" xmlns:a14="http://schemas.microsoft.com/office/drawing/2010/main">
                <a:solidFill>
                  <a:srgbClr val="FFFFFF"/>
                </a:solidFill>
              </a14:hiddenFill>
            </a:ext>
          </a:extLst>
        </p:spPr>
      </p:pic>
      <p:sp>
        <p:nvSpPr>
          <p:cNvPr id="113667" name="Rectangle 3"/>
          <p:cNvSpPr>
            <a:spLocks noGrp="1" noChangeArrowheads="1"/>
          </p:cNvSpPr>
          <p:nvPr>
            <p:ph type="title"/>
          </p:nvPr>
        </p:nvSpPr>
        <p:spPr/>
        <p:txBody>
          <a:bodyPr/>
          <a:lstStyle/>
          <a:p>
            <a:r>
              <a:rPr lang="en-US"/>
              <a:t>Storage and transport</a:t>
            </a:r>
          </a:p>
        </p:txBody>
      </p:sp>
      <p:sp>
        <p:nvSpPr>
          <p:cNvPr id="113668" name="Rectangle 4"/>
          <p:cNvSpPr>
            <a:spLocks noGrp="1" noChangeArrowheads="1"/>
          </p:cNvSpPr>
          <p:nvPr>
            <p:ph type="body" idx="1"/>
          </p:nvPr>
        </p:nvSpPr>
        <p:spPr>
          <a:xfrm>
            <a:off x="457200" y="1600200"/>
            <a:ext cx="4043363" cy="4924425"/>
          </a:xfrm>
        </p:spPr>
        <p:txBody>
          <a:bodyPr/>
          <a:lstStyle/>
          <a:p>
            <a:pPr>
              <a:lnSpc>
                <a:spcPct val="90000"/>
              </a:lnSpc>
            </a:pPr>
            <a:r>
              <a:rPr lang="en-US" b="1"/>
              <a:t>vacuole</a:t>
            </a:r>
            <a:endParaRPr lang="en-US"/>
          </a:p>
          <a:p>
            <a:pPr lvl="1">
              <a:lnSpc>
                <a:spcPct val="90000"/>
              </a:lnSpc>
            </a:pPr>
            <a:r>
              <a:rPr lang="en-US"/>
              <a:t>membrane-bound structures that </a:t>
            </a:r>
            <a:r>
              <a:rPr lang="en-US" u="sng"/>
              <a:t>store water in plants</a:t>
            </a:r>
          </a:p>
          <a:p>
            <a:pPr lvl="1">
              <a:lnSpc>
                <a:spcPct val="90000"/>
              </a:lnSpc>
            </a:pPr>
            <a:r>
              <a:rPr lang="en-US" b="1"/>
              <a:t>turgor pressure</a:t>
            </a:r>
            <a:r>
              <a:rPr lang="en-US"/>
              <a:t> makes the plant cell firm (or </a:t>
            </a:r>
            <a:r>
              <a:rPr lang="en-US" b="1"/>
              <a:t>turgid)</a:t>
            </a:r>
            <a:endParaRPr lang="en-US"/>
          </a:p>
          <a:p>
            <a:pPr lvl="1">
              <a:lnSpc>
                <a:spcPct val="90000"/>
              </a:lnSpc>
            </a:pPr>
            <a:r>
              <a:rPr lang="en-US"/>
              <a:t>if the vacuole is not full, the cells become weak and </a:t>
            </a:r>
            <a:r>
              <a:rPr lang="en-US" u="sng"/>
              <a:t>the plant wilts</a:t>
            </a:r>
            <a:endParaRPr lang="en-US"/>
          </a:p>
        </p:txBody>
      </p:sp>
      <p:sp>
        <p:nvSpPr>
          <p:cNvPr id="113669" name="Line 5"/>
          <p:cNvSpPr>
            <a:spLocks noChangeShapeType="1"/>
          </p:cNvSpPr>
          <p:nvPr/>
        </p:nvSpPr>
        <p:spPr bwMode="auto">
          <a:xfrm>
            <a:off x="2555875" y="1916113"/>
            <a:ext cx="3529013" cy="3603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4" name="Freeform 10"/>
          <p:cNvSpPr>
            <a:spLocks/>
          </p:cNvSpPr>
          <p:nvPr/>
        </p:nvSpPr>
        <p:spPr bwMode="auto">
          <a:xfrm>
            <a:off x="5886450" y="1816100"/>
            <a:ext cx="2455863" cy="3657600"/>
          </a:xfrm>
          <a:custGeom>
            <a:avLst/>
            <a:gdLst>
              <a:gd name="T0" fmla="*/ 277 w 1547"/>
              <a:gd name="T1" fmla="*/ 1933 h 2304"/>
              <a:gd name="T2" fmla="*/ 332 w 1547"/>
              <a:gd name="T3" fmla="*/ 1846 h 2304"/>
              <a:gd name="T4" fmla="*/ 356 w 1547"/>
              <a:gd name="T5" fmla="*/ 1831 h 2304"/>
              <a:gd name="T6" fmla="*/ 395 w 1547"/>
              <a:gd name="T7" fmla="*/ 1760 h 2304"/>
              <a:gd name="T8" fmla="*/ 434 w 1547"/>
              <a:gd name="T9" fmla="*/ 1649 h 2304"/>
              <a:gd name="T10" fmla="*/ 537 w 1547"/>
              <a:gd name="T11" fmla="*/ 1365 h 2304"/>
              <a:gd name="T12" fmla="*/ 419 w 1547"/>
              <a:gd name="T13" fmla="*/ 734 h 2304"/>
              <a:gd name="T14" fmla="*/ 379 w 1547"/>
              <a:gd name="T15" fmla="*/ 687 h 2304"/>
              <a:gd name="T16" fmla="*/ 332 w 1547"/>
              <a:gd name="T17" fmla="*/ 655 h 2304"/>
              <a:gd name="T18" fmla="*/ 324 w 1547"/>
              <a:gd name="T19" fmla="*/ 631 h 2304"/>
              <a:gd name="T20" fmla="*/ 300 w 1547"/>
              <a:gd name="T21" fmla="*/ 623 h 2304"/>
              <a:gd name="T22" fmla="*/ 245 w 1547"/>
              <a:gd name="T23" fmla="*/ 592 h 2304"/>
              <a:gd name="T24" fmla="*/ 150 w 1547"/>
              <a:gd name="T25" fmla="*/ 537 h 2304"/>
              <a:gd name="T26" fmla="*/ 103 w 1547"/>
              <a:gd name="T27" fmla="*/ 513 h 2304"/>
              <a:gd name="T28" fmla="*/ 16 w 1547"/>
              <a:gd name="T29" fmla="*/ 426 h 2304"/>
              <a:gd name="T30" fmla="*/ 0 w 1547"/>
              <a:gd name="T31" fmla="*/ 379 h 2304"/>
              <a:gd name="T32" fmla="*/ 32 w 1547"/>
              <a:gd name="T33" fmla="*/ 276 h 2304"/>
              <a:gd name="T34" fmla="*/ 79 w 1547"/>
              <a:gd name="T35" fmla="*/ 245 h 2304"/>
              <a:gd name="T36" fmla="*/ 143 w 1547"/>
              <a:gd name="T37" fmla="*/ 158 h 2304"/>
              <a:gd name="T38" fmla="*/ 363 w 1547"/>
              <a:gd name="T39" fmla="*/ 103 h 2304"/>
              <a:gd name="T40" fmla="*/ 474 w 1547"/>
              <a:gd name="T41" fmla="*/ 71 h 2304"/>
              <a:gd name="T42" fmla="*/ 734 w 1547"/>
              <a:gd name="T43" fmla="*/ 16 h 2304"/>
              <a:gd name="T44" fmla="*/ 829 w 1547"/>
              <a:gd name="T45" fmla="*/ 8 h 2304"/>
              <a:gd name="T46" fmla="*/ 908 w 1547"/>
              <a:gd name="T47" fmla="*/ 55 h 2304"/>
              <a:gd name="T48" fmla="*/ 1034 w 1547"/>
              <a:gd name="T49" fmla="*/ 126 h 2304"/>
              <a:gd name="T50" fmla="*/ 1200 w 1547"/>
              <a:gd name="T51" fmla="*/ 339 h 2304"/>
              <a:gd name="T52" fmla="*/ 1255 w 1547"/>
              <a:gd name="T53" fmla="*/ 410 h 2304"/>
              <a:gd name="T54" fmla="*/ 1271 w 1547"/>
              <a:gd name="T55" fmla="*/ 442 h 2304"/>
              <a:gd name="T56" fmla="*/ 1295 w 1547"/>
              <a:gd name="T57" fmla="*/ 450 h 2304"/>
              <a:gd name="T58" fmla="*/ 1484 w 1547"/>
              <a:gd name="T59" fmla="*/ 529 h 2304"/>
              <a:gd name="T60" fmla="*/ 1500 w 1547"/>
              <a:gd name="T61" fmla="*/ 552 h 2304"/>
              <a:gd name="T62" fmla="*/ 1523 w 1547"/>
              <a:gd name="T63" fmla="*/ 560 h 2304"/>
              <a:gd name="T64" fmla="*/ 1539 w 1547"/>
              <a:gd name="T65" fmla="*/ 608 h 2304"/>
              <a:gd name="T66" fmla="*/ 1547 w 1547"/>
              <a:gd name="T67" fmla="*/ 631 h 2304"/>
              <a:gd name="T68" fmla="*/ 1539 w 1547"/>
              <a:gd name="T69" fmla="*/ 797 h 2304"/>
              <a:gd name="T70" fmla="*/ 1492 w 1547"/>
              <a:gd name="T71" fmla="*/ 963 h 2304"/>
              <a:gd name="T72" fmla="*/ 1515 w 1547"/>
              <a:gd name="T73" fmla="*/ 1318 h 2304"/>
              <a:gd name="T74" fmla="*/ 1508 w 1547"/>
              <a:gd name="T75" fmla="*/ 1476 h 2304"/>
              <a:gd name="T76" fmla="*/ 1452 w 1547"/>
              <a:gd name="T77" fmla="*/ 1578 h 2304"/>
              <a:gd name="T78" fmla="*/ 1413 w 1547"/>
              <a:gd name="T79" fmla="*/ 1704 h 2304"/>
              <a:gd name="T80" fmla="*/ 1373 w 1547"/>
              <a:gd name="T81" fmla="*/ 1831 h 2304"/>
              <a:gd name="T82" fmla="*/ 1366 w 1547"/>
              <a:gd name="T83" fmla="*/ 1925 h 2304"/>
              <a:gd name="T84" fmla="*/ 1208 w 1547"/>
              <a:gd name="T85" fmla="*/ 2138 h 2304"/>
              <a:gd name="T86" fmla="*/ 1160 w 1547"/>
              <a:gd name="T87" fmla="*/ 2178 h 2304"/>
              <a:gd name="T88" fmla="*/ 955 w 1547"/>
              <a:gd name="T89" fmla="*/ 2209 h 2304"/>
              <a:gd name="T90" fmla="*/ 884 w 1547"/>
              <a:gd name="T91" fmla="*/ 2241 h 2304"/>
              <a:gd name="T92" fmla="*/ 861 w 1547"/>
              <a:gd name="T93" fmla="*/ 2257 h 2304"/>
              <a:gd name="T94" fmla="*/ 845 w 1547"/>
              <a:gd name="T95" fmla="*/ 2280 h 2304"/>
              <a:gd name="T96" fmla="*/ 797 w 1547"/>
              <a:gd name="T97" fmla="*/ 2296 h 2304"/>
              <a:gd name="T98" fmla="*/ 774 w 1547"/>
              <a:gd name="T99" fmla="*/ 2304 h 2304"/>
              <a:gd name="T100" fmla="*/ 632 w 1547"/>
              <a:gd name="T101" fmla="*/ 2296 h 2304"/>
              <a:gd name="T102" fmla="*/ 592 w 1547"/>
              <a:gd name="T103" fmla="*/ 2265 h 2304"/>
              <a:gd name="T104" fmla="*/ 545 w 1547"/>
              <a:gd name="T105" fmla="*/ 2249 h 2304"/>
              <a:gd name="T106" fmla="*/ 474 w 1547"/>
              <a:gd name="T107" fmla="*/ 2209 h 2304"/>
              <a:gd name="T108" fmla="*/ 356 w 1547"/>
              <a:gd name="T109" fmla="*/ 2099 h 2304"/>
              <a:gd name="T110" fmla="*/ 269 w 1547"/>
              <a:gd name="T111" fmla="*/ 2083 h 2304"/>
              <a:gd name="T112" fmla="*/ 182 w 1547"/>
              <a:gd name="T113" fmla="*/ 1973 h 2304"/>
              <a:gd name="T114" fmla="*/ 245 w 1547"/>
              <a:gd name="T115" fmla="*/ 1878 h 2304"/>
              <a:gd name="T116" fmla="*/ 308 w 1547"/>
              <a:gd name="T117" fmla="*/ 1839 h 2304"/>
              <a:gd name="T118" fmla="*/ 332 w 1547"/>
              <a:gd name="T119" fmla="*/ 1831 h 2304"/>
              <a:gd name="T120" fmla="*/ 363 w 1547"/>
              <a:gd name="T121" fmla="*/ 1783 h 2304"/>
              <a:gd name="T122" fmla="*/ 387 w 1547"/>
              <a:gd name="T123" fmla="*/ 1775 h 2304"/>
              <a:gd name="T124" fmla="*/ 411 w 1547"/>
              <a:gd name="T125" fmla="*/ 1768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7" h="2304">
                <a:moveTo>
                  <a:pt x="277" y="1933"/>
                </a:moveTo>
                <a:cubicBezTo>
                  <a:pt x="295" y="1904"/>
                  <a:pt x="311" y="1873"/>
                  <a:pt x="332" y="1846"/>
                </a:cubicBezTo>
                <a:cubicBezTo>
                  <a:pt x="338" y="1839"/>
                  <a:pt x="350" y="1838"/>
                  <a:pt x="356" y="1831"/>
                </a:cubicBezTo>
                <a:cubicBezTo>
                  <a:pt x="383" y="1800"/>
                  <a:pt x="384" y="1791"/>
                  <a:pt x="395" y="1760"/>
                </a:cubicBezTo>
                <a:cubicBezTo>
                  <a:pt x="402" y="1704"/>
                  <a:pt x="398" y="1687"/>
                  <a:pt x="434" y="1649"/>
                </a:cubicBezTo>
                <a:cubicBezTo>
                  <a:pt x="467" y="1555"/>
                  <a:pt x="476" y="1447"/>
                  <a:pt x="537" y="1365"/>
                </a:cubicBezTo>
                <a:cubicBezTo>
                  <a:pt x="574" y="1254"/>
                  <a:pt x="584" y="849"/>
                  <a:pt x="419" y="734"/>
                </a:cubicBezTo>
                <a:cubicBezTo>
                  <a:pt x="404" y="711"/>
                  <a:pt x="402" y="705"/>
                  <a:pt x="379" y="687"/>
                </a:cubicBezTo>
                <a:cubicBezTo>
                  <a:pt x="364" y="675"/>
                  <a:pt x="332" y="655"/>
                  <a:pt x="332" y="655"/>
                </a:cubicBezTo>
                <a:cubicBezTo>
                  <a:pt x="329" y="647"/>
                  <a:pt x="330" y="637"/>
                  <a:pt x="324" y="631"/>
                </a:cubicBezTo>
                <a:cubicBezTo>
                  <a:pt x="318" y="625"/>
                  <a:pt x="308" y="627"/>
                  <a:pt x="300" y="623"/>
                </a:cubicBezTo>
                <a:cubicBezTo>
                  <a:pt x="281" y="614"/>
                  <a:pt x="263" y="602"/>
                  <a:pt x="245" y="592"/>
                </a:cubicBezTo>
                <a:cubicBezTo>
                  <a:pt x="218" y="577"/>
                  <a:pt x="177" y="546"/>
                  <a:pt x="150" y="537"/>
                </a:cubicBezTo>
                <a:cubicBezTo>
                  <a:pt x="127" y="529"/>
                  <a:pt x="123" y="530"/>
                  <a:pt x="103" y="513"/>
                </a:cubicBezTo>
                <a:cubicBezTo>
                  <a:pt x="74" y="489"/>
                  <a:pt x="32" y="462"/>
                  <a:pt x="16" y="426"/>
                </a:cubicBezTo>
                <a:cubicBezTo>
                  <a:pt x="9" y="411"/>
                  <a:pt x="0" y="379"/>
                  <a:pt x="0" y="379"/>
                </a:cubicBezTo>
                <a:cubicBezTo>
                  <a:pt x="4" y="349"/>
                  <a:pt x="5" y="299"/>
                  <a:pt x="32" y="276"/>
                </a:cubicBezTo>
                <a:cubicBezTo>
                  <a:pt x="46" y="264"/>
                  <a:pt x="79" y="245"/>
                  <a:pt x="79" y="245"/>
                </a:cubicBezTo>
                <a:cubicBezTo>
                  <a:pt x="102" y="211"/>
                  <a:pt x="107" y="182"/>
                  <a:pt x="143" y="158"/>
                </a:cubicBezTo>
                <a:cubicBezTo>
                  <a:pt x="183" y="94"/>
                  <a:pt x="297" y="113"/>
                  <a:pt x="363" y="103"/>
                </a:cubicBezTo>
                <a:cubicBezTo>
                  <a:pt x="397" y="80"/>
                  <a:pt x="434" y="79"/>
                  <a:pt x="474" y="71"/>
                </a:cubicBezTo>
                <a:cubicBezTo>
                  <a:pt x="554" y="30"/>
                  <a:pt x="647" y="29"/>
                  <a:pt x="734" y="16"/>
                </a:cubicBezTo>
                <a:cubicBezTo>
                  <a:pt x="772" y="3"/>
                  <a:pt x="789" y="0"/>
                  <a:pt x="829" y="8"/>
                </a:cubicBezTo>
                <a:cubicBezTo>
                  <a:pt x="856" y="35"/>
                  <a:pt x="877" y="38"/>
                  <a:pt x="908" y="55"/>
                </a:cubicBezTo>
                <a:cubicBezTo>
                  <a:pt x="951" y="79"/>
                  <a:pt x="989" y="104"/>
                  <a:pt x="1034" y="126"/>
                </a:cubicBezTo>
                <a:cubicBezTo>
                  <a:pt x="1081" y="196"/>
                  <a:pt x="1126" y="293"/>
                  <a:pt x="1200" y="339"/>
                </a:cubicBezTo>
                <a:cubicBezTo>
                  <a:pt x="1218" y="363"/>
                  <a:pt x="1242" y="383"/>
                  <a:pt x="1255" y="410"/>
                </a:cubicBezTo>
                <a:cubicBezTo>
                  <a:pt x="1260" y="421"/>
                  <a:pt x="1263" y="434"/>
                  <a:pt x="1271" y="442"/>
                </a:cubicBezTo>
                <a:cubicBezTo>
                  <a:pt x="1277" y="448"/>
                  <a:pt x="1287" y="447"/>
                  <a:pt x="1295" y="450"/>
                </a:cubicBezTo>
                <a:cubicBezTo>
                  <a:pt x="1353" y="490"/>
                  <a:pt x="1422" y="498"/>
                  <a:pt x="1484" y="529"/>
                </a:cubicBezTo>
                <a:cubicBezTo>
                  <a:pt x="1489" y="537"/>
                  <a:pt x="1493" y="546"/>
                  <a:pt x="1500" y="552"/>
                </a:cubicBezTo>
                <a:cubicBezTo>
                  <a:pt x="1506" y="557"/>
                  <a:pt x="1518" y="553"/>
                  <a:pt x="1523" y="560"/>
                </a:cubicBezTo>
                <a:cubicBezTo>
                  <a:pt x="1533" y="574"/>
                  <a:pt x="1534" y="592"/>
                  <a:pt x="1539" y="608"/>
                </a:cubicBezTo>
                <a:cubicBezTo>
                  <a:pt x="1542" y="616"/>
                  <a:pt x="1547" y="631"/>
                  <a:pt x="1547" y="631"/>
                </a:cubicBezTo>
                <a:cubicBezTo>
                  <a:pt x="1544" y="686"/>
                  <a:pt x="1544" y="742"/>
                  <a:pt x="1539" y="797"/>
                </a:cubicBezTo>
                <a:cubicBezTo>
                  <a:pt x="1534" y="851"/>
                  <a:pt x="1503" y="909"/>
                  <a:pt x="1492" y="963"/>
                </a:cubicBezTo>
                <a:cubicBezTo>
                  <a:pt x="1499" y="1232"/>
                  <a:pt x="1484" y="1178"/>
                  <a:pt x="1515" y="1318"/>
                </a:cubicBezTo>
                <a:cubicBezTo>
                  <a:pt x="1513" y="1371"/>
                  <a:pt x="1514" y="1424"/>
                  <a:pt x="1508" y="1476"/>
                </a:cubicBezTo>
                <a:cubicBezTo>
                  <a:pt x="1502" y="1525"/>
                  <a:pt x="1470" y="1536"/>
                  <a:pt x="1452" y="1578"/>
                </a:cubicBezTo>
                <a:cubicBezTo>
                  <a:pt x="1433" y="1621"/>
                  <a:pt x="1440" y="1665"/>
                  <a:pt x="1413" y="1704"/>
                </a:cubicBezTo>
                <a:cubicBezTo>
                  <a:pt x="1399" y="1746"/>
                  <a:pt x="1384" y="1788"/>
                  <a:pt x="1373" y="1831"/>
                </a:cubicBezTo>
                <a:cubicBezTo>
                  <a:pt x="1371" y="1862"/>
                  <a:pt x="1370" y="1894"/>
                  <a:pt x="1366" y="1925"/>
                </a:cubicBezTo>
                <a:cubicBezTo>
                  <a:pt x="1355" y="2009"/>
                  <a:pt x="1267" y="2087"/>
                  <a:pt x="1208" y="2138"/>
                </a:cubicBezTo>
                <a:cubicBezTo>
                  <a:pt x="1194" y="2150"/>
                  <a:pt x="1180" y="2171"/>
                  <a:pt x="1160" y="2178"/>
                </a:cubicBezTo>
                <a:cubicBezTo>
                  <a:pt x="1091" y="2201"/>
                  <a:pt x="1028" y="2204"/>
                  <a:pt x="955" y="2209"/>
                </a:cubicBezTo>
                <a:cubicBezTo>
                  <a:pt x="929" y="2218"/>
                  <a:pt x="910" y="2232"/>
                  <a:pt x="884" y="2241"/>
                </a:cubicBezTo>
                <a:cubicBezTo>
                  <a:pt x="876" y="2246"/>
                  <a:pt x="868" y="2250"/>
                  <a:pt x="861" y="2257"/>
                </a:cubicBezTo>
                <a:cubicBezTo>
                  <a:pt x="854" y="2264"/>
                  <a:pt x="853" y="2275"/>
                  <a:pt x="845" y="2280"/>
                </a:cubicBezTo>
                <a:cubicBezTo>
                  <a:pt x="831" y="2289"/>
                  <a:pt x="813" y="2291"/>
                  <a:pt x="797" y="2296"/>
                </a:cubicBezTo>
                <a:cubicBezTo>
                  <a:pt x="789" y="2299"/>
                  <a:pt x="774" y="2304"/>
                  <a:pt x="774" y="2304"/>
                </a:cubicBezTo>
                <a:cubicBezTo>
                  <a:pt x="727" y="2301"/>
                  <a:pt x="679" y="2301"/>
                  <a:pt x="632" y="2296"/>
                </a:cubicBezTo>
                <a:cubicBezTo>
                  <a:pt x="585" y="2291"/>
                  <a:pt x="629" y="2288"/>
                  <a:pt x="592" y="2265"/>
                </a:cubicBezTo>
                <a:cubicBezTo>
                  <a:pt x="578" y="2256"/>
                  <a:pt x="559" y="2258"/>
                  <a:pt x="545" y="2249"/>
                </a:cubicBezTo>
                <a:cubicBezTo>
                  <a:pt x="491" y="2212"/>
                  <a:pt x="516" y="2223"/>
                  <a:pt x="474" y="2209"/>
                </a:cubicBezTo>
                <a:cubicBezTo>
                  <a:pt x="435" y="2170"/>
                  <a:pt x="395" y="2138"/>
                  <a:pt x="356" y="2099"/>
                </a:cubicBezTo>
                <a:cubicBezTo>
                  <a:pt x="335" y="2078"/>
                  <a:pt x="298" y="2087"/>
                  <a:pt x="269" y="2083"/>
                </a:cubicBezTo>
                <a:cubicBezTo>
                  <a:pt x="227" y="2055"/>
                  <a:pt x="199" y="2021"/>
                  <a:pt x="182" y="1973"/>
                </a:cubicBezTo>
                <a:cubicBezTo>
                  <a:pt x="191" y="1926"/>
                  <a:pt x="195" y="1895"/>
                  <a:pt x="245" y="1878"/>
                </a:cubicBezTo>
                <a:cubicBezTo>
                  <a:pt x="270" y="1840"/>
                  <a:pt x="252" y="1857"/>
                  <a:pt x="308" y="1839"/>
                </a:cubicBezTo>
                <a:cubicBezTo>
                  <a:pt x="316" y="1836"/>
                  <a:pt x="332" y="1831"/>
                  <a:pt x="332" y="1831"/>
                </a:cubicBezTo>
                <a:cubicBezTo>
                  <a:pt x="342" y="1815"/>
                  <a:pt x="353" y="1799"/>
                  <a:pt x="363" y="1783"/>
                </a:cubicBezTo>
                <a:cubicBezTo>
                  <a:pt x="368" y="1776"/>
                  <a:pt x="379" y="1778"/>
                  <a:pt x="387" y="1775"/>
                </a:cubicBezTo>
                <a:cubicBezTo>
                  <a:pt x="395" y="1773"/>
                  <a:pt x="411" y="1768"/>
                  <a:pt x="411" y="1768"/>
                </a:cubicBezTo>
              </a:path>
            </a:pathLst>
          </a:custGeom>
          <a:solidFill>
            <a:schemeClr val="tx1">
              <a:alpha val="31000"/>
            </a:schemeClr>
          </a:solidFill>
          <a:ln w="984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64310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animEffect transition="in" filter="fade">
                                      <p:cBhvr>
                                        <p:cTn id="7" dur="2000"/>
                                        <p:tgtEl>
                                          <p:spTgt spid="113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669"/>
                                        </p:tgtEl>
                                        <p:attrNameLst>
                                          <p:attrName>style.visibility</p:attrName>
                                        </p:attrNameLst>
                                      </p:cBhvr>
                                      <p:to>
                                        <p:strVal val="visible"/>
                                      </p:to>
                                    </p:set>
                                    <p:animEffect transition="in" filter="wipe(left)">
                                      <p:cBhvr>
                                        <p:cTn id="12"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nimBg="1"/>
      <p:bldP spid="11367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684213" y="620713"/>
            <a:ext cx="7772400" cy="1828800"/>
          </a:xfrm>
        </p:spPr>
        <p:txBody>
          <a:bodyPr/>
          <a:lstStyle/>
          <a:p>
            <a:r>
              <a:rPr lang="en-US" sz="4400"/>
              <a:t>C2.1</a:t>
            </a:r>
            <a:br>
              <a:rPr lang="en-US" sz="4400"/>
            </a:br>
            <a:r>
              <a:rPr lang="en-US" sz="4400"/>
              <a:t>The cell as an open system</a:t>
            </a:r>
          </a:p>
        </p:txBody>
      </p:sp>
      <p:sp>
        <p:nvSpPr>
          <p:cNvPr id="16392" name="Text Box 8"/>
          <p:cNvSpPr txBox="1">
            <a:spLocks noChangeArrowheads="1"/>
          </p:cNvSpPr>
          <p:nvPr/>
        </p:nvSpPr>
        <p:spPr bwMode="auto">
          <a:xfrm>
            <a:off x="1116013" y="5876925"/>
            <a:ext cx="684053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A human muscle cell in the midst of cell division.</a:t>
            </a:r>
          </a:p>
        </p:txBody>
      </p:sp>
      <p:pic>
        <p:nvPicPr>
          <p:cNvPr id="16397" name="Picture 13"/>
          <p:cNvPicPr>
            <a:picLocks noChangeAspect="1" noChangeArrowheads="1"/>
          </p:cNvPicPr>
          <p:nvPr/>
        </p:nvPicPr>
        <p:blipFill>
          <a:blip r:embed="rId2">
            <a:extLst>
              <a:ext uri="{28A0092B-C50C-407E-A947-70E740481C1C}">
                <a14:useLocalDpi xmlns:a14="http://schemas.microsoft.com/office/drawing/2010/main" val="0"/>
              </a:ext>
            </a:extLst>
          </a:blip>
          <a:srcRect l="22240" t="42520" r="49414" b="21562"/>
          <a:stretch>
            <a:fillRect/>
          </a:stretch>
        </p:blipFill>
        <p:spPr bwMode="auto">
          <a:xfrm>
            <a:off x="2339975" y="2349500"/>
            <a:ext cx="4319588" cy="342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795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fade">
                                      <p:cBhvr>
                                        <p:cTn id="7" dur="2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14691" name="Rectangle 3"/>
          <p:cNvSpPr>
            <a:spLocks noGrp="1" noChangeArrowheads="1"/>
          </p:cNvSpPr>
          <p:nvPr>
            <p:ph type="title"/>
          </p:nvPr>
        </p:nvSpPr>
        <p:spPr/>
        <p:txBody>
          <a:bodyPr/>
          <a:lstStyle/>
          <a:p>
            <a:r>
              <a:rPr lang="en-US"/>
              <a:t>Storage and transport</a:t>
            </a:r>
          </a:p>
        </p:txBody>
      </p:sp>
      <p:sp>
        <p:nvSpPr>
          <p:cNvPr id="114692" name="Rectangle 4"/>
          <p:cNvSpPr>
            <a:spLocks noGrp="1" noChangeArrowheads="1"/>
          </p:cNvSpPr>
          <p:nvPr>
            <p:ph type="body" idx="1"/>
          </p:nvPr>
        </p:nvSpPr>
        <p:spPr>
          <a:xfrm>
            <a:off x="457200" y="1600200"/>
            <a:ext cx="4043363" cy="4924425"/>
          </a:xfrm>
        </p:spPr>
        <p:txBody>
          <a:bodyPr/>
          <a:lstStyle/>
          <a:p>
            <a:r>
              <a:rPr lang="en-US" b="1"/>
              <a:t>vesicles</a:t>
            </a:r>
          </a:p>
          <a:p>
            <a:pPr lvl="1"/>
            <a:r>
              <a:rPr lang="en-US"/>
              <a:t>small bubbles </a:t>
            </a:r>
            <a:r>
              <a:rPr lang="en-US" u="sng"/>
              <a:t>with the same structure as the cell membrane</a:t>
            </a:r>
            <a:endParaRPr lang="en-US"/>
          </a:p>
          <a:p>
            <a:pPr lvl="1"/>
            <a:r>
              <a:rPr lang="en-US"/>
              <a:t>transport substances throughout the cell</a:t>
            </a:r>
          </a:p>
        </p:txBody>
      </p:sp>
      <p:sp>
        <p:nvSpPr>
          <p:cNvPr id="114693" name="Line 5"/>
          <p:cNvSpPr>
            <a:spLocks noChangeShapeType="1"/>
          </p:cNvSpPr>
          <p:nvPr/>
        </p:nvSpPr>
        <p:spPr bwMode="auto">
          <a:xfrm>
            <a:off x="2555875" y="1916113"/>
            <a:ext cx="2808288" cy="2592387"/>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4696" name="Picture 8" descr="Phospholipid vesi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4825" y="4234657"/>
            <a:ext cx="1727200" cy="17732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087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14696"/>
                                        </p:tgtEl>
                                        <p:attrNameLst>
                                          <p:attrName>style.visibility</p:attrName>
                                        </p:attrNameLst>
                                      </p:cBhvr>
                                      <p:to>
                                        <p:strVal val="visible"/>
                                      </p:to>
                                    </p:set>
                                    <p:animEffect transition="in" filter="circle(out)">
                                      <p:cBhvr>
                                        <p:cTn id="7" dur="2000"/>
                                        <p:tgtEl>
                                          <p:spTgt spid="114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4693"/>
                                        </p:tgtEl>
                                        <p:attrNameLst>
                                          <p:attrName>style.visibility</p:attrName>
                                        </p:attrNameLst>
                                      </p:cBhvr>
                                      <p:to>
                                        <p:strVal val="visible"/>
                                      </p:to>
                                    </p:set>
                                    <p:animEffect transition="in" filter="wipe(up)">
                                      <p:cBhvr>
                                        <p:cTn id="12"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21859" name="Rectangle 3"/>
          <p:cNvSpPr>
            <a:spLocks noGrp="1" noChangeArrowheads="1"/>
          </p:cNvSpPr>
          <p:nvPr>
            <p:ph type="title"/>
          </p:nvPr>
        </p:nvSpPr>
        <p:spPr/>
        <p:txBody>
          <a:bodyPr/>
          <a:lstStyle/>
          <a:p>
            <a:r>
              <a:rPr lang="en-US"/>
              <a:t>Storage and transport</a:t>
            </a:r>
          </a:p>
        </p:txBody>
      </p:sp>
      <p:sp>
        <p:nvSpPr>
          <p:cNvPr id="121860" name="Rectangle 4"/>
          <p:cNvSpPr>
            <a:spLocks noGrp="1" noChangeArrowheads="1"/>
          </p:cNvSpPr>
          <p:nvPr>
            <p:ph type="body" idx="1"/>
          </p:nvPr>
        </p:nvSpPr>
        <p:spPr>
          <a:xfrm>
            <a:off x="457200" y="1600200"/>
            <a:ext cx="4043363" cy="4924425"/>
          </a:xfrm>
        </p:spPr>
        <p:txBody>
          <a:bodyPr/>
          <a:lstStyle/>
          <a:p>
            <a:r>
              <a:rPr lang="en-US" b="1"/>
              <a:t>Golgi apparatus</a:t>
            </a:r>
          </a:p>
          <a:p>
            <a:pPr lvl="1"/>
            <a:r>
              <a:rPr lang="en-US"/>
              <a:t>flat discs involved in </a:t>
            </a:r>
            <a:r>
              <a:rPr lang="en-US" u="sng"/>
              <a:t>packaging and transport</a:t>
            </a:r>
            <a:endParaRPr lang="en-US"/>
          </a:p>
          <a:p>
            <a:pPr lvl="1"/>
            <a:r>
              <a:rPr lang="en-US"/>
              <a:t>receives the products assembled in the ER and </a:t>
            </a:r>
            <a:r>
              <a:rPr lang="en-US" u="sng"/>
              <a:t>transports them out of the cell</a:t>
            </a:r>
            <a:endParaRPr lang="en-US"/>
          </a:p>
        </p:txBody>
      </p:sp>
      <p:sp>
        <p:nvSpPr>
          <p:cNvPr id="121861" name="Line 5"/>
          <p:cNvSpPr>
            <a:spLocks noChangeShapeType="1"/>
          </p:cNvSpPr>
          <p:nvPr/>
        </p:nvSpPr>
        <p:spPr bwMode="auto">
          <a:xfrm>
            <a:off x="3851275" y="1916113"/>
            <a:ext cx="3384550" cy="5762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3" name="Line 7"/>
          <p:cNvSpPr>
            <a:spLocks noChangeShapeType="1"/>
          </p:cNvSpPr>
          <p:nvPr/>
        </p:nvSpPr>
        <p:spPr bwMode="auto">
          <a:xfrm>
            <a:off x="3851275" y="1916113"/>
            <a:ext cx="3529013" cy="2736850"/>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5" name="AutoShape 9" descr="golgi_apparatus-703816"/>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21867" name="AutoShape 11" descr="golgi_apparatus-703816"/>
          <p:cNvSpPr>
            <a:spLocks noChangeAspect="1" noChangeArrowheads="1"/>
          </p:cNvSpPr>
          <p:nvPr/>
        </p:nvSpPr>
        <p:spPr bwMode="auto">
          <a:xfrm>
            <a:off x="4419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a:lstStyle/>
          <a:p>
            <a:endParaRPr lang="en-US"/>
          </a:p>
        </p:txBody>
      </p:sp>
      <p:pic>
        <p:nvPicPr>
          <p:cNvPr id="121875" name="Picture 19" descr="11416c"/>
          <p:cNvPicPr>
            <a:picLocks noChangeAspect="1" noChangeArrowheads="1"/>
          </p:cNvPicPr>
          <p:nvPr/>
        </p:nvPicPr>
        <p:blipFill>
          <a:blip r:embed="rId3">
            <a:extLst>
              <a:ext uri="{28A0092B-C50C-407E-A947-70E740481C1C}">
                <a14:useLocalDpi xmlns:a14="http://schemas.microsoft.com/office/drawing/2010/main" val="0"/>
              </a:ext>
            </a:extLst>
          </a:blip>
          <a:srcRect t="34866" b="18233"/>
          <a:stretch>
            <a:fillRect/>
          </a:stretch>
        </p:blipFill>
        <p:spPr bwMode="auto">
          <a:xfrm>
            <a:off x="1583532" y="4402932"/>
            <a:ext cx="2697162" cy="15811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06934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1875"/>
                                        </p:tgtEl>
                                        <p:attrNameLst>
                                          <p:attrName>style.visibility</p:attrName>
                                        </p:attrNameLst>
                                      </p:cBhvr>
                                      <p:to>
                                        <p:strVal val="visible"/>
                                      </p:to>
                                    </p:set>
                                    <p:anim calcmode="lin" valueType="num">
                                      <p:cBhvr>
                                        <p:cTn id="7" dur="500" fill="hold"/>
                                        <p:tgtEl>
                                          <p:spTgt spid="121875"/>
                                        </p:tgtEl>
                                        <p:attrNameLst>
                                          <p:attrName>ppt_w</p:attrName>
                                        </p:attrNameLst>
                                      </p:cBhvr>
                                      <p:tavLst>
                                        <p:tav tm="0">
                                          <p:val>
                                            <p:fltVal val="0"/>
                                          </p:val>
                                        </p:tav>
                                        <p:tav tm="100000">
                                          <p:val>
                                            <p:strVal val="#ppt_w"/>
                                          </p:val>
                                        </p:tav>
                                      </p:tavLst>
                                    </p:anim>
                                    <p:anim calcmode="lin" valueType="num">
                                      <p:cBhvr>
                                        <p:cTn id="8" dur="500" fill="hold"/>
                                        <p:tgtEl>
                                          <p:spTgt spid="121875"/>
                                        </p:tgtEl>
                                        <p:attrNameLst>
                                          <p:attrName>ppt_h</p:attrName>
                                        </p:attrNameLst>
                                      </p:cBhvr>
                                      <p:tavLst>
                                        <p:tav tm="0">
                                          <p:val>
                                            <p:fltVal val="0"/>
                                          </p:val>
                                        </p:tav>
                                        <p:tav tm="100000">
                                          <p:val>
                                            <p:strVal val="#ppt_h"/>
                                          </p:val>
                                        </p:tav>
                                      </p:tavLst>
                                    </p:anim>
                                    <p:animEffect transition="in" filter="fade">
                                      <p:cBhvr>
                                        <p:cTn id="9" dur="500"/>
                                        <p:tgtEl>
                                          <p:spTgt spid="1218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1861"/>
                                        </p:tgtEl>
                                        <p:attrNameLst>
                                          <p:attrName>style.visibility</p:attrName>
                                        </p:attrNameLst>
                                      </p:cBhvr>
                                      <p:to>
                                        <p:strVal val="visible"/>
                                      </p:to>
                                    </p:set>
                                    <p:animEffect transition="in" filter="wipe(left)">
                                      <p:cBhvr>
                                        <p:cTn id="14" dur="1000"/>
                                        <p:tgtEl>
                                          <p:spTgt spid="12186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1863"/>
                                        </p:tgtEl>
                                        <p:attrNameLst>
                                          <p:attrName>style.visibility</p:attrName>
                                        </p:attrNameLst>
                                      </p:cBhvr>
                                      <p:to>
                                        <p:strVal val="visible"/>
                                      </p:to>
                                    </p:set>
                                    <p:animEffect transition="in" filter="wipe(left)">
                                      <p:cBhvr>
                                        <p:cTn id="17" dur="10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P spid="1218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15715" name="Rectangle 3"/>
          <p:cNvSpPr>
            <a:spLocks noGrp="1" noChangeArrowheads="1"/>
          </p:cNvSpPr>
          <p:nvPr>
            <p:ph type="title"/>
          </p:nvPr>
        </p:nvSpPr>
        <p:spPr/>
        <p:txBody>
          <a:bodyPr/>
          <a:lstStyle/>
          <a:p>
            <a:r>
              <a:rPr lang="en-US"/>
              <a:t>Protein synthesis</a:t>
            </a:r>
          </a:p>
        </p:txBody>
      </p:sp>
      <p:sp>
        <p:nvSpPr>
          <p:cNvPr id="115716" name="Rectangle 4"/>
          <p:cNvSpPr>
            <a:spLocks noGrp="1" noChangeArrowheads="1"/>
          </p:cNvSpPr>
          <p:nvPr>
            <p:ph type="body" idx="1"/>
          </p:nvPr>
        </p:nvSpPr>
        <p:spPr>
          <a:xfrm>
            <a:off x="182562" y="1341438"/>
            <a:ext cx="5397501" cy="5183187"/>
          </a:xfrm>
        </p:spPr>
        <p:txBody>
          <a:bodyPr/>
          <a:lstStyle/>
          <a:p>
            <a:pPr>
              <a:lnSpc>
                <a:spcPct val="90000"/>
              </a:lnSpc>
            </a:pPr>
            <a:r>
              <a:rPr lang="en-US" sz="2800" b="1" dirty="0"/>
              <a:t>endoplasmic reticulum</a:t>
            </a:r>
          </a:p>
          <a:p>
            <a:pPr lvl="1">
              <a:lnSpc>
                <a:spcPct val="90000"/>
              </a:lnSpc>
            </a:pPr>
            <a:r>
              <a:rPr lang="en-US" sz="2400" dirty="0"/>
              <a:t>series of tubes </a:t>
            </a:r>
            <a:r>
              <a:rPr lang="en-US" sz="2400" u="sng" dirty="0"/>
              <a:t>branching off the nuclear envelope</a:t>
            </a:r>
            <a:endParaRPr lang="en-US" sz="2400" dirty="0"/>
          </a:p>
          <a:p>
            <a:pPr>
              <a:lnSpc>
                <a:spcPct val="90000"/>
              </a:lnSpc>
            </a:pPr>
            <a:r>
              <a:rPr lang="en-US" sz="2800" b="1" dirty="0"/>
              <a:t>rough ER</a:t>
            </a:r>
            <a:endParaRPr lang="en-US" sz="2800" dirty="0"/>
          </a:p>
          <a:p>
            <a:pPr lvl="1">
              <a:lnSpc>
                <a:spcPct val="90000"/>
              </a:lnSpc>
            </a:pPr>
            <a:r>
              <a:rPr lang="en-US" sz="2400" dirty="0"/>
              <a:t>has a grainy appearance due to </a:t>
            </a:r>
            <a:r>
              <a:rPr lang="en-US" sz="2400" u="sng" dirty="0"/>
              <a:t>the attached ribosomes</a:t>
            </a:r>
            <a:endParaRPr lang="en-US" sz="2400" dirty="0"/>
          </a:p>
          <a:p>
            <a:pPr lvl="1">
              <a:lnSpc>
                <a:spcPct val="90000"/>
              </a:lnSpc>
            </a:pPr>
            <a:r>
              <a:rPr lang="en-US" sz="2400" dirty="0"/>
              <a:t>responsible for synthesizing proteins</a:t>
            </a:r>
          </a:p>
          <a:p>
            <a:pPr>
              <a:lnSpc>
                <a:spcPct val="90000"/>
              </a:lnSpc>
            </a:pPr>
            <a:r>
              <a:rPr lang="en-US" sz="2800" b="1" dirty="0"/>
              <a:t>ribosomes</a:t>
            </a:r>
          </a:p>
          <a:p>
            <a:pPr lvl="1">
              <a:lnSpc>
                <a:spcPct val="90000"/>
              </a:lnSpc>
            </a:pPr>
            <a:r>
              <a:rPr lang="en-US" sz="2400" dirty="0"/>
              <a:t>granules attached to the ER</a:t>
            </a:r>
          </a:p>
          <a:p>
            <a:pPr lvl="1">
              <a:lnSpc>
                <a:spcPct val="90000"/>
              </a:lnSpc>
            </a:pPr>
            <a:r>
              <a:rPr lang="en-US" sz="2400" dirty="0"/>
              <a:t>take amino acid building blocks and </a:t>
            </a:r>
            <a:r>
              <a:rPr lang="en-US" sz="2400" u="sng" dirty="0"/>
              <a:t>assemble them into proteins</a:t>
            </a:r>
          </a:p>
        </p:txBody>
      </p:sp>
      <p:sp>
        <p:nvSpPr>
          <p:cNvPr id="115717" name="Line 5"/>
          <p:cNvSpPr>
            <a:spLocks noChangeShapeType="1"/>
          </p:cNvSpPr>
          <p:nvPr/>
        </p:nvSpPr>
        <p:spPr bwMode="auto">
          <a:xfrm>
            <a:off x="4500563" y="1557338"/>
            <a:ext cx="2374900" cy="12239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5719" name="Picture 7"/>
          <p:cNvPicPr>
            <a:picLocks noChangeAspect="1" noChangeArrowheads="1"/>
          </p:cNvPicPr>
          <p:nvPr/>
        </p:nvPicPr>
        <p:blipFill>
          <a:blip r:embed="rId3">
            <a:extLst>
              <a:ext uri="{28A0092B-C50C-407E-A947-70E740481C1C}">
                <a14:useLocalDpi xmlns:a14="http://schemas.microsoft.com/office/drawing/2010/main" val="0"/>
              </a:ext>
            </a:extLst>
          </a:blip>
          <a:srcRect l="13281" t="57097" r="62386" b="25195"/>
          <a:stretch>
            <a:fillRect/>
          </a:stretch>
        </p:blipFill>
        <p:spPr bwMode="auto">
          <a:xfrm>
            <a:off x="6588125" y="5300663"/>
            <a:ext cx="2373313"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15721" name="Line 9"/>
          <p:cNvSpPr>
            <a:spLocks noChangeShapeType="1"/>
          </p:cNvSpPr>
          <p:nvPr/>
        </p:nvSpPr>
        <p:spPr bwMode="auto">
          <a:xfrm flipV="1">
            <a:off x="4572000" y="5805488"/>
            <a:ext cx="4103688" cy="71437"/>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85686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anim calcmode="lin" valueType="num">
                                      <p:cBhvr>
                                        <p:cTn id="7" dur="500" fill="hold"/>
                                        <p:tgtEl>
                                          <p:spTgt spid="115719"/>
                                        </p:tgtEl>
                                        <p:attrNameLst>
                                          <p:attrName>ppt_w</p:attrName>
                                        </p:attrNameLst>
                                      </p:cBhvr>
                                      <p:tavLst>
                                        <p:tav tm="0">
                                          <p:val>
                                            <p:fltVal val="0"/>
                                          </p:val>
                                        </p:tav>
                                        <p:tav tm="100000">
                                          <p:val>
                                            <p:strVal val="#ppt_w"/>
                                          </p:val>
                                        </p:tav>
                                      </p:tavLst>
                                    </p:anim>
                                    <p:anim calcmode="lin" valueType="num">
                                      <p:cBhvr>
                                        <p:cTn id="8" dur="500" fill="hold"/>
                                        <p:tgtEl>
                                          <p:spTgt spid="115719"/>
                                        </p:tgtEl>
                                        <p:attrNameLst>
                                          <p:attrName>ppt_h</p:attrName>
                                        </p:attrNameLst>
                                      </p:cBhvr>
                                      <p:tavLst>
                                        <p:tav tm="0">
                                          <p:val>
                                            <p:fltVal val="0"/>
                                          </p:val>
                                        </p:tav>
                                        <p:tav tm="100000">
                                          <p:val>
                                            <p:strVal val="#ppt_h"/>
                                          </p:val>
                                        </p:tav>
                                      </p:tavLst>
                                    </p:anim>
                                    <p:animEffect transition="in" filter="fade">
                                      <p:cBhvr>
                                        <p:cTn id="9" dur="500"/>
                                        <p:tgtEl>
                                          <p:spTgt spid="1157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5717"/>
                                        </p:tgtEl>
                                        <p:attrNameLst>
                                          <p:attrName>style.visibility</p:attrName>
                                        </p:attrNameLst>
                                      </p:cBhvr>
                                      <p:to>
                                        <p:strVal val="visible"/>
                                      </p:to>
                                    </p:set>
                                    <p:animEffect transition="in" filter="wipe(left)">
                                      <p:cBhvr>
                                        <p:cTn id="14" dur="1000"/>
                                        <p:tgtEl>
                                          <p:spTgt spid="1157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5721"/>
                                        </p:tgtEl>
                                        <p:attrNameLst>
                                          <p:attrName>style.visibility</p:attrName>
                                        </p:attrNameLst>
                                      </p:cBhvr>
                                      <p:to>
                                        <p:strVal val="visible"/>
                                      </p:to>
                                    </p:set>
                                    <p:animEffect transition="in" filter="wipe(left)">
                                      <p:cBhvr>
                                        <p:cTn id="17" dur="1000"/>
                                        <p:tgtEl>
                                          <p:spTgt spid="115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Fat synthesis</a:t>
            </a:r>
          </a:p>
        </p:txBody>
      </p:sp>
      <p:sp>
        <p:nvSpPr>
          <p:cNvPr id="118787" name="Rectangle 3"/>
          <p:cNvSpPr>
            <a:spLocks noGrp="1" noChangeArrowheads="1"/>
          </p:cNvSpPr>
          <p:nvPr>
            <p:ph type="body" idx="1"/>
          </p:nvPr>
        </p:nvSpPr>
        <p:spPr>
          <a:xfrm>
            <a:off x="457200" y="1600200"/>
            <a:ext cx="4475163" cy="4530725"/>
          </a:xfrm>
        </p:spPr>
        <p:txBody>
          <a:bodyPr/>
          <a:lstStyle/>
          <a:p>
            <a:r>
              <a:rPr lang="en-US" b="1"/>
              <a:t>smooth endoplasmic reticulum</a:t>
            </a:r>
          </a:p>
          <a:p>
            <a:pPr lvl="1"/>
            <a:r>
              <a:rPr lang="en-US"/>
              <a:t>has a smooth appearance</a:t>
            </a:r>
          </a:p>
          <a:p>
            <a:pPr lvl="1"/>
            <a:r>
              <a:rPr lang="en-US"/>
              <a:t>takes lipid building blocks and assembles </a:t>
            </a:r>
            <a:r>
              <a:rPr lang="en-US" u="sng"/>
              <a:t>fats (animal cells) and oils (plant cells)</a:t>
            </a:r>
          </a:p>
        </p:txBody>
      </p:sp>
      <p:pic>
        <p:nvPicPr>
          <p:cNvPr id="118789" name="Picture 5"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pic>
        <p:nvPicPr>
          <p:cNvPr id="118791" name="Picture 7" descr="rough"/>
          <p:cNvPicPr>
            <a:picLocks noChangeAspect="1" noChangeArrowheads="1"/>
          </p:cNvPicPr>
          <p:nvPr/>
        </p:nvPicPr>
        <p:blipFill>
          <a:blip r:embed="rId3">
            <a:extLst>
              <a:ext uri="{28A0092B-C50C-407E-A947-70E740481C1C}">
                <a14:useLocalDpi xmlns:a14="http://schemas.microsoft.com/office/drawing/2010/main" val="0"/>
              </a:ext>
            </a:extLst>
          </a:blip>
          <a:srcRect l="1297" t="66989"/>
          <a:stretch>
            <a:fillRect/>
          </a:stretch>
        </p:blipFill>
        <p:spPr bwMode="auto">
          <a:xfrm>
            <a:off x="338264" y="4502150"/>
            <a:ext cx="4230688" cy="1628775"/>
          </a:xfrm>
          <a:prstGeom prst="rect">
            <a:avLst/>
          </a:prstGeom>
          <a:noFill/>
          <a:extLst>
            <a:ext uri="{909E8E84-426E-40dd-AFC4-6F175D3DCCD1}">
              <a14:hiddenFill xmlns="" xmlns:a14="http://schemas.microsoft.com/office/drawing/2010/main">
                <a:solidFill>
                  <a:srgbClr val="FFFFFF"/>
                </a:solidFill>
              </a14:hiddenFill>
            </a:ext>
          </a:extLst>
        </p:spPr>
      </p:pic>
      <p:sp>
        <p:nvSpPr>
          <p:cNvPr id="118792" name="Line 8"/>
          <p:cNvSpPr>
            <a:spLocks noChangeShapeType="1"/>
          </p:cNvSpPr>
          <p:nvPr/>
        </p:nvSpPr>
        <p:spPr bwMode="auto">
          <a:xfrm>
            <a:off x="3348038" y="2492375"/>
            <a:ext cx="3455987" cy="504825"/>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919223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2000" fill="hold"/>
                                        <p:tgtEl>
                                          <p:spTgt spid="118791"/>
                                        </p:tgtEl>
                                        <p:attrNameLst>
                                          <p:attrName>ppt_x</p:attrName>
                                        </p:attrNameLst>
                                      </p:cBhvr>
                                      <p:tavLst>
                                        <p:tav tm="0">
                                          <p:val>
                                            <p:strVal val="#ppt_x"/>
                                          </p:val>
                                        </p:tav>
                                        <p:tav tm="100000">
                                          <p:val>
                                            <p:strVal val="#ppt_x"/>
                                          </p:val>
                                        </p:tav>
                                      </p:tavLst>
                                    </p:anim>
                                    <p:anim calcmode="lin" valueType="num">
                                      <p:cBhvr additive="base">
                                        <p:cTn id="8" dur="2000" fill="hold"/>
                                        <p:tgtEl>
                                          <p:spTgt spid="1187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8792"/>
                                        </p:tgtEl>
                                        <p:attrNameLst>
                                          <p:attrName>style.visibility</p:attrName>
                                        </p:attrNameLst>
                                      </p:cBhvr>
                                      <p:to>
                                        <p:strVal val="visible"/>
                                      </p:to>
                                    </p:set>
                                    <p:animEffect transition="in" filter="wipe(left)">
                                      <p:cBhvr>
                                        <p:cTn id="13" dur="10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4"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19810" name="Rectangle 2"/>
          <p:cNvSpPr>
            <a:spLocks noGrp="1" noChangeArrowheads="1"/>
          </p:cNvSpPr>
          <p:nvPr>
            <p:ph type="title"/>
          </p:nvPr>
        </p:nvSpPr>
        <p:spPr/>
        <p:txBody>
          <a:bodyPr/>
          <a:lstStyle/>
          <a:p>
            <a:r>
              <a:rPr lang="en-US"/>
              <a:t>Defense</a:t>
            </a:r>
          </a:p>
        </p:txBody>
      </p:sp>
      <p:sp>
        <p:nvSpPr>
          <p:cNvPr id="119811" name="Rectangle 3"/>
          <p:cNvSpPr>
            <a:spLocks noGrp="1" noChangeArrowheads="1"/>
          </p:cNvSpPr>
          <p:nvPr>
            <p:ph type="body" idx="1"/>
          </p:nvPr>
        </p:nvSpPr>
        <p:spPr>
          <a:xfrm>
            <a:off x="457200" y="1600200"/>
            <a:ext cx="4546600" cy="4924425"/>
          </a:xfrm>
        </p:spPr>
        <p:txBody>
          <a:bodyPr/>
          <a:lstStyle/>
          <a:p>
            <a:r>
              <a:rPr lang="en-US" sz="2800" b="1"/>
              <a:t>lysosomes</a:t>
            </a:r>
            <a:endParaRPr lang="en-US" sz="2800"/>
          </a:p>
          <a:p>
            <a:pPr lvl="1"/>
            <a:r>
              <a:rPr lang="en-US" sz="2400"/>
              <a:t>membrane-bound sacs containing </a:t>
            </a:r>
            <a:r>
              <a:rPr lang="en-US" sz="2400" u="sng"/>
              <a:t>strong digestive enzymes</a:t>
            </a:r>
            <a:endParaRPr lang="en-US" sz="2400"/>
          </a:p>
          <a:p>
            <a:pPr lvl="1"/>
            <a:r>
              <a:rPr lang="en-US" sz="2400"/>
              <a:t>kill </a:t>
            </a:r>
            <a:r>
              <a:rPr lang="en-US" sz="2400" u="sng"/>
              <a:t>invading bacteria</a:t>
            </a:r>
            <a:r>
              <a:rPr lang="en-US" sz="2400"/>
              <a:t> and destroy </a:t>
            </a:r>
            <a:r>
              <a:rPr lang="en-US" sz="2400" u="sng"/>
              <a:t>damaged cell organelles</a:t>
            </a:r>
            <a:endParaRPr lang="en-US" sz="2400"/>
          </a:p>
          <a:p>
            <a:pPr lvl="1"/>
            <a:r>
              <a:rPr lang="en-US" sz="2400"/>
              <a:t>if a cell malfunctions, its lysosomes will burst and kill the cell before an infection spreads</a:t>
            </a:r>
          </a:p>
          <a:p>
            <a:pPr lvl="2"/>
            <a:r>
              <a:rPr lang="en-US" sz="2000"/>
              <a:t>sometimes called </a:t>
            </a:r>
            <a:r>
              <a:rPr lang="en-US" sz="2000" u="sng"/>
              <a:t>suicide sacs</a:t>
            </a:r>
            <a:endParaRPr lang="en-US" sz="2000"/>
          </a:p>
        </p:txBody>
      </p:sp>
      <p:sp>
        <p:nvSpPr>
          <p:cNvPr id="119813" name="Line 5"/>
          <p:cNvSpPr>
            <a:spLocks noChangeShapeType="1"/>
          </p:cNvSpPr>
          <p:nvPr/>
        </p:nvSpPr>
        <p:spPr bwMode="auto">
          <a:xfrm>
            <a:off x="2627313" y="1916113"/>
            <a:ext cx="4537075" cy="1444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17" name="Picture 9" descr="cyto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51839" y="5120287"/>
            <a:ext cx="1484313" cy="14843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43094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19817"/>
                                        </p:tgtEl>
                                        <p:attrNameLst>
                                          <p:attrName>style.visibility</p:attrName>
                                        </p:attrNameLst>
                                      </p:cBhvr>
                                      <p:to>
                                        <p:strVal val="visible"/>
                                      </p:to>
                                    </p:set>
                                    <p:animEffect transition="in" filter="circle(out)">
                                      <p:cBhvr>
                                        <p:cTn id="7" dur="2000"/>
                                        <p:tgtEl>
                                          <p:spTgt spid="1198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9813"/>
                                        </p:tgtEl>
                                        <p:attrNameLst>
                                          <p:attrName>style.visibility</p:attrName>
                                        </p:attrNameLst>
                                      </p:cBhvr>
                                      <p:to>
                                        <p:strVal val="visible"/>
                                      </p:to>
                                    </p:set>
                                    <p:animEffect transition="in" filter="wipe(left)">
                                      <p:cBhvr>
                                        <p:cTn id="12" dur="1000"/>
                                        <p:tgtEl>
                                          <p:spTgt spid="119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Got defense?</a:t>
            </a:r>
          </a:p>
        </p:txBody>
      </p:sp>
      <p:sp>
        <p:nvSpPr>
          <p:cNvPr id="125955" name="Rectangle 3"/>
          <p:cNvSpPr>
            <a:spLocks noGrp="1" noChangeArrowheads="1"/>
          </p:cNvSpPr>
          <p:nvPr>
            <p:ph type="body" idx="1"/>
          </p:nvPr>
        </p:nvSpPr>
        <p:spPr>
          <a:xfrm>
            <a:off x="457200" y="1600200"/>
            <a:ext cx="3178175" cy="5257800"/>
          </a:xfrm>
        </p:spPr>
        <p:txBody>
          <a:bodyPr/>
          <a:lstStyle/>
          <a:p>
            <a:pPr>
              <a:lnSpc>
                <a:spcPct val="90000"/>
              </a:lnSpc>
            </a:pPr>
            <a:r>
              <a:rPr lang="en-US" sz="2400"/>
              <a:t>In this electron micrograph, a human white blood cell is trapping bacterial cells. </a:t>
            </a:r>
          </a:p>
          <a:p>
            <a:pPr>
              <a:lnSpc>
                <a:spcPct val="90000"/>
              </a:lnSpc>
            </a:pPr>
            <a:r>
              <a:rPr lang="en-US" sz="2400"/>
              <a:t>This type of cell defends the body against pathogens by engulfing them, delivering them to the lysosome of the cells, and destroying them with the help of the lysosomal enzymes. </a:t>
            </a:r>
          </a:p>
        </p:txBody>
      </p:sp>
      <p:pic>
        <p:nvPicPr>
          <p:cNvPr id="125957" name="Picture 5" descr="In this electron micrograph, a human white blood cell is trapping bacterial cells. This type of cell defends the body against pathogens by engulfing them, delivering them to the lysosome of the cells, and destroying them with the help of the lysosomal enzy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916113"/>
            <a:ext cx="4819650" cy="3971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9460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plantcell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052513"/>
            <a:ext cx="4078287" cy="5400675"/>
          </a:xfrm>
          <a:prstGeom prst="rect">
            <a:avLst/>
          </a:prstGeom>
          <a:noFill/>
          <a:extLst>
            <a:ext uri="{909E8E84-426E-40dd-AFC4-6F175D3DCCD1}">
              <a14:hiddenFill xmlns="" xmlns:a14="http://schemas.microsoft.com/office/drawing/2010/main">
                <a:solidFill>
                  <a:srgbClr val="FFFFFF"/>
                </a:solidFill>
              </a14:hiddenFill>
            </a:ext>
          </a:extLst>
        </p:spPr>
      </p:pic>
      <p:sp>
        <p:nvSpPr>
          <p:cNvPr id="122883" name="Rectangle 3"/>
          <p:cNvSpPr>
            <a:spLocks noGrp="1" noChangeArrowheads="1"/>
          </p:cNvSpPr>
          <p:nvPr>
            <p:ph type="title"/>
          </p:nvPr>
        </p:nvSpPr>
        <p:spPr/>
        <p:txBody>
          <a:bodyPr/>
          <a:lstStyle/>
          <a:p>
            <a:r>
              <a:rPr lang="en-US"/>
              <a:t>Energy conversion</a:t>
            </a:r>
          </a:p>
        </p:txBody>
      </p:sp>
      <p:sp>
        <p:nvSpPr>
          <p:cNvPr id="122884" name="Rectangle 4"/>
          <p:cNvSpPr>
            <a:spLocks noGrp="1" noChangeArrowheads="1"/>
          </p:cNvSpPr>
          <p:nvPr>
            <p:ph type="body" idx="1"/>
          </p:nvPr>
        </p:nvSpPr>
        <p:spPr>
          <a:xfrm>
            <a:off x="457200" y="1600200"/>
            <a:ext cx="4043363" cy="4924425"/>
          </a:xfrm>
        </p:spPr>
        <p:txBody>
          <a:bodyPr/>
          <a:lstStyle/>
          <a:p>
            <a:pPr>
              <a:lnSpc>
                <a:spcPct val="90000"/>
              </a:lnSpc>
            </a:pPr>
            <a:r>
              <a:rPr lang="en-US" b="1"/>
              <a:t>chloroplasts</a:t>
            </a:r>
          </a:p>
          <a:p>
            <a:pPr lvl="1">
              <a:lnSpc>
                <a:spcPct val="90000"/>
              </a:lnSpc>
            </a:pPr>
            <a:r>
              <a:rPr lang="en-US"/>
              <a:t>found only </a:t>
            </a:r>
            <a:r>
              <a:rPr lang="en-US" u="sng"/>
              <a:t>in plants</a:t>
            </a:r>
            <a:endParaRPr lang="en-US"/>
          </a:p>
          <a:p>
            <a:pPr lvl="1">
              <a:lnSpc>
                <a:spcPct val="90000"/>
              </a:lnSpc>
            </a:pPr>
            <a:r>
              <a:rPr lang="en-US"/>
              <a:t>contain a green pigment called </a:t>
            </a:r>
            <a:r>
              <a:rPr lang="en-US" u="sng"/>
              <a:t>chlorophyll</a:t>
            </a:r>
            <a:endParaRPr lang="en-US"/>
          </a:p>
          <a:p>
            <a:pPr lvl="1">
              <a:lnSpc>
                <a:spcPct val="90000"/>
              </a:lnSpc>
            </a:pPr>
            <a:r>
              <a:rPr lang="en-US"/>
              <a:t>site of </a:t>
            </a:r>
            <a:r>
              <a:rPr lang="en-US" u="sng"/>
              <a:t>photosynthesis</a:t>
            </a:r>
          </a:p>
          <a:p>
            <a:pPr lvl="2">
              <a:lnSpc>
                <a:spcPct val="90000"/>
              </a:lnSpc>
            </a:pPr>
            <a:r>
              <a:rPr lang="en-US"/>
              <a:t>converts the sun’s energy into</a:t>
            </a:r>
            <a:r>
              <a:rPr lang="en-US" u="sng"/>
              <a:t> glucose and water</a:t>
            </a:r>
            <a:endParaRPr lang="en-US"/>
          </a:p>
        </p:txBody>
      </p:sp>
      <p:sp>
        <p:nvSpPr>
          <p:cNvPr id="122885" name="Line 5"/>
          <p:cNvSpPr>
            <a:spLocks noChangeShapeType="1"/>
          </p:cNvSpPr>
          <p:nvPr/>
        </p:nvSpPr>
        <p:spPr bwMode="auto">
          <a:xfrm>
            <a:off x="3132138" y="1916113"/>
            <a:ext cx="2303462" cy="3603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2886" name="Picture 6"/>
          <p:cNvPicPr>
            <a:picLocks noChangeAspect="1" noChangeArrowheads="1"/>
          </p:cNvPicPr>
          <p:nvPr/>
        </p:nvPicPr>
        <p:blipFill>
          <a:blip r:embed="rId3">
            <a:extLst>
              <a:ext uri="{28A0092B-C50C-407E-A947-70E740481C1C}">
                <a14:useLocalDpi xmlns:a14="http://schemas.microsoft.com/office/drawing/2010/main" val="0"/>
              </a:ext>
            </a:extLst>
          </a:blip>
          <a:srcRect b="9230"/>
          <a:stretch>
            <a:fillRect/>
          </a:stretch>
        </p:blipFill>
        <p:spPr bwMode="auto">
          <a:xfrm>
            <a:off x="6613525" y="4267200"/>
            <a:ext cx="2530475" cy="2590800"/>
          </a:xfrm>
          <a:prstGeom prst="rect">
            <a:avLst/>
          </a:prstGeom>
          <a:noFill/>
          <a:extLst>
            <a:ext uri="{909E8E84-426E-40dd-AFC4-6F175D3DCCD1}">
              <a14:hiddenFill xmlns="" xmlns:a14="http://schemas.microsoft.com/office/drawing/2010/main">
                <a:solidFill>
                  <a:srgbClr val="FFFFFF"/>
                </a:solidFill>
              </a14:hiddenFill>
            </a:ext>
          </a:extLst>
        </p:spPr>
      </p:pic>
      <p:sp>
        <p:nvSpPr>
          <p:cNvPr id="122887" name="Line 7"/>
          <p:cNvSpPr>
            <a:spLocks noChangeShapeType="1"/>
          </p:cNvSpPr>
          <p:nvPr/>
        </p:nvSpPr>
        <p:spPr bwMode="auto">
          <a:xfrm>
            <a:off x="3132138" y="4005263"/>
            <a:ext cx="4679950" cy="2087562"/>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47020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wipe(left)">
                                      <p:cBhvr>
                                        <p:cTn id="7" dur="1000"/>
                                        <p:tgtEl>
                                          <p:spTgt spid="122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122886"/>
                                        </p:tgtEl>
                                        <p:attrNameLst>
                                          <p:attrName>style.visibility</p:attrName>
                                        </p:attrNameLst>
                                      </p:cBhvr>
                                      <p:to>
                                        <p:strVal val="visible"/>
                                      </p:to>
                                    </p:set>
                                    <p:anim calcmode="lin" valueType="num">
                                      <p:cBhvr>
                                        <p:cTn id="12" dur="500" fill="hold"/>
                                        <p:tgtEl>
                                          <p:spTgt spid="122886"/>
                                        </p:tgtEl>
                                        <p:attrNameLst>
                                          <p:attrName>ppt_w</p:attrName>
                                        </p:attrNameLst>
                                      </p:cBhvr>
                                      <p:tavLst>
                                        <p:tav tm="0">
                                          <p:val>
                                            <p:fltVal val="0"/>
                                          </p:val>
                                        </p:tav>
                                        <p:tav tm="100000">
                                          <p:val>
                                            <p:strVal val="#ppt_w"/>
                                          </p:val>
                                        </p:tav>
                                      </p:tavLst>
                                    </p:anim>
                                    <p:anim calcmode="lin" valueType="num">
                                      <p:cBhvr>
                                        <p:cTn id="13" dur="500" fill="hold"/>
                                        <p:tgtEl>
                                          <p:spTgt spid="122886"/>
                                        </p:tgtEl>
                                        <p:attrNameLst>
                                          <p:attrName>ppt_h</p:attrName>
                                        </p:attrNameLst>
                                      </p:cBhvr>
                                      <p:tavLst>
                                        <p:tav tm="0">
                                          <p:val>
                                            <p:fltVal val="0"/>
                                          </p:val>
                                        </p:tav>
                                        <p:tav tm="100000">
                                          <p:val>
                                            <p:strVal val="#ppt_h"/>
                                          </p:val>
                                        </p:tav>
                                      </p:tavLst>
                                    </p:anim>
                                    <p:animEffect transition="in" filter="fade">
                                      <p:cBhvr>
                                        <p:cTn id="14" dur="500"/>
                                        <p:tgtEl>
                                          <p:spTgt spid="12288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2887"/>
                                        </p:tgtEl>
                                        <p:attrNameLst>
                                          <p:attrName>style.visibility</p:attrName>
                                        </p:attrNameLst>
                                      </p:cBhvr>
                                      <p:to>
                                        <p:strVal val="visible"/>
                                      </p:to>
                                    </p:set>
                                    <p:animEffect transition="in" filter="wipe(left)">
                                      <p:cBhvr>
                                        <p:cTn id="19" dur="1000"/>
                                        <p:tgtEl>
                                          <p:spTgt spid="122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P spid="1228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Energy conversion</a:t>
            </a:r>
          </a:p>
        </p:txBody>
      </p:sp>
      <p:sp>
        <p:nvSpPr>
          <p:cNvPr id="120835" name="Rectangle 3"/>
          <p:cNvSpPr>
            <a:spLocks noGrp="1" noChangeArrowheads="1"/>
          </p:cNvSpPr>
          <p:nvPr>
            <p:ph type="body" idx="1"/>
          </p:nvPr>
        </p:nvSpPr>
        <p:spPr>
          <a:xfrm>
            <a:off x="457200" y="1600200"/>
            <a:ext cx="4475163" cy="5068888"/>
          </a:xfrm>
        </p:spPr>
        <p:txBody>
          <a:bodyPr/>
          <a:lstStyle/>
          <a:p>
            <a:pPr>
              <a:lnSpc>
                <a:spcPct val="90000"/>
              </a:lnSpc>
            </a:pPr>
            <a:r>
              <a:rPr lang="en-US" b="1"/>
              <a:t>mitochondria</a:t>
            </a:r>
            <a:endParaRPr lang="en-US"/>
          </a:p>
          <a:p>
            <a:pPr lvl="1">
              <a:lnSpc>
                <a:spcPct val="90000"/>
              </a:lnSpc>
            </a:pPr>
            <a:r>
              <a:rPr lang="en-US"/>
              <a:t>site of </a:t>
            </a:r>
            <a:r>
              <a:rPr lang="en-US" u="sng"/>
              <a:t>cellular respiration</a:t>
            </a:r>
            <a:endParaRPr lang="en-US"/>
          </a:p>
          <a:p>
            <a:pPr lvl="2">
              <a:lnSpc>
                <a:spcPct val="90000"/>
              </a:lnSpc>
            </a:pPr>
            <a:r>
              <a:rPr lang="en-US"/>
              <a:t>chemical energy (glucose) is converted into </a:t>
            </a:r>
            <a:r>
              <a:rPr lang="en-US" u="sng"/>
              <a:t>usable energy for the cell</a:t>
            </a:r>
          </a:p>
          <a:p>
            <a:pPr lvl="1">
              <a:lnSpc>
                <a:spcPct val="90000"/>
              </a:lnSpc>
            </a:pPr>
            <a:r>
              <a:rPr lang="en-US"/>
              <a:t>cells with higher energy needs (e.g. </a:t>
            </a:r>
            <a:r>
              <a:rPr lang="en-US" u="sng"/>
              <a:t>muscle cells, sperm cells)</a:t>
            </a:r>
            <a:r>
              <a:rPr lang="en-US"/>
              <a:t> are packed with mitochondria</a:t>
            </a:r>
          </a:p>
          <a:p>
            <a:pPr lvl="1">
              <a:lnSpc>
                <a:spcPct val="90000"/>
              </a:lnSpc>
              <a:buFontTx/>
              <a:buNone/>
            </a:pPr>
            <a:endParaRPr lang="en-US"/>
          </a:p>
        </p:txBody>
      </p:sp>
      <p:pic>
        <p:nvPicPr>
          <p:cNvPr id="120836" name="Picture 4" descr="cell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84313"/>
            <a:ext cx="3511550" cy="4249737"/>
          </a:xfrm>
          <a:prstGeom prst="rect">
            <a:avLst/>
          </a:prstGeom>
          <a:noFill/>
          <a:extLst>
            <a:ext uri="{909E8E84-426E-40dd-AFC4-6F175D3DCCD1}">
              <a14:hiddenFill xmlns="" xmlns:a14="http://schemas.microsoft.com/office/drawing/2010/main">
                <a:solidFill>
                  <a:srgbClr val="FFFFFF"/>
                </a:solidFill>
              </a14:hiddenFill>
            </a:ext>
          </a:extLst>
        </p:spPr>
      </p:pic>
      <p:sp>
        <p:nvSpPr>
          <p:cNvPr id="120837" name="Line 5"/>
          <p:cNvSpPr>
            <a:spLocks noChangeShapeType="1"/>
          </p:cNvSpPr>
          <p:nvPr/>
        </p:nvSpPr>
        <p:spPr bwMode="auto">
          <a:xfrm>
            <a:off x="3348038" y="1916113"/>
            <a:ext cx="4464050" cy="1081087"/>
          </a:xfrm>
          <a:prstGeom prst="line">
            <a:avLst/>
          </a:prstGeom>
          <a:noFill/>
          <a:ln w="19050">
            <a:solidFill>
              <a:schemeClr val="tx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0838" name="Picture 6" descr="mitochondria"/>
          <p:cNvPicPr>
            <a:picLocks noChangeAspect="1" noChangeArrowheads="1"/>
          </p:cNvPicPr>
          <p:nvPr/>
        </p:nvPicPr>
        <p:blipFill>
          <a:blip r:embed="rId3">
            <a:extLst>
              <a:ext uri="{28A0092B-C50C-407E-A947-70E740481C1C}">
                <a14:useLocalDpi xmlns:a14="http://schemas.microsoft.com/office/drawing/2010/main" val="0"/>
              </a:ext>
            </a:extLst>
          </a:blip>
          <a:srcRect b="10600"/>
          <a:stretch>
            <a:fillRect/>
          </a:stretch>
        </p:blipFill>
        <p:spPr bwMode="auto">
          <a:xfrm>
            <a:off x="1323181" y="4437112"/>
            <a:ext cx="2743200" cy="19097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447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0838"/>
                                        </p:tgtEl>
                                        <p:attrNameLst>
                                          <p:attrName>style.visibility</p:attrName>
                                        </p:attrNameLst>
                                      </p:cBhvr>
                                      <p:to>
                                        <p:strVal val="visible"/>
                                      </p:to>
                                    </p:set>
                                    <p:animEffect transition="in" filter="fade">
                                      <p:cBhvr>
                                        <p:cTn id="7" dur="2000"/>
                                        <p:tgtEl>
                                          <p:spTgt spid="1208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7"/>
                                        </p:tgtEl>
                                        <p:attrNameLst>
                                          <p:attrName>style.visibility</p:attrName>
                                        </p:attrNameLst>
                                      </p:cBhvr>
                                      <p:to>
                                        <p:strVal val="visible"/>
                                      </p:to>
                                    </p:set>
                                    <p:animEffect transition="in" filter="wipe(left)">
                                      <p:cBhvr>
                                        <p:cTn id="12" dur="10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Practice problem</a:t>
            </a:r>
          </a:p>
        </p:txBody>
      </p:sp>
      <p:sp>
        <p:nvSpPr>
          <p:cNvPr id="107523" name="Rectangle 3"/>
          <p:cNvSpPr>
            <a:spLocks noGrp="1" noChangeArrowheads="1"/>
          </p:cNvSpPr>
          <p:nvPr>
            <p:ph type="body" idx="1"/>
          </p:nvPr>
        </p:nvSpPr>
        <p:spPr/>
        <p:txBody>
          <a:bodyPr/>
          <a:lstStyle/>
          <a:p>
            <a:r>
              <a:rPr lang="en-US"/>
              <a:t>Name five differences between plant and animal cells.</a:t>
            </a:r>
          </a:p>
          <a:p>
            <a:pPr lvl="1"/>
            <a:r>
              <a:rPr lang="en-US" u="sng"/>
              <a:t>plants have cells walls</a:t>
            </a:r>
          </a:p>
          <a:p>
            <a:pPr lvl="1"/>
            <a:r>
              <a:rPr lang="en-US" u="sng"/>
              <a:t>plants store energy as starches and oils, animals as glycogen or fats</a:t>
            </a:r>
          </a:p>
          <a:p>
            <a:pPr lvl="1"/>
            <a:r>
              <a:rPr lang="en-US" u="sng"/>
              <a:t>plant cells have a large central vacuole</a:t>
            </a:r>
          </a:p>
          <a:p>
            <a:pPr lvl="1"/>
            <a:r>
              <a:rPr lang="en-US" u="sng"/>
              <a:t>animal cells have more mitochondria because their energy needs are higher</a:t>
            </a:r>
          </a:p>
          <a:p>
            <a:pPr lvl="1"/>
            <a:r>
              <a:rPr lang="en-US" u="sng"/>
              <a:t>Plant cells have chloroplasts &amp; chlorophyll</a:t>
            </a:r>
          </a:p>
        </p:txBody>
      </p:sp>
    </p:spTree>
    <p:extLst>
      <p:ext uri="{BB962C8B-B14F-4D97-AF65-F5344CB8AC3E}">
        <p14:creationId xmlns:p14="http://schemas.microsoft.com/office/powerpoint/2010/main" val="2347506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Chemical composition</a:t>
            </a:r>
          </a:p>
        </p:txBody>
      </p:sp>
      <p:sp>
        <p:nvSpPr>
          <p:cNvPr id="123907" name="Rectangle 3"/>
          <p:cNvSpPr>
            <a:spLocks noGrp="1" noChangeArrowheads="1"/>
          </p:cNvSpPr>
          <p:nvPr>
            <p:ph type="body" idx="1"/>
          </p:nvPr>
        </p:nvSpPr>
        <p:spPr>
          <a:xfrm>
            <a:off x="457200" y="1600200"/>
            <a:ext cx="8229600" cy="4492625"/>
          </a:xfrm>
        </p:spPr>
        <p:txBody>
          <a:bodyPr/>
          <a:lstStyle/>
          <a:p>
            <a:pPr>
              <a:lnSpc>
                <a:spcPct val="90000"/>
              </a:lnSpc>
            </a:pPr>
            <a:r>
              <a:rPr lang="en-US"/>
              <a:t>all cells are made up of organic compounds, which have </a:t>
            </a:r>
            <a:r>
              <a:rPr lang="en-US" u="sng"/>
              <a:t>carbon as their building block</a:t>
            </a:r>
            <a:endParaRPr lang="en-US"/>
          </a:p>
          <a:p>
            <a:pPr>
              <a:lnSpc>
                <a:spcPct val="90000"/>
              </a:lnSpc>
            </a:pPr>
            <a:r>
              <a:rPr lang="en-US"/>
              <a:t>other common elements found in organic compounds are </a:t>
            </a:r>
            <a:r>
              <a:rPr lang="en-US" u="sng"/>
              <a:t>hydrogen, oxygen and nitrogen</a:t>
            </a:r>
            <a:endParaRPr lang="en-US"/>
          </a:p>
          <a:p>
            <a:pPr>
              <a:lnSpc>
                <a:spcPct val="90000"/>
              </a:lnSpc>
            </a:pPr>
            <a:r>
              <a:rPr lang="en-US"/>
              <a:t>different combinations of these four elements give us four major groups of organic compounds</a:t>
            </a:r>
          </a:p>
        </p:txBody>
      </p:sp>
    </p:spTree>
    <p:extLst>
      <p:ext uri="{BB962C8B-B14F-4D97-AF65-F5344CB8AC3E}">
        <p14:creationId xmlns:p14="http://schemas.microsoft.com/office/powerpoint/2010/main" val="1468751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Systems</a:t>
            </a:r>
          </a:p>
        </p:txBody>
      </p:sp>
      <p:sp>
        <p:nvSpPr>
          <p:cNvPr id="76803" name="Rectangle 3"/>
          <p:cNvSpPr>
            <a:spLocks noGrp="1" noChangeArrowheads="1"/>
          </p:cNvSpPr>
          <p:nvPr>
            <p:ph type="body" idx="1"/>
          </p:nvPr>
        </p:nvSpPr>
        <p:spPr/>
        <p:txBody>
          <a:bodyPr/>
          <a:lstStyle/>
          <a:p>
            <a:r>
              <a:rPr lang="en-US"/>
              <a:t>A </a:t>
            </a:r>
            <a:r>
              <a:rPr lang="en-US" b="1"/>
              <a:t>system</a:t>
            </a:r>
            <a:r>
              <a:rPr lang="en-US"/>
              <a:t> refers to </a:t>
            </a:r>
            <a:r>
              <a:rPr lang="en-US" u="sng"/>
              <a:t>a set of interconnected parts</a:t>
            </a:r>
            <a:endParaRPr lang="en-US"/>
          </a:p>
          <a:p>
            <a:pPr lvl="1"/>
            <a:r>
              <a:rPr lang="en-US"/>
              <a:t>three types, depending on what is exchanged with the surrounding environment</a:t>
            </a:r>
          </a:p>
          <a:p>
            <a:pPr lvl="2"/>
            <a:r>
              <a:rPr lang="en-US" b="1"/>
              <a:t>open system</a:t>
            </a:r>
            <a:r>
              <a:rPr lang="en-US"/>
              <a:t> – exchanges </a:t>
            </a:r>
            <a:r>
              <a:rPr lang="en-US" u="sng"/>
              <a:t>both matter and energy with the environment	(e.g. human body)</a:t>
            </a:r>
          </a:p>
          <a:p>
            <a:pPr lvl="2"/>
            <a:r>
              <a:rPr lang="en-US" b="1"/>
              <a:t>closed system</a:t>
            </a:r>
            <a:r>
              <a:rPr lang="en-US"/>
              <a:t> – exchanges </a:t>
            </a:r>
            <a:r>
              <a:rPr lang="en-US" u="sng"/>
              <a:t>energy but not matter  (e.g.  a sealed glass jar)</a:t>
            </a:r>
          </a:p>
          <a:p>
            <a:pPr lvl="2"/>
            <a:r>
              <a:rPr lang="en-US" b="1"/>
              <a:t>isolated system</a:t>
            </a:r>
            <a:r>
              <a:rPr lang="en-US"/>
              <a:t> – exchanges </a:t>
            </a:r>
            <a:r>
              <a:rPr lang="en-US" u="sng"/>
              <a:t>neither energy nor matter (does not exist in reality)</a:t>
            </a:r>
            <a:endParaRPr lang="en-US" b="1" u="sng"/>
          </a:p>
        </p:txBody>
      </p:sp>
    </p:spTree>
    <p:extLst>
      <p:ext uri="{BB962C8B-B14F-4D97-AF65-F5344CB8AC3E}">
        <p14:creationId xmlns:p14="http://schemas.microsoft.com/office/powerpoint/2010/main" val="1533063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Four types of organic compound</a:t>
            </a:r>
          </a:p>
        </p:txBody>
      </p:sp>
      <p:sp>
        <p:nvSpPr>
          <p:cNvPr id="124931" name="Rectangle 3"/>
          <p:cNvSpPr>
            <a:spLocks noGrp="1" noChangeArrowheads="1"/>
          </p:cNvSpPr>
          <p:nvPr>
            <p:ph type="body" idx="1"/>
          </p:nvPr>
        </p:nvSpPr>
        <p:spPr/>
        <p:txBody>
          <a:bodyPr/>
          <a:lstStyle/>
          <a:p>
            <a:pPr>
              <a:lnSpc>
                <a:spcPct val="90000"/>
              </a:lnSpc>
            </a:pPr>
            <a:r>
              <a:rPr lang="en-US" b="1"/>
              <a:t>lipids</a:t>
            </a:r>
            <a:endParaRPr lang="en-US"/>
          </a:p>
          <a:p>
            <a:pPr lvl="1">
              <a:lnSpc>
                <a:spcPct val="90000"/>
              </a:lnSpc>
            </a:pPr>
            <a:r>
              <a:rPr lang="en-US" u="sng"/>
              <a:t>fats and oils</a:t>
            </a:r>
          </a:p>
          <a:p>
            <a:pPr>
              <a:lnSpc>
                <a:spcPct val="90000"/>
              </a:lnSpc>
            </a:pPr>
            <a:r>
              <a:rPr lang="en-US" b="1"/>
              <a:t>carbohydrates</a:t>
            </a:r>
            <a:endParaRPr lang="en-US"/>
          </a:p>
          <a:p>
            <a:pPr lvl="1">
              <a:lnSpc>
                <a:spcPct val="90000"/>
              </a:lnSpc>
            </a:pPr>
            <a:r>
              <a:rPr lang="en-US" u="sng"/>
              <a:t>sugars</a:t>
            </a:r>
          </a:p>
          <a:p>
            <a:pPr lvl="1">
              <a:lnSpc>
                <a:spcPct val="90000"/>
              </a:lnSpc>
            </a:pPr>
            <a:r>
              <a:rPr lang="en-US" u="sng"/>
              <a:t>starches</a:t>
            </a:r>
          </a:p>
          <a:p>
            <a:pPr lvl="1">
              <a:lnSpc>
                <a:spcPct val="90000"/>
              </a:lnSpc>
            </a:pPr>
            <a:r>
              <a:rPr lang="en-US" u="sng"/>
              <a:t>glycogen</a:t>
            </a:r>
          </a:p>
          <a:p>
            <a:pPr>
              <a:lnSpc>
                <a:spcPct val="90000"/>
              </a:lnSpc>
            </a:pPr>
            <a:r>
              <a:rPr lang="en-US" b="1"/>
              <a:t>protein</a:t>
            </a:r>
          </a:p>
          <a:p>
            <a:pPr>
              <a:lnSpc>
                <a:spcPct val="90000"/>
              </a:lnSpc>
            </a:pPr>
            <a:r>
              <a:rPr lang="en-US" b="1"/>
              <a:t>nucleic acids</a:t>
            </a:r>
            <a:endParaRPr lang="en-US"/>
          </a:p>
          <a:p>
            <a:pPr lvl="1">
              <a:lnSpc>
                <a:spcPct val="90000"/>
              </a:lnSpc>
            </a:pPr>
            <a:r>
              <a:rPr lang="en-US"/>
              <a:t>make up our DNA (</a:t>
            </a:r>
            <a:r>
              <a:rPr lang="en-US" u="sng"/>
              <a:t>deoxyribonucleic acid</a:t>
            </a:r>
            <a:r>
              <a:rPr lang="en-US"/>
              <a:t>)</a:t>
            </a:r>
          </a:p>
        </p:txBody>
      </p:sp>
    </p:spTree>
    <p:extLst>
      <p:ext uri="{BB962C8B-B14F-4D97-AF65-F5344CB8AC3E}">
        <p14:creationId xmlns:p14="http://schemas.microsoft.com/office/powerpoint/2010/main" val="4105650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684213" y="620713"/>
            <a:ext cx="7772400" cy="1828800"/>
          </a:xfrm>
        </p:spPr>
        <p:txBody>
          <a:bodyPr/>
          <a:lstStyle/>
          <a:p>
            <a:r>
              <a:rPr lang="en-US" sz="4400"/>
              <a:t>C2.2 – The Role of the Cell Membrane in Transport</a:t>
            </a:r>
          </a:p>
        </p:txBody>
      </p:sp>
      <p:pic>
        <p:nvPicPr>
          <p:cNvPr id="16399" name="Picture 15" descr="Cell Membr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2708275"/>
            <a:ext cx="3527425" cy="35274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35590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a:t>Importance of the cell membrane</a:t>
            </a:r>
          </a:p>
        </p:txBody>
      </p:sp>
      <p:sp>
        <p:nvSpPr>
          <p:cNvPr id="129027" name="Rectangle 3"/>
          <p:cNvSpPr>
            <a:spLocks noGrp="1" noChangeArrowheads="1"/>
          </p:cNvSpPr>
          <p:nvPr>
            <p:ph type="body" idx="1"/>
          </p:nvPr>
        </p:nvSpPr>
        <p:spPr>
          <a:xfrm>
            <a:off x="179388" y="1600200"/>
            <a:ext cx="8964612" cy="5068888"/>
          </a:xfrm>
        </p:spPr>
        <p:txBody>
          <a:bodyPr/>
          <a:lstStyle/>
          <a:p>
            <a:pPr>
              <a:lnSpc>
                <a:spcPct val="90000"/>
              </a:lnSpc>
            </a:pPr>
            <a:r>
              <a:rPr lang="en-US" sz="2400"/>
              <a:t>structure – </a:t>
            </a:r>
            <a:r>
              <a:rPr lang="en-US" sz="2400" u="sng"/>
              <a:t>contains the cell contents</a:t>
            </a:r>
          </a:p>
          <a:p>
            <a:pPr>
              <a:lnSpc>
                <a:spcPct val="90000"/>
              </a:lnSpc>
              <a:buFont typeface="Wingdings" pitchFamily="2" charset="2"/>
              <a:buNone/>
            </a:pPr>
            <a:endParaRPr lang="en-US" sz="2400"/>
          </a:p>
          <a:p>
            <a:pPr>
              <a:lnSpc>
                <a:spcPct val="90000"/>
              </a:lnSpc>
            </a:pPr>
            <a:r>
              <a:rPr lang="en-US" sz="2400" b="1"/>
              <a:t>equilibrium</a:t>
            </a:r>
            <a:r>
              <a:rPr lang="en-US" sz="2400"/>
              <a:t> (balance) – </a:t>
            </a:r>
            <a:r>
              <a:rPr lang="en-US" sz="2400" u="sng"/>
              <a:t>controls what enters and exits the cell</a:t>
            </a:r>
          </a:p>
          <a:p>
            <a:pPr>
              <a:lnSpc>
                <a:spcPct val="90000"/>
              </a:lnSpc>
              <a:buFont typeface="Wingdings" pitchFamily="2" charset="2"/>
              <a:buNone/>
            </a:pPr>
            <a:endParaRPr lang="en-US" sz="2400"/>
          </a:p>
          <a:p>
            <a:pPr>
              <a:lnSpc>
                <a:spcPct val="90000"/>
              </a:lnSpc>
            </a:pPr>
            <a:r>
              <a:rPr lang="en-US" sz="2400"/>
              <a:t>communication – </a:t>
            </a:r>
            <a:r>
              <a:rPr lang="en-US" sz="2400" u="sng"/>
              <a:t>uses receptor proteins to identify materials and relay messages</a:t>
            </a:r>
          </a:p>
          <a:p>
            <a:pPr>
              <a:lnSpc>
                <a:spcPct val="90000"/>
              </a:lnSpc>
              <a:buFont typeface="Wingdings" pitchFamily="2" charset="2"/>
              <a:buNone/>
            </a:pPr>
            <a:endParaRPr lang="en-US" sz="2400"/>
          </a:p>
          <a:p>
            <a:pPr>
              <a:lnSpc>
                <a:spcPct val="90000"/>
              </a:lnSpc>
            </a:pPr>
            <a:r>
              <a:rPr lang="en-US" sz="2400"/>
              <a:t>protection &amp; defense – </a:t>
            </a:r>
            <a:r>
              <a:rPr lang="en-US" sz="2400" u="sng"/>
              <a:t>recognizes foreign invaders and bars them from entry, or destroys them</a:t>
            </a:r>
          </a:p>
          <a:p>
            <a:pPr>
              <a:lnSpc>
                <a:spcPct val="90000"/>
              </a:lnSpc>
              <a:buFont typeface="Wingdings" pitchFamily="2" charset="2"/>
              <a:buNone/>
            </a:pPr>
            <a:endParaRPr lang="en-US" sz="2400"/>
          </a:p>
          <a:p>
            <a:pPr>
              <a:lnSpc>
                <a:spcPct val="90000"/>
              </a:lnSpc>
            </a:pPr>
            <a:r>
              <a:rPr lang="en-US" sz="2400"/>
              <a:t>transportation – </a:t>
            </a:r>
            <a:r>
              <a:rPr lang="en-US" sz="2400" u="sng"/>
              <a:t>is the barrier through which all material must pass</a:t>
            </a:r>
            <a:endParaRPr lang="en-US" sz="2400"/>
          </a:p>
          <a:p>
            <a:pPr>
              <a:lnSpc>
                <a:spcPct val="90000"/>
              </a:lnSpc>
            </a:pPr>
            <a:endParaRPr lang="en-US" sz="2400"/>
          </a:p>
        </p:txBody>
      </p:sp>
    </p:spTree>
    <p:extLst>
      <p:ext uri="{BB962C8B-B14F-4D97-AF65-F5344CB8AC3E}">
        <p14:creationId xmlns:p14="http://schemas.microsoft.com/office/powerpoint/2010/main" val="3533585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Fluid Mosaic Model</a:t>
            </a:r>
          </a:p>
        </p:txBody>
      </p:sp>
      <p:sp>
        <p:nvSpPr>
          <p:cNvPr id="76803" name="Rectangle 3"/>
          <p:cNvSpPr>
            <a:spLocks noGrp="1" noChangeArrowheads="1"/>
          </p:cNvSpPr>
          <p:nvPr>
            <p:ph type="body" idx="1"/>
          </p:nvPr>
        </p:nvSpPr>
        <p:spPr/>
        <p:txBody>
          <a:bodyPr/>
          <a:lstStyle/>
          <a:p>
            <a:r>
              <a:rPr lang="en-US" dirty="0"/>
              <a:t>The </a:t>
            </a:r>
            <a:r>
              <a:rPr lang="en-US" b="1" dirty="0"/>
              <a:t>Fluid Mosaic model</a:t>
            </a:r>
            <a:r>
              <a:rPr lang="en-US" dirty="0"/>
              <a:t> is the accepted model for </a:t>
            </a:r>
            <a:r>
              <a:rPr lang="en-US" u="sng" dirty="0"/>
              <a:t>the structure of the cell membrane</a:t>
            </a:r>
            <a:endParaRPr lang="en-US" dirty="0"/>
          </a:p>
          <a:p>
            <a:pPr lvl="1"/>
            <a:r>
              <a:rPr lang="en-US" dirty="0">
                <a:solidFill>
                  <a:schemeClr val="tx1"/>
                </a:solidFill>
              </a:rPr>
              <a:t>fluid, because </a:t>
            </a:r>
            <a:r>
              <a:rPr lang="en-US" u="sng" dirty="0">
                <a:solidFill>
                  <a:schemeClr val="tx1"/>
                </a:solidFill>
              </a:rPr>
              <a:t>the membrane is flexible</a:t>
            </a:r>
          </a:p>
          <a:p>
            <a:pPr lvl="1"/>
            <a:r>
              <a:rPr lang="en-US" dirty="0">
                <a:solidFill>
                  <a:schemeClr val="tx1"/>
                </a:solidFill>
              </a:rPr>
              <a:t>mosaic, because </a:t>
            </a:r>
            <a:r>
              <a:rPr lang="en-US" u="sng" dirty="0">
                <a:solidFill>
                  <a:schemeClr val="tx1"/>
                </a:solidFill>
              </a:rPr>
              <a:t>it is a collection of different substances that are held together</a:t>
            </a:r>
            <a:endParaRPr lang="en-US" dirty="0">
              <a:solidFill>
                <a:schemeClr val="tx1"/>
              </a:solidFill>
            </a:endParaRPr>
          </a:p>
        </p:txBody>
      </p:sp>
      <p:pic>
        <p:nvPicPr>
          <p:cNvPr id="7680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868863"/>
            <a:ext cx="3311525" cy="17668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5070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t>Fluid mosaic model</a:t>
            </a:r>
          </a:p>
        </p:txBody>
      </p:sp>
      <p:pic>
        <p:nvPicPr>
          <p:cNvPr id="130052" name="Picture 4"/>
          <p:cNvPicPr>
            <a:picLocks noChangeAspect="1" noChangeArrowheads="1"/>
          </p:cNvPicPr>
          <p:nvPr/>
        </p:nvPicPr>
        <p:blipFill>
          <a:blip r:embed="rId2">
            <a:extLst>
              <a:ext uri="{28A0092B-C50C-407E-A947-70E740481C1C}">
                <a14:useLocalDpi xmlns:a14="http://schemas.microsoft.com/office/drawing/2010/main" val="0"/>
              </a:ext>
            </a:extLst>
          </a:blip>
          <a:srcRect l="6348"/>
          <a:stretch>
            <a:fillRect/>
          </a:stretch>
        </p:blipFill>
        <p:spPr bwMode="auto">
          <a:xfrm>
            <a:off x="0" y="1484313"/>
            <a:ext cx="9144000" cy="5183187"/>
          </a:xfrm>
          <a:prstGeom prst="rect">
            <a:avLst/>
          </a:prstGeom>
          <a:noFill/>
          <a:extLst>
            <a:ext uri="{909E8E84-426E-40dd-AFC4-6F175D3DCCD1}">
              <a14:hiddenFill xmlns="" xmlns:a14="http://schemas.microsoft.com/office/drawing/2010/main">
                <a:solidFill>
                  <a:srgbClr val="FFFFFF"/>
                </a:solidFill>
              </a14:hiddenFill>
            </a:ext>
          </a:extLst>
        </p:spPr>
      </p:pic>
      <p:sp>
        <p:nvSpPr>
          <p:cNvPr id="130056" name="Text Box 8"/>
          <p:cNvSpPr txBox="1">
            <a:spLocks noChangeArrowheads="1"/>
          </p:cNvSpPr>
          <p:nvPr/>
        </p:nvSpPr>
        <p:spPr bwMode="auto">
          <a:xfrm>
            <a:off x="3922713" y="1557338"/>
            <a:ext cx="52212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rPr>
              <a:t>extracellular fluid (outside of cell)</a:t>
            </a:r>
          </a:p>
        </p:txBody>
      </p:sp>
      <p:sp>
        <p:nvSpPr>
          <p:cNvPr id="130057" name="Text Box 9"/>
          <p:cNvSpPr txBox="1">
            <a:spLocks noChangeArrowheads="1"/>
          </p:cNvSpPr>
          <p:nvPr/>
        </p:nvSpPr>
        <p:spPr bwMode="auto">
          <a:xfrm>
            <a:off x="1331913" y="5661025"/>
            <a:ext cx="4248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chemeClr val="bg1"/>
                </a:solidFill>
              </a:rPr>
              <a:t>cytoplasm (inside of cell)</a:t>
            </a:r>
          </a:p>
        </p:txBody>
      </p:sp>
      <p:sp>
        <p:nvSpPr>
          <p:cNvPr id="130058" name="Text Box 10"/>
          <p:cNvSpPr txBox="1">
            <a:spLocks noChangeArrowheads="1"/>
          </p:cNvSpPr>
          <p:nvPr/>
        </p:nvSpPr>
        <p:spPr bwMode="auto">
          <a:xfrm>
            <a:off x="6910388" y="2565400"/>
            <a:ext cx="2233612"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rPr>
              <a:t>sugar molecules (act as receptors)</a:t>
            </a:r>
          </a:p>
        </p:txBody>
      </p:sp>
      <p:sp>
        <p:nvSpPr>
          <p:cNvPr id="130059" name="Text Box 11"/>
          <p:cNvSpPr txBox="1">
            <a:spLocks noChangeArrowheads="1"/>
          </p:cNvSpPr>
          <p:nvPr/>
        </p:nvSpPr>
        <p:spPr bwMode="auto">
          <a:xfrm rot="806291">
            <a:off x="3444875" y="4765675"/>
            <a:ext cx="52800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chemeClr val="bg1"/>
                </a:solidFill>
              </a:rPr>
              <a:t>phospholipid bilayer</a:t>
            </a:r>
          </a:p>
        </p:txBody>
      </p:sp>
      <p:sp>
        <p:nvSpPr>
          <p:cNvPr id="130060" name="Text Box 12"/>
          <p:cNvSpPr txBox="1">
            <a:spLocks noChangeArrowheads="1"/>
          </p:cNvSpPr>
          <p:nvPr/>
        </p:nvSpPr>
        <p:spPr bwMode="auto">
          <a:xfrm>
            <a:off x="179388" y="1989138"/>
            <a:ext cx="4248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bg1"/>
                </a:solidFill>
              </a:rPr>
              <a:t>proteins (help in transport)</a:t>
            </a:r>
          </a:p>
        </p:txBody>
      </p:sp>
    </p:spTree>
    <p:extLst>
      <p:ext uri="{BB962C8B-B14F-4D97-AF65-F5344CB8AC3E}">
        <p14:creationId xmlns:p14="http://schemas.microsoft.com/office/powerpoint/2010/main" val="20387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0056"/>
                                        </p:tgtEl>
                                        <p:attrNameLst>
                                          <p:attrName>style.visibility</p:attrName>
                                        </p:attrNameLst>
                                      </p:cBhvr>
                                      <p:to>
                                        <p:strVal val="visible"/>
                                      </p:to>
                                    </p:set>
                                    <p:animEffect transition="in" filter="box(out)">
                                      <p:cBhvr>
                                        <p:cTn id="7" dur="500"/>
                                        <p:tgtEl>
                                          <p:spTgt spid="1300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7"/>
                                        </p:tgtEl>
                                        <p:attrNameLst>
                                          <p:attrName>style.visibility</p:attrName>
                                        </p:attrNameLst>
                                      </p:cBhvr>
                                      <p:to>
                                        <p:strVal val="visible"/>
                                      </p:to>
                                    </p:set>
                                    <p:animEffect transition="in" filter="box(out)">
                                      <p:cBhvr>
                                        <p:cTn id="12" dur="500"/>
                                        <p:tgtEl>
                                          <p:spTgt spid="130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9"/>
                                        </p:tgtEl>
                                        <p:attrNameLst>
                                          <p:attrName>style.visibility</p:attrName>
                                        </p:attrNameLst>
                                      </p:cBhvr>
                                      <p:to>
                                        <p:strVal val="visible"/>
                                      </p:to>
                                    </p:set>
                                    <p:animEffect transition="in" filter="box(out)">
                                      <p:cBhvr>
                                        <p:cTn id="17" dur="500"/>
                                        <p:tgtEl>
                                          <p:spTgt spid="1300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0060"/>
                                        </p:tgtEl>
                                        <p:attrNameLst>
                                          <p:attrName>style.visibility</p:attrName>
                                        </p:attrNameLst>
                                      </p:cBhvr>
                                      <p:to>
                                        <p:strVal val="visible"/>
                                      </p:to>
                                    </p:set>
                                    <p:animEffect transition="in" filter="box(out)">
                                      <p:cBhvr>
                                        <p:cTn id="22" dur="500"/>
                                        <p:tgtEl>
                                          <p:spTgt spid="1300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0058"/>
                                        </p:tgtEl>
                                        <p:attrNameLst>
                                          <p:attrName>style.visibility</p:attrName>
                                        </p:attrNameLst>
                                      </p:cBhvr>
                                      <p:to>
                                        <p:strVal val="visible"/>
                                      </p:to>
                                    </p:set>
                                    <p:animEffect transition="in" filter="box(out)">
                                      <p:cBhvr>
                                        <p:cTn id="27" dur="5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6" grpId="0"/>
      <p:bldP spid="130057" grpId="0"/>
      <p:bldP spid="130058" grpId="0"/>
      <p:bldP spid="130059" grpId="0"/>
      <p:bldP spid="13006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t>Phospholipid bilayer</a:t>
            </a:r>
          </a:p>
        </p:txBody>
      </p:sp>
      <p:pic>
        <p:nvPicPr>
          <p:cNvPr id="131076" name="Picture 4"/>
          <p:cNvPicPr>
            <a:picLocks noChangeAspect="1" noChangeArrowheads="1"/>
          </p:cNvPicPr>
          <p:nvPr/>
        </p:nvPicPr>
        <p:blipFill>
          <a:blip r:embed="rId2">
            <a:extLst>
              <a:ext uri="{28A0092B-C50C-407E-A947-70E740481C1C}">
                <a14:useLocalDpi xmlns:a14="http://schemas.microsoft.com/office/drawing/2010/main" val="0"/>
              </a:ext>
            </a:extLst>
          </a:blip>
          <a:srcRect l="6348" t="21384" r="72092" b="40565"/>
          <a:stretch>
            <a:fillRect/>
          </a:stretch>
        </p:blipFill>
        <p:spPr bwMode="auto">
          <a:xfrm>
            <a:off x="5364163" y="2420938"/>
            <a:ext cx="2592387" cy="2441575"/>
          </a:xfrm>
          <a:prstGeom prst="rect">
            <a:avLst/>
          </a:prstGeom>
          <a:noFill/>
          <a:extLst>
            <a:ext uri="{909E8E84-426E-40dd-AFC4-6F175D3DCCD1}">
              <a14:hiddenFill xmlns="" xmlns:a14="http://schemas.microsoft.com/office/drawing/2010/main">
                <a:solidFill>
                  <a:srgbClr val="FFFFFF"/>
                </a:solidFill>
              </a14:hiddenFill>
            </a:ext>
          </a:extLst>
        </p:spPr>
      </p:pic>
      <p:sp>
        <p:nvSpPr>
          <p:cNvPr id="131078" name="Rectangle 6"/>
          <p:cNvSpPr>
            <a:spLocks noGrp="1" noChangeArrowheads="1"/>
          </p:cNvSpPr>
          <p:nvPr>
            <p:ph type="body" idx="1"/>
          </p:nvPr>
        </p:nvSpPr>
        <p:spPr>
          <a:xfrm>
            <a:off x="468313" y="1628775"/>
            <a:ext cx="4535487" cy="4530725"/>
          </a:xfrm>
        </p:spPr>
        <p:txBody>
          <a:bodyPr/>
          <a:lstStyle/>
          <a:p>
            <a:r>
              <a:rPr lang="en-US" sz="2400"/>
              <a:t>“phospho-” = </a:t>
            </a:r>
            <a:r>
              <a:rPr lang="en-US" sz="2400" u="sng"/>
              <a:t>phosphate</a:t>
            </a:r>
          </a:p>
          <a:p>
            <a:r>
              <a:rPr lang="en-US" sz="2400"/>
              <a:t>“lipid” = </a:t>
            </a:r>
            <a:r>
              <a:rPr lang="en-US" sz="2400" u="sng"/>
              <a:t>fat</a:t>
            </a:r>
          </a:p>
          <a:p>
            <a:r>
              <a:rPr lang="en-US" sz="2400"/>
              <a:t>“bi-” = </a:t>
            </a:r>
            <a:r>
              <a:rPr lang="en-US" sz="2400" u="sng"/>
              <a:t>two</a:t>
            </a:r>
          </a:p>
          <a:p>
            <a:pPr lvl="1">
              <a:buFontTx/>
              <a:buNone/>
            </a:pPr>
            <a:endParaRPr lang="en-US">
              <a:sym typeface="Wingdings" pitchFamily="2" charset="2"/>
            </a:endParaRPr>
          </a:p>
          <a:p>
            <a:r>
              <a:rPr lang="en-US">
                <a:sym typeface="Wingdings" pitchFamily="2" charset="2"/>
              </a:rPr>
              <a:t>as the name implies, the membrane is made of </a:t>
            </a:r>
            <a:r>
              <a:rPr lang="en-US" u="sng">
                <a:sym typeface="Wingdings" pitchFamily="2" charset="2"/>
              </a:rPr>
              <a:t>two layers of fats that have phosphates attached</a:t>
            </a:r>
            <a:endParaRPr lang="en-US" u="sng"/>
          </a:p>
        </p:txBody>
      </p:sp>
      <p:sp>
        <p:nvSpPr>
          <p:cNvPr id="131079" name="Line 7"/>
          <p:cNvSpPr>
            <a:spLocks noChangeShapeType="1"/>
          </p:cNvSpPr>
          <p:nvPr/>
        </p:nvSpPr>
        <p:spPr bwMode="auto">
          <a:xfrm>
            <a:off x="4284663" y="1844675"/>
            <a:ext cx="1800225" cy="936625"/>
          </a:xfrm>
          <a:prstGeom prst="line">
            <a:avLst/>
          </a:prstGeom>
          <a:noFill/>
          <a:ln w="38100">
            <a:solidFill>
              <a:schemeClr val="accent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0" name="Line 8"/>
          <p:cNvSpPr>
            <a:spLocks noChangeShapeType="1"/>
          </p:cNvSpPr>
          <p:nvPr/>
        </p:nvSpPr>
        <p:spPr bwMode="auto">
          <a:xfrm>
            <a:off x="2627313" y="2349500"/>
            <a:ext cx="3457575" cy="935038"/>
          </a:xfrm>
          <a:prstGeom prst="line">
            <a:avLst/>
          </a:prstGeom>
          <a:noFill/>
          <a:ln w="38100">
            <a:solidFill>
              <a:schemeClr val="accent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1" name="Line 9"/>
          <p:cNvSpPr>
            <a:spLocks noChangeShapeType="1"/>
          </p:cNvSpPr>
          <p:nvPr/>
        </p:nvSpPr>
        <p:spPr bwMode="auto">
          <a:xfrm>
            <a:off x="2627313" y="2781300"/>
            <a:ext cx="2665412" cy="863600"/>
          </a:xfrm>
          <a:prstGeom prst="line">
            <a:avLst/>
          </a:prstGeom>
          <a:noFill/>
          <a:ln w="38100">
            <a:solidFill>
              <a:schemeClr val="accent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2" name="Line 10"/>
          <p:cNvSpPr>
            <a:spLocks noChangeShapeType="1"/>
          </p:cNvSpPr>
          <p:nvPr/>
        </p:nvSpPr>
        <p:spPr bwMode="auto">
          <a:xfrm>
            <a:off x="2627313" y="2781300"/>
            <a:ext cx="2736850" cy="1295400"/>
          </a:xfrm>
          <a:prstGeom prst="line">
            <a:avLst/>
          </a:prstGeom>
          <a:noFill/>
          <a:ln w="38100">
            <a:solidFill>
              <a:schemeClr val="accent1"/>
            </a:solidFill>
            <a:round/>
            <a:headEnd/>
            <a:tailEnd type="stealth"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1084" name="Picture 12" descr="Phospholip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349500"/>
            <a:ext cx="3971925" cy="3800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700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9"/>
                                        </p:tgtEl>
                                        <p:attrNameLst>
                                          <p:attrName>style.visibility</p:attrName>
                                        </p:attrNameLst>
                                      </p:cBhvr>
                                      <p:to>
                                        <p:strVal val="visible"/>
                                      </p:to>
                                    </p:set>
                                    <p:animEffect transition="in" filter="wipe(left)">
                                      <p:cBhvr>
                                        <p:cTn id="7" dur="500"/>
                                        <p:tgtEl>
                                          <p:spTgt spid="131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80"/>
                                        </p:tgtEl>
                                        <p:attrNameLst>
                                          <p:attrName>style.visibility</p:attrName>
                                        </p:attrNameLst>
                                      </p:cBhvr>
                                      <p:to>
                                        <p:strVal val="visible"/>
                                      </p:to>
                                    </p:set>
                                    <p:animEffect transition="in" filter="wipe(left)">
                                      <p:cBhvr>
                                        <p:cTn id="12" dur="500"/>
                                        <p:tgtEl>
                                          <p:spTgt spid="1310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1081"/>
                                        </p:tgtEl>
                                        <p:attrNameLst>
                                          <p:attrName>style.visibility</p:attrName>
                                        </p:attrNameLst>
                                      </p:cBhvr>
                                      <p:to>
                                        <p:strVal val="visible"/>
                                      </p:to>
                                    </p:set>
                                    <p:animEffect transition="in" filter="wipe(left)">
                                      <p:cBhvr>
                                        <p:cTn id="17" dur="500"/>
                                        <p:tgtEl>
                                          <p:spTgt spid="131081"/>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1082"/>
                                        </p:tgtEl>
                                        <p:attrNameLst>
                                          <p:attrName>style.visibility</p:attrName>
                                        </p:attrNameLst>
                                      </p:cBhvr>
                                      <p:to>
                                        <p:strVal val="visible"/>
                                      </p:to>
                                    </p:set>
                                    <p:animEffect transition="in" filter="wipe(left)">
                                      <p:cBhvr>
                                        <p:cTn id="20" dur="500"/>
                                        <p:tgtEl>
                                          <p:spTgt spid="13108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31084"/>
                                        </p:tgtEl>
                                        <p:attrNameLst>
                                          <p:attrName>style.visibility</p:attrName>
                                        </p:attrNameLst>
                                      </p:cBhvr>
                                      <p:to>
                                        <p:strVal val="visible"/>
                                      </p:to>
                                    </p:set>
                                    <p:anim calcmode="lin" valueType="num">
                                      <p:cBhvr additive="base">
                                        <p:cTn id="25" dur="500" fill="hold"/>
                                        <p:tgtEl>
                                          <p:spTgt spid="131084"/>
                                        </p:tgtEl>
                                        <p:attrNameLst>
                                          <p:attrName>ppt_x</p:attrName>
                                        </p:attrNameLst>
                                      </p:cBhvr>
                                      <p:tavLst>
                                        <p:tav tm="0">
                                          <p:val>
                                            <p:strVal val="1+#ppt_w/2"/>
                                          </p:val>
                                        </p:tav>
                                        <p:tav tm="100000">
                                          <p:val>
                                            <p:strVal val="#ppt_x"/>
                                          </p:val>
                                        </p:tav>
                                      </p:tavLst>
                                    </p:anim>
                                    <p:anim calcmode="lin" valueType="num">
                                      <p:cBhvr additive="base">
                                        <p:cTn id="26"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9" grpId="0" animBg="1"/>
      <p:bldP spid="131080" grpId="0" animBg="1"/>
      <p:bldP spid="131081" grpId="0" animBg="1"/>
      <p:bldP spid="1310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t>Particle model of matter</a:t>
            </a:r>
          </a:p>
        </p:txBody>
      </p:sp>
      <p:sp>
        <p:nvSpPr>
          <p:cNvPr id="132102" name="Rectangle 6"/>
          <p:cNvSpPr>
            <a:spLocks noGrp="1" noChangeArrowheads="1"/>
          </p:cNvSpPr>
          <p:nvPr>
            <p:ph type="body" idx="1"/>
          </p:nvPr>
        </p:nvSpPr>
        <p:spPr/>
        <p:txBody>
          <a:bodyPr/>
          <a:lstStyle/>
          <a:p>
            <a:r>
              <a:rPr lang="en-US"/>
              <a:t>particles:</a:t>
            </a:r>
          </a:p>
          <a:p>
            <a:pPr lvl="1"/>
            <a:r>
              <a:rPr lang="en-US"/>
              <a:t>include any individual molecules of </a:t>
            </a:r>
            <a:r>
              <a:rPr lang="en-US" u="sng"/>
              <a:t>water, nutrients, waste and gases traveling across the membrane</a:t>
            </a:r>
            <a:endParaRPr lang="en-US"/>
          </a:p>
          <a:p>
            <a:pPr lvl="1"/>
            <a:r>
              <a:rPr lang="en-US"/>
              <a:t>the particles of a substance are always moving</a:t>
            </a:r>
          </a:p>
          <a:p>
            <a:pPr lvl="1"/>
            <a:r>
              <a:rPr lang="en-US"/>
              <a:t>how far and how fast they move depends on:</a:t>
            </a:r>
          </a:p>
          <a:p>
            <a:pPr lvl="2"/>
            <a:r>
              <a:rPr lang="en-US" u="sng"/>
              <a:t>the relative concentration of that substance on either side of the membrane</a:t>
            </a:r>
          </a:p>
          <a:p>
            <a:pPr lvl="2"/>
            <a:r>
              <a:rPr lang="en-US" u="sng"/>
              <a:t>the state of the substance (solid, liquid or gas)</a:t>
            </a:r>
          </a:p>
        </p:txBody>
      </p:sp>
    </p:spTree>
    <p:extLst>
      <p:ext uri="{BB962C8B-B14F-4D97-AF65-F5344CB8AC3E}">
        <p14:creationId xmlns:p14="http://schemas.microsoft.com/office/powerpoint/2010/main" val="1369895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Particle model of matter</a:t>
            </a:r>
          </a:p>
        </p:txBody>
      </p:sp>
      <p:sp>
        <p:nvSpPr>
          <p:cNvPr id="133123" name="Rectangle 3"/>
          <p:cNvSpPr>
            <a:spLocks noGrp="1" noChangeArrowheads="1"/>
          </p:cNvSpPr>
          <p:nvPr>
            <p:ph type="body" idx="1"/>
          </p:nvPr>
        </p:nvSpPr>
        <p:spPr>
          <a:xfrm>
            <a:off x="457200" y="1600200"/>
            <a:ext cx="6923088" cy="5257800"/>
          </a:xfrm>
        </p:spPr>
        <p:txBody>
          <a:bodyPr/>
          <a:lstStyle/>
          <a:p>
            <a:pPr>
              <a:lnSpc>
                <a:spcPct val="80000"/>
              </a:lnSpc>
            </a:pPr>
            <a:r>
              <a:rPr lang="en-US" sz="2400"/>
              <a:t>solids:</a:t>
            </a:r>
          </a:p>
          <a:p>
            <a:pPr lvl="1">
              <a:lnSpc>
                <a:spcPct val="80000"/>
              </a:lnSpc>
            </a:pPr>
            <a:r>
              <a:rPr lang="en-US" sz="2000"/>
              <a:t>have a definite </a:t>
            </a:r>
            <a:r>
              <a:rPr lang="en-US" sz="2000" u="sng"/>
              <a:t>shape and volume</a:t>
            </a:r>
          </a:p>
          <a:p>
            <a:pPr lvl="1">
              <a:lnSpc>
                <a:spcPct val="80000"/>
              </a:lnSpc>
            </a:pPr>
            <a:r>
              <a:rPr lang="en-US" sz="2000"/>
              <a:t>do not flow or compress readily</a:t>
            </a:r>
          </a:p>
          <a:p>
            <a:pPr lvl="1">
              <a:lnSpc>
                <a:spcPct val="80000"/>
              </a:lnSpc>
            </a:pPr>
            <a:r>
              <a:rPr lang="en-US" sz="2000"/>
              <a:t>have </a:t>
            </a:r>
            <a:r>
              <a:rPr lang="en-US" sz="2000" u="sng"/>
              <a:t>the least amount of motion, </a:t>
            </a:r>
            <a:r>
              <a:rPr lang="en-US" sz="2000"/>
              <a:t>mainly only vibrational</a:t>
            </a:r>
          </a:p>
          <a:p>
            <a:pPr>
              <a:lnSpc>
                <a:spcPct val="80000"/>
              </a:lnSpc>
            </a:pPr>
            <a:r>
              <a:rPr lang="en-US" sz="2400"/>
              <a:t>liquids:</a:t>
            </a:r>
          </a:p>
          <a:p>
            <a:pPr lvl="1">
              <a:lnSpc>
                <a:spcPct val="80000"/>
              </a:lnSpc>
            </a:pPr>
            <a:r>
              <a:rPr lang="en-US" sz="2000"/>
              <a:t>take the shape </a:t>
            </a:r>
            <a:r>
              <a:rPr lang="en-US" sz="2000" u="sng"/>
              <a:t>of their container, but have a definite volume</a:t>
            </a:r>
          </a:p>
          <a:p>
            <a:pPr lvl="1">
              <a:lnSpc>
                <a:spcPct val="80000"/>
              </a:lnSpc>
            </a:pPr>
            <a:r>
              <a:rPr lang="en-US" sz="2000"/>
              <a:t>do not compress readily but flow readily</a:t>
            </a:r>
          </a:p>
          <a:p>
            <a:pPr lvl="1">
              <a:lnSpc>
                <a:spcPct val="80000"/>
              </a:lnSpc>
            </a:pPr>
            <a:r>
              <a:rPr lang="en-US" sz="2000"/>
              <a:t>have some vibrational, rotational and translational motion</a:t>
            </a:r>
          </a:p>
          <a:p>
            <a:pPr>
              <a:lnSpc>
                <a:spcPct val="80000"/>
              </a:lnSpc>
            </a:pPr>
            <a:r>
              <a:rPr lang="en-US" sz="2400"/>
              <a:t>gases:</a:t>
            </a:r>
          </a:p>
          <a:p>
            <a:pPr lvl="1">
              <a:lnSpc>
                <a:spcPct val="80000"/>
              </a:lnSpc>
            </a:pPr>
            <a:r>
              <a:rPr lang="en-US" sz="2000"/>
              <a:t>take both </a:t>
            </a:r>
            <a:r>
              <a:rPr lang="en-US" sz="2000" u="sng"/>
              <a:t>the shape and the volume of their container</a:t>
            </a:r>
          </a:p>
          <a:p>
            <a:pPr lvl="1">
              <a:lnSpc>
                <a:spcPct val="80000"/>
              </a:lnSpc>
            </a:pPr>
            <a:r>
              <a:rPr lang="en-US" sz="2000"/>
              <a:t>highly compressible and flow readily</a:t>
            </a:r>
          </a:p>
          <a:p>
            <a:pPr lvl="1">
              <a:lnSpc>
                <a:spcPct val="80000"/>
              </a:lnSpc>
            </a:pPr>
            <a:r>
              <a:rPr lang="en-US" sz="2000"/>
              <a:t>have </a:t>
            </a:r>
            <a:r>
              <a:rPr lang="en-US" sz="2000" u="sng"/>
              <a:t>the highest amount of motion</a:t>
            </a:r>
            <a:r>
              <a:rPr lang="en-US" sz="2000"/>
              <a:t>, mainly translational</a:t>
            </a:r>
            <a:r>
              <a:rPr lang="en-US" sz="1400"/>
              <a:t> </a:t>
            </a: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t="34920" b="34920"/>
          <a:stretch>
            <a:fillRect/>
          </a:stretch>
        </p:blipFill>
        <p:spPr bwMode="auto">
          <a:xfrm>
            <a:off x="7326313" y="3213100"/>
            <a:ext cx="1817687"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5" name="Picture 5"/>
          <p:cNvPicPr>
            <a:picLocks noChangeAspect="1" noChangeArrowheads="1"/>
          </p:cNvPicPr>
          <p:nvPr/>
        </p:nvPicPr>
        <p:blipFill>
          <a:blip r:embed="rId2">
            <a:extLst>
              <a:ext uri="{28A0092B-C50C-407E-A947-70E740481C1C}">
                <a14:useLocalDpi xmlns:a14="http://schemas.microsoft.com/office/drawing/2010/main" val="0"/>
              </a:ext>
            </a:extLst>
          </a:blip>
          <a:srcRect t="69839"/>
          <a:stretch>
            <a:fillRect/>
          </a:stretch>
        </p:blipFill>
        <p:spPr bwMode="auto">
          <a:xfrm>
            <a:off x="7326313" y="5229225"/>
            <a:ext cx="1817687" cy="136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126" name="Picture 6"/>
          <p:cNvPicPr>
            <a:picLocks noChangeAspect="1" noChangeArrowheads="1"/>
          </p:cNvPicPr>
          <p:nvPr/>
        </p:nvPicPr>
        <p:blipFill>
          <a:blip r:embed="rId2">
            <a:extLst>
              <a:ext uri="{28A0092B-C50C-407E-A947-70E740481C1C}">
                <a14:useLocalDpi xmlns:a14="http://schemas.microsoft.com/office/drawing/2010/main" val="0"/>
              </a:ext>
            </a:extLst>
          </a:blip>
          <a:srcRect b="74597"/>
          <a:stretch>
            <a:fillRect/>
          </a:stretch>
        </p:blipFill>
        <p:spPr bwMode="auto">
          <a:xfrm>
            <a:off x="7326313" y="1412875"/>
            <a:ext cx="1817687"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8251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t>Particle model of matter</a:t>
            </a:r>
          </a:p>
        </p:txBody>
      </p:sp>
      <p:sp>
        <p:nvSpPr>
          <p:cNvPr id="134147" name="Rectangle 3"/>
          <p:cNvSpPr>
            <a:spLocks noGrp="1" noChangeArrowheads="1"/>
          </p:cNvSpPr>
          <p:nvPr>
            <p:ph type="body" idx="1"/>
          </p:nvPr>
        </p:nvSpPr>
        <p:spPr>
          <a:xfrm>
            <a:off x="457200" y="1600200"/>
            <a:ext cx="8229600" cy="5068888"/>
          </a:xfrm>
        </p:spPr>
        <p:txBody>
          <a:bodyPr/>
          <a:lstStyle/>
          <a:p>
            <a:pPr marL="609600" indent="-609600">
              <a:lnSpc>
                <a:spcPct val="90000"/>
              </a:lnSpc>
            </a:pPr>
            <a:r>
              <a:rPr lang="en-US"/>
              <a:t>Four main points:</a:t>
            </a:r>
          </a:p>
          <a:p>
            <a:pPr marL="990600" lvl="1" indent="-533400">
              <a:lnSpc>
                <a:spcPct val="90000"/>
              </a:lnSpc>
              <a:buFontTx/>
              <a:buAutoNum type="arabicPeriod"/>
            </a:pPr>
            <a:r>
              <a:rPr lang="en-US"/>
              <a:t>All matter is made of particles, but they may be </a:t>
            </a:r>
            <a:r>
              <a:rPr lang="en-US" u="sng"/>
              <a:t>different in size and composition</a:t>
            </a:r>
            <a:endParaRPr lang="en-US"/>
          </a:p>
          <a:p>
            <a:pPr marL="990600" lvl="1" indent="-533400">
              <a:lnSpc>
                <a:spcPct val="90000"/>
              </a:lnSpc>
              <a:buFontTx/>
              <a:buAutoNum type="arabicPeriod"/>
            </a:pPr>
            <a:r>
              <a:rPr lang="en-US"/>
              <a:t>The particles are </a:t>
            </a:r>
            <a:r>
              <a:rPr lang="en-US" u="sng"/>
              <a:t>constantly moving,</a:t>
            </a:r>
            <a:r>
              <a:rPr lang="en-US"/>
              <a:t> and move </a:t>
            </a:r>
            <a:r>
              <a:rPr lang="en-US" u="sng"/>
              <a:t>least in solids and most in gases</a:t>
            </a:r>
            <a:r>
              <a:rPr lang="en-US"/>
              <a:t>.  Heating particles makes them </a:t>
            </a:r>
            <a:r>
              <a:rPr lang="en-US" u="sng"/>
              <a:t>move faster.</a:t>
            </a:r>
            <a:endParaRPr lang="en-US"/>
          </a:p>
          <a:p>
            <a:pPr marL="990600" lvl="1" indent="-533400">
              <a:lnSpc>
                <a:spcPct val="90000"/>
              </a:lnSpc>
              <a:buFontTx/>
              <a:buAutoNum type="arabicPeriod"/>
            </a:pPr>
            <a:r>
              <a:rPr lang="en-US"/>
              <a:t>The particles of matter are </a:t>
            </a:r>
            <a:r>
              <a:rPr lang="en-US" u="sng"/>
              <a:t>attracted to one another or are bonded together.</a:t>
            </a:r>
            <a:endParaRPr lang="en-US"/>
          </a:p>
          <a:p>
            <a:pPr marL="990600" lvl="1" indent="-533400">
              <a:lnSpc>
                <a:spcPct val="90000"/>
              </a:lnSpc>
              <a:buFontTx/>
              <a:buAutoNum type="arabicPeriod"/>
            </a:pPr>
            <a:r>
              <a:rPr lang="en-US"/>
              <a:t>Particles have spaces between them, and are typically </a:t>
            </a:r>
            <a:r>
              <a:rPr lang="en-US" u="sng"/>
              <a:t>greatest in gases and smallest in solids.</a:t>
            </a:r>
            <a:endParaRPr lang="en-US"/>
          </a:p>
        </p:txBody>
      </p:sp>
    </p:spTree>
    <p:extLst>
      <p:ext uri="{BB962C8B-B14F-4D97-AF65-F5344CB8AC3E}">
        <p14:creationId xmlns:p14="http://schemas.microsoft.com/office/powerpoint/2010/main" val="889412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01B872-D687-4F20-B7BF-CAE4ADE8F1C5}"/>
              </a:ext>
            </a:extLst>
          </p:cNvPr>
          <p:cNvSpPr>
            <a:spLocks noGrp="1"/>
          </p:cNvSpPr>
          <p:nvPr>
            <p:ph type="title"/>
          </p:nvPr>
        </p:nvSpPr>
        <p:spPr/>
        <p:txBody>
          <a:bodyPr/>
          <a:lstStyle/>
          <a:p>
            <a:endParaRPr lang="en-CA"/>
          </a:p>
        </p:txBody>
      </p:sp>
      <p:pic>
        <p:nvPicPr>
          <p:cNvPr id="4" name="Online Media 3">
            <a:hlinkClick r:id="" action="ppaction://media"/>
            <a:extLst>
              <a:ext uri="{FF2B5EF4-FFF2-40B4-BE49-F238E27FC236}">
                <a16:creationId xmlns:a16="http://schemas.microsoft.com/office/drawing/2014/main" xmlns="" id="{7F48E451-BFE6-42C9-AACC-7593986440B2}"/>
              </a:ext>
            </a:extLst>
          </p:cNvPr>
          <p:cNvPicPr>
            <a:picLocks noGrp="1" noRot="1" noChangeAspect="1"/>
          </p:cNvPicPr>
          <p:nvPr>
            <p:ph sz="quarter" idx="1"/>
            <a:videoFile r:link="rId1"/>
          </p:nvPr>
        </p:nvPicPr>
        <p:blipFill>
          <a:blip r:embed="rId3"/>
          <a:stretch>
            <a:fillRect/>
          </a:stretch>
        </p:blipFill>
        <p:spPr>
          <a:xfrm>
            <a:off x="51176" y="134634"/>
            <a:ext cx="8784976" cy="6588732"/>
          </a:xfrm>
          <a:prstGeom prst="rect">
            <a:avLst/>
          </a:prstGeom>
        </p:spPr>
      </p:pic>
    </p:spTree>
    <p:extLst>
      <p:ext uri="{BB962C8B-B14F-4D97-AF65-F5344CB8AC3E}">
        <p14:creationId xmlns:p14="http://schemas.microsoft.com/office/powerpoint/2010/main" val="173525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Systems – practice problems</a:t>
            </a:r>
          </a:p>
        </p:txBody>
      </p:sp>
      <p:sp>
        <p:nvSpPr>
          <p:cNvPr id="98307" name="Rectangle 3"/>
          <p:cNvSpPr>
            <a:spLocks noGrp="1" noChangeArrowheads="1"/>
          </p:cNvSpPr>
          <p:nvPr>
            <p:ph type="body" idx="1"/>
          </p:nvPr>
        </p:nvSpPr>
        <p:spPr>
          <a:xfrm>
            <a:off x="457200" y="1600200"/>
            <a:ext cx="8229600" cy="5068888"/>
          </a:xfrm>
        </p:spPr>
        <p:txBody>
          <a:bodyPr/>
          <a:lstStyle/>
          <a:p>
            <a:pPr>
              <a:lnSpc>
                <a:spcPct val="80000"/>
              </a:lnSpc>
            </a:pPr>
            <a:r>
              <a:rPr lang="en-US" sz="2800"/>
              <a:t>Practice problem 1: </a:t>
            </a:r>
          </a:p>
          <a:p>
            <a:pPr lvl="1">
              <a:lnSpc>
                <a:spcPct val="80000"/>
              </a:lnSpc>
            </a:pPr>
            <a:r>
              <a:rPr lang="en-US" sz="2400"/>
              <a:t>what type of system would a house be if the windows and doors were open? </a:t>
            </a:r>
          </a:p>
          <a:p>
            <a:pPr lvl="1">
              <a:lnSpc>
                <a:spcPct val="80000"/>
              </a:lnSpc>
            </a:pPr>
            <a:r>
              <a:rPr lang="en-US" sz="2400"/>
              <a:t>what about just the windows? </a:t>
            </a:r>
          </a:p>
          <a:p>
            <a:pPr lvl="1">
              <a:lnSpc>
                <a:spcPct val="80000"/>
              </a:lnSpc>
            </a:pPr>
            <a:r>
              <a:rPr lang="en-US" sz="2400"/>
              <a:t>what if they were both closed?</a:t>
            </a:r>
          </a:p>
          <a:p>
            <a:pPr>
              <a:lnSpc>
                <a:spcPct val="80000"/>
              </a:lnSpc>
            </a:pPr>
            <a:r>
              <a:rPr lang="en-US" sz="2800"/>
              <a:t>Practice problem 2:</a:t>
            </a:r>
          </a:p>
          <a:p>
            <a:pPr lvl="1">
              <a:lnSpc>
                <a:spcPct val="80000"/>
              </a:lnSpc>
            </a:pPr>
            <a:r>
              <a:rPr lang="en-US" sz="2400"/>
              <a:t>name two types of matter the human body takes in</a:t>
            </a:r>
          </a:p>
          <a:p>
            <a:pPr lvl="2">
              <a:lnSpc>
                <a:spcPct val="80000"/>
              </a:lnSpc>
            </a:pPr>
            <a:r>
              <a:rPr lang="en-US" sz="2000" u="sng"/>
              <a:t>food, gases (O</a:t>
            </a:r>
            <a:r>
              <a:rPr lang="en-US" sz="2000" u="sng" baseline="-25000"/>
              <a:t>2(g))</a:t>
            </a:r>
            <a:r>
              <a:rPr lang="en-US" sz="2000" u="sng"/>
              <a:t>, water</a:t>
            </a:r>
          </a:p>
          <a:p>
            <a:pPr lvl="1">
              <a:lnSpc>
                <a:spcPct val="80000"/>
              </a:lnSpc>
            </a:pPr>
            <a:r>
              <a:rPr lang="en-US" sz="2400"/>
              <a:t>name two types of matter the human body gets rid of</a:t>
            </a:r>
          </a:p>
          <a:p>
            <a:pPr lvl="2">
              <a:lnSpc>
                <a:spcPct val="80000"/>
              </a:lnSpc>
            </a:pPr>
            <a:r>
              <a:rPr lang="en-US" sz="2000" u="sng"/>
              <a:t>waste, gases (CO</a:t>
            </a:r>
            <a:r>
              <a:rPr lang="en-US" sz="2000" u="sng" baseline="-25000"/>
              <a:t>2(g)</a:t>
            </a:r>
            <a:r>
              <a:rPr lang="en-US" sz="2000" u="sng"/>
              <a:t>)</a:t>
            </a:r>
          </a:p>
          <a:p>
            <a:pPr lvl="1">
              <a:lnSpc>
                <a:spcPct val="80000"/>
              </a:lnSpc>
            </a:pPr>
            <a:r>
              <a:rPr lang="en-US" sz="2400"/>
              <a:t>name a type of energy the human body takes in</a:t>
            </a:r>
          </a:p>
          <a:p>
            <a:pPr lvl="2">
              <a:lnSpc>
                <a:spcPct val="80000"/>
              </a:lnSpc>
            </a:pPr>
            <a:r>
              <a:rPr lang="en-US" sz="2000" u="sng"/>
              <a:t>chemical energy</a:t>
            </a:r>
          </a:p>
          <a:p>
            <a:pPr lvl="1">
              <a:lnSpc>
                <a:spcPct val="80000"/>
              </a:lnSpc>
            </a:pPr>
            <a:r>
              <a:rPr lang="en-US" sz="2400"/>
              <a:t>name a type of energy the human body produces</a:t>
            </a:r>
          </a:p>
          <a:p>
            <a:pPr lvl="2">
              <a:lnSpc>
                <a:spcPct val="80000"/>
              </a:lnSpc>
            </a:pPr>
            <a:r>
              <a:rPr lang="en-US" sz="2000" u="sng"/>
              <a:t>thermal energy</a:t>
            </a:r>
          </a:p>
          <a:p>
            <a:pPr lvl="2">
              <a:lnSpc>
                <a:spcPct val="80000"/>
              </a:lnSpc>
            </a:pPr>
            <a:endParaRPr lang="en-US" sz="2000" u="sng"/>
          </a:p>
        </p:txBody>
      </p:sp>
    </p:spTree>
    <p:extLst>
      <p:ext uri="{BB962C8B-B14F-4D97-AF65-F5344CB8AC3E}">
        <p14:creationId xmlns:p14="http://schemas.microsoft.com/office/powerpoint/2010/main" val="380500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a:t>Concentration gradient</a:t>
            </a:r>
          </a:p>
        </p:txBody>
      </p:sp>
      <p:sp>
        <p:nvSpPr>
          <p:cNvPr id="138243" name="Rectangle 3"/>
          <p:cNvSpPr>
            <a:spLocks noGrp="1" noChangeArrowheads="1"/>
          </p:cNvSpPr>
          <p:nvPr>
            <p:ph type="body" idx="1"/>
          </p:nvPr>
        </p:nvSpPr>
        <p:spPr/>
        <p:txBody>
          <a:bodyPr/>
          <a:lstStyle/>
          <a:p>
            <a:r>
              <a:rPr lang="en-US" b="1" dirty="0"/>
              <a:t>concentration</a:t>
            </a:r>
            <a:r>
              <a:rPr lang="en-US" dirty="0"/>
              <a:t> refers to the amount of a substance dissolved in a solvent, usually water</a:t>
            </a:r>
          </a:p>
          <a:p>
            <a:r>
              <a:rPr lang="en-US" dirty="0"/>
              <a:t>a </a:t>
            </a:r>
            <a:r>
              <a:rPr lang="en-US" b="1" dirty="0"/>
              <a:t>concentration gradient</a:t>
            </a:r>
            <a:r>
              <a:rPr lang="en-US" dirty="0"/>
              <a:t> exists when </a:t>
            </a:r>
            <a:r>
              <a:rPr lang="en-US" u="sng" dirty="0"/>
              <a:t>there is a difference in the amount of solute on either side of a membrane</a:t>
            </a:r>
          </a:p>
          <a:p>
            <a:pPr lvl="1"/>
            <a:r>
              <a:rPr lang="en-US" dirty="0">
                <a:solidFill>
                  <a:schemeClr val="tx1"/>
                </a:solidFill>
              </a:rPr>
              <a:t>solutes naturally move down the gradient, which means from </a:t>
            </a:r>
            <a:r>
              <a:rPr lang="en-US" u="sng" dirty="0">
                <a:solidFill>
                  <a:schemeClr val="tx1"/>
                </a:solidFill>
              </a:rPr>
              <a:t>an area of high concentration to an area of low concentration</a:t>
            </a:r>
            <a:endParaRPr lang="en-US" dirty="0">
              <a:solidFill>
                <a:schemeClr val="tx1"/>
              </a:solidFill>
            </a:endParaRPr>
          </a:p>
        </p:txBody>
      </p:sp>
    </p:spTree>
    <p:extLst>
      <p:ext uri="{BB962C8B-B14F-4D97-AF65-F5344CB8AC3E}">
        <p14:creationId xmlns:p14="http://schemas.microsoft.com/office/powerpoint/2010/main" val="11089977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Concentration gradient</a:t>
            </a:r>
          </a:p>
        </p:txBody>
      </p:sp>
      <p:sp>
        <p:nvSpPr>
          <p:cNvPr id="140299" name="Rectangle 11"/>
          <p:cNvSpPr>
            <a:spLocks noGrp="1" noChangeArrowheads="1"/>
          </p:cNvSpPr>
          <p:nvPr>
            <p:ph type="body" sz="half" idx="2"/>
          </p:nvPr>
        </p:nvSpPr>
        <p:spPr>
          <a:xfrm>
            <a:off x="3132138" y="4941888"/>
            <a:ext cx="2519362" cy="1651000"/>
          </a:xfrm>
        </p:spPr>
        <p:txBody>
          <a:bodyPr/>
          <a:lstStyle/>
          <a:p>
            <a:r>
              <a:rPr lang="en-US" sz="2400"/>
              <a:t>solute moves from high area to low area</a:t>
            </a:r>
          </a:p>
        </p:txBody>
      </p:sp>
      <p:sp>
        <p:nvSpPr>
          <p:cNvPr id="140300" name="Rectangle 12"/>
          <p:cNvSpPr>
            <a:spLocks noGrp="1" noChangeArrowheads="1"/>
          </p:cNvSpPr>
          <p:nvPr>
            <p:ph type="body" sz="half" idx="1"/>
          </p:nvPr>
        </p:nvSpPr>
        <p:spPr>
          <a:xfrm>
            <a:off x="539750" y="5013325"/>
            <a:ext cx="2459038" cy="1622425"/>
          </a:xfrm>
        </p:spPr>
        <p:txBody>
          <a:bodyPr/>
          <a:lstStyle/>
          <a:p>
            <a:r>
              <a:rPr lang="en-US" sz="2400"/>
              <a:t>concentration gradient exists</a:t>
            </a:r>
          </a:p>
        </p:txBody>
      </p:sp>
      <p:pic>
        <p:nvPicPr>
          <p:cNvPr id="14030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44588"/>
            <a:ext cx="7172325" cy="3724275"/>
          </a:xfrm>
          <a:prstGeom prst="rect">
            <a:avLst/>
          </a:prstGeom>
          <a:noFill/>
          <a:extLst>
            <a:ext uri="{909E8E84-426E-40dd-AFC4-6F175D3DCCD1}">
              <a14:hiddenFill xmlns="" xmlns:a14="http://schemas.microsoft.com/office/drawing/2010/main">
                <a:solidFill>
                  <a:srgbClr val="FFFFFF"/>
                </a:solidFill>
              </a14:hiddenFill>
            </a:ext>
          </a:extLst>
        </p:spPr>
      </p:pic>
      <p:sp>
        <p:nvSpPr>
          <p:cNvPr id="140302" name="Rectangle 14"/>
          <p:cNvSpPr>
            <a:spLocks noChangeArrowheads="1"/>
          </p:cNvSpPr>
          <p:nvPr/>
        </p:nvSpPr>
        <p:spPr bwMode="auto">
          <a:xfrm>
            <a:off x="5651500" y="4941888"/>
            <a:ext cx="2519363" cy="165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90000"/>
              <a:buFont typeface="Wingdings" pitchFamily="2" charset="2"/>
              <a:buBlip>
                <a:blip r:embed="rId3"/>
              </a:buBlip>
            </a:pPr>
            <a:r>
              <a:rPr lang="en-US" sz="2400">
                <a:effectLst>
                  <a:outerShdw blurRad="38100" dist="38100" dir="2700000" algn="tl">
                    <a:srgbClr val="000000"/>
                  </a:outerShdw>
                </a:effectLst>
              </a:rPr>
              <a:t>equilibrium is reached</a:t>
            </a:r>
          </a:p>
        </p:txBody>
      </p:sp>
    </p:spTree>
    <p:extLst>
      <p:ext uri="{BB962C8B-B14F-4D97-AF65-F5344CB8AC3E}">
        <p14:creationId xmlns:p14="http://schemas.microsoft.com/office/powerpoint/2010/main" val="2634179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t>Particles are always moving</a:t>
            </a:r>
          </a:p>
        </p:txBody>
      </p:sp>
      <p:sp>
        <p:nvSpPr>
          <p:cNvPr id="142339" name="Rectangle 3"/>
          <p:cNvSpPr>
            <a:spLocks noGrp="1" noChangeArrowheads="1"/>
          </p:cNvSpPr>
          <p:nvPr>
            <p:ph type="body" idx="1"/>
          </p:nvPr>
        </p:nvSpPr>
        <p:spPr>
          <a:xfrm>
            <a:off x="457200" y="1196975"/>
            <a:ext cx="8229600" cy="3311525"/>
          </a:xfrm>
        </p:spPr>
        <p:txBody>
          <a:bodyPr/>
          <a:lstStyle/>
          <a:p>
            <a:pPr>
              <a:lnSpc>
                <a:spcPct val="80000"/>
              </a:lnSpc>
            </a:pPr>
            <a:r>
              <a:rPr lang="en-US" sz="2800" dirty="0"/>
              <a:t>recall, according to the particle model, </a:t>
            </a:r>
            <a:r>
              <a:rPr lang="en-US" sz="2800" u="sng" dirty="0"/>
              <a:t>particles are always in motion</a:t>
            </a:r>
            <a:endParaRPr lang="en-US" sz="2800" dirty="0"/>
          </a:p>
          <a:p>
            <a:pPr>
              <a:lnSpc>
                <a:spcPct val="80000"/>
              </a:lnSpc>
            </a:pPr>
            <a:r>
              <a:rPr lang="en-US" sz="2800" dirty="0"/>
              <a:t>when the concentration of solute is equal on both sides of the membrane, </a:t>
            </a:r>
            <a:r>
              <a:rPr lang="en-US" sz="2800" u="sng" dirty="0"/>
              <a:t>equilibrium is reached</a:t>
            </a:r>
            <a:endParaRPr lang="en-US" sz="2800" dirty="0"/>
          </a:p>
          <a:p>
            <a:pPr>
              <a:lnSpc>
                <a:spcPct val="80000"/>
              </a:lnSpc>
            </a:pPr>
            <a:r>
              <a:rPr lang="en-US" sz="2800" dirty="0"/>
              <a:t>this does not mean that the particles stop; it means the net movement is zero</a:t>
            </a:r>
          </a:p>
          <a:p>
            <a:pPr lvl="1">
              <a:lnSpc>
                <a:spcPct val="80000"/>
              </a:lnSpc>
            </a:pPr>
            <a:r>
              <a:rPr lang="en-US" sz="2400" u="sng" dirty="0">
                <a:solidFill>
                  <a:schemeClr val="tx1"/>
                </a:solidFill>
              </a:rPr>
              <a:t>the same number of particles cross this way </a:t>
            </a:r>
            <a:r>
              <a:rPr lang="en-US" sz="2400" u="sng" dirty="0">
                <a:solidFill>
                  <a:schemeClr val="tx1"/>
                </a:solidFill>
                <a:sym typeface="Wingdings" pitchFamily="2" charset="2"/>
              </a:rPr>
              <a:t> as this way </a:t>
            </a:r>
            <a:endParaRPr lang="en-US" sz="2400" dirty="0">
              <a:solidFill>
                <a:schemeClr val="tx1"/>
              </a:solidFill>
            </a:endParaRPr>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b="14919"/>
          <a:stretch>
            <a:fillRect/>
          </a:stretch>
        </p:blipFill>
        <p:spPr bwMode="auto">
          <a:xfrm>
            <a:off x="2016125" y="4537075"/>
            <a:ext cx="5148263" cy="2276475"/>
          </a:xfrm>
          <a:prstGeom prst="rect">
            <a:avLst/>
          </a:prstGeom>
          <a:noFill/>
          <a:extLst>
            <a:ext uri="{909E8E84-426E-40dd-AFC4-6F175D3DCCD1}">
              <a14:hiddenFill xmlns="" xmlns:a14="http://schemas.microsoft.com/office/drawing/2010/main">
                <a:solidFill>
                  <a:srgbClr val="FFFFFF"/>
                </a:solidFill>
              </a14:hiddenFill>
            </a:ext>
          </a:extLst>
        </p:spPr>
      </p:pic>
      <p:sp>
        <p:nvSpPr>
          <p:cNvPr id="142342" name="AutoShape 6"/>
          <p:cNvSpPr>
            <a:spLocks noChangeArrowheads="1"/>
          </p:cNvSpPr>
          <p:nvPr/>
        </p:nvSpPr>
        <p:spPr bwMode="auto">
          <a:xfrm>
            <a:off x="2195513" y="5443538"/>
            <a:ext cx="1081087" cy="504825"/>
          </a:xfrm>
          <a:prstGeom prst="rightArrow">
            <a:avLst>
              <a:gd name="adj1" fmla="val 50000"/>
              <a:gd name="adj2" fmla="val 53538"/>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3" name="AutoShape 7"/>
          <p:cNvSpPr>
            <a:spLocks noChangeArrowheads="1"/>
          </p:cNvSpPr>
          <p:nvPr/>
        </p:nvSpPr>
        <p:spPr bwMode="auto">
          <a:xfrm>
            <a:off x="4211638" y="5516563"/>
            <a:ext cx="865187" cy="360362"/>
          </a:xfrm>
          <a:prstGeom prst="rightArrow">
            <a:avLst>
              <a:gd name="adj1" fmla="val 50000"/>
              <a:gd name="adj2" fmla="val 60022"/>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4" name="AutoShape 8"/>
          <p:cNvSpPr>
            <a:spLocks noChangeArrowheads="1"/>
          </p:cNvSpPr>
          <p:nvPr/>
        </p:nvSpPr>
        <p:spPr bwMode="auto">
          <a:xfrm>
            <a:off x="6011863" y="5516563"/>
            <a:ext cx="720725" cy="215900"/>
          </a:xfrm>
          <a:prstGeom prst="rightArrow">
            <a:avLst>
              <a:gd name="adj1" fmla="val 50000"/>
              <a:gd name="adj2" fmla="val 83456"/>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5" name="AutoShape 9"/>
          <p:cNvSpPr>
            <a:spLocks noChangeArrowheads="1"/>
          </p:cNvSpPr>
          <p:nvPr/>
        </p:nvSpPr>
        <p:spPr bwMode="auto">
          <a:xfrm flipH="1">
            <a:off x="5940425" y="5876925"/>
            <a:ext cx="719138" cy="215900"/>
          </a:xfrm>
          <a:prstGeom prst="rightArrow">
            <a:avLst>
              <a:gd name="adj1" fmla="val 50000"/>
              <a:gd name="adj2" fmla="val 83272"/>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6" name="AutoShape 10"/>
          <p:cNvSpPr>
            <a:spLocks noChangeArrowheads="1"/>
          </p:cNvSpPr>
          <p:nvPr/>
        </p:nvSpPr>
        <p:spPr bwMode="auto">
          <a:xfrm flipH="1">
            <a:off x="4211638" y="5948363"/>
            <a:ext cx="719137" cy="215900"/>
          </a:xfrm>
          <a:prstGeom prst="rightArrow">
            <a:avLst>
              <a:gd name="adj1" fmla="val 50000"/>
              <a:gd name="adj2" fmla="val 83272"/>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47" name="AutoShape 11"/>
          <p:cNvSpPr>
            <a:spLocks noChangeArrowheads="1"/>
          </p:cNvSpPr>
          <p:nvPr/>
        </p:nvSpPr>
        <p:spPr bwMode="auto">
          <a:xfrm flipH="1">
            <a:off x="2268538" y="5948363"/>
            <a:ext cx="719137" cy="215900"/>
          </a:xfrm>
          <a:prstGeom prst="rightArrow">
            <a:avLst>
              <a:gd name="adj1" fmla="val 50000"/>
              <a:gd name="adj2" fmla="val 83272"/>
            </a:avLst>
          </a:prstGeom>
          <a:solidFill>
            <a:srgbClr val="993300"/>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59009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a:t>Semi-permeable membranes</a:t>
            </a:r>
          </a:p>
        </p:txBody>
      </p:sp>
      <p:sp>
        <p:nvSpPr>
          <p:cNvPr id="145411" name="Rectangle 3"/>
          <p:cNvSpPr>
            <a:spLocks noGrp="1" noChangeArrowheads="1"/>
          </p:cNvSpPr>
          <p:nvPr>
            <p:ph type="body" idx="1"/>
          </p:nvPr>
        </p:nvSpPr>
        <p:spPr>
          <a:xfrm>
            <a:off x="457200" y="1600200"/>
            <a:ext cx="7643813" cy="1612900"/>
          </a:xfrm>
        </p:spPr>
        <p:txBody>
          <a:bodyPr>
            <a:normAutofit fontScale="92500"/>
          </a:bodyPr>
          <a:lstStyle/>
          <a:p>
            <a:pPr>
              <a:lnSpc>
                <a:spcPct val="80000"/>
              </a:lnSpc>
            </a:pPr>
            <a:r>
              <a:rPr lang="en-US" sz="2800"/>
              <a:t>the cell membrane is referred to as </a:t>
            </a:r>
            <a:r>
              <a:rPr lang="en-US" sz="2800" b="1"/>
              <a:t>semi-permeable</a:t>
            </a:r>
            <a:r>
              <a:rPr lang="en-US" sz="2800"/>
              <a:t> because </a:t>
            </a:r>
            <a:r>
              <a:rPr lang="en-US" sz="2800" u="sng"/>
              <a:t>it allows some substances to pass through, but not everything</a:t>
            </a:r>
          </a:p>
          <a:p>
            <a:pPr>
              <a:lnSpc>
                <a:spcPct val="80000"/>
              </a:lnSpc>
            </a:pPr>
            <a:r>
              <a:rPr lang="en-US" sz="2800"/>
              <a:t>sometimes also called </a:t>
            </a:r>
            <a:r>
              <a:rPr lang="en-US" sz="2800" b="1" u="sng"/>
              <a:t>selectively permeable</a:t>
            </a:r>
            <a:endParaRPr lang="en-US" sz="2800" u="sng"/>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1" y="3184526"/>
            <a:ext cx="6336754" cy="3266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2617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hlinkClick r:id="rId2"/>
              </a:rPr>
              <a:t>Diffusion</a:t>
            </a:r>
            <a:endParaRPr lang="en-US"/>
          </a:p>
        </p:txBody>
      </p:sp>
      <p:sp>
        <p:nvSpPr>
          <p:cNvPr id="135171" name="Rectangle 3"/>
          <p:cNvSpPr>
            <a:spLocks noGrp="1" noChangeArrowheads="1"/>
          </p:cNvSpPr>
          <p:nvPr>
            <p:ph type="body" idx="1"/>
          </p:nvPr>
        </p:nvSpPr>
        <p:spPr>
          <a:xfrm>
            <a:off x="457200" y="1844675"/>
            <a:ext cx="8229600" cy="4286250"/>
          </a:xfrm>
        </p:spPr>
        <p:txBody>
          <a:bodyPr/>
          <a:lstStyle/>
          <a:p>
            <a:r>
              <a:rPr lang="en-US"/>
              <a:t>method of transport for molecules that are fat-soluble, or very small molecules like O</a:t>
            </a:r>
            <a:r>
              <a:rPr lang="en-US" baseline="-25000"/>
              <a:t>2</a:t>
            </a:r>
            <a:r>
              <a:rPr lang="en-US"/>
              <a:t> and CO</a:t>
            </a:r>
            <a:r>
              <a:rPr lang="en-US" baseline="-25000"/>
              <a:t>2</a:t>
            </a:r>
          </a:p>
          <a:p>
            <a:r>
              <a:rPr lang="en-US"/>
              <a:t>because these molecules can dissolve or pass right through the barrier, </a:t>
            </a:r>
            <a:r>
              <a:rPr lang="en-US" u="sng"/>
              <a:t>their movement is not restricted by the cell membrane</a:t>
            </a:r>
          </a:p>
        </p:txBody>
      </p:sp>
      <p:pic>
        <p:nvPicPr>
          <p:cNvPr id="135173" name="Picture 5" descr="diff1"/>
          <p:cNvPicPr>
            <a:picLocks noChangeAspect="1" noChangeArrowheads="1"/>
          </p:cNvPicPr>
          <p:nvPr/>
        </p:nvPicPr>
        <p:blipFill>
          <a:blip r:embed="rId3">
            <a:extLst>
              <a:ext uri="{28A0092B-C50C-407E-A947-70E740481C1C}">
                <a14:useLocalDpi xmlns:a14="http://schemas.microsoft.com/office/drawing/2010/main" val="0"/>
              </a:ext>
            </a:extLst>
          </a:blip>
          <a:srcRect t="50354"/>
          <a:stretch>
            <a:fillRect/>
          </a:stretch>
        </p:blipFill>
        <p:spPr bwMode="auto">
          <a:xfrm>
            <a:off x="6227763" y="404813"/>
            <a:ext cx="1847850" cy="1560512"/>
          </a:xfrm>
          <a:prstGeom prst="rect">
            <a:avLst/>
          </a:prstGeom>
          <a:solidFill>
            <a:schemeClr val="tx1"/>
          </a:solidFill>
        </p:spPr>
      </p:pic>
      <p:pic>
        <p:nvPicPr>
          <p:cNvPr id="135176" name="Picture 8" descr="diff1"/>
          <p:cNvPicPr>
            <a:picLocks noChangeAspect="1" noChangeArrowheads="1"/>
          </p:cNvPicPr>
          <p:nvPr/>
        </p:nvPicPr>
        <p:blipFill>
          <a:blip r:embed="rId3">
            <a:extLst>
              <a:ext uri="{28A0092B-C50C-407E-A947-70E740481C1C}">
                <a14:useLocalDpi xmlns:a14="http://schemas.microsoft.com/office/drawing/2010/main" val="0"/>
              </a:ext>
            </a:extLst>
          </a:blip>
          <a:srcRect b="51920"/>
          <a:stretch>
            <a:fillRect/>
          </a:stretch>
        </p:blipFill>
        <p:spPr bwMode="auto">
          <a:xfrm>
            <a:off x="1042988" y="333375"/>
            <a:ext cx="1847850" cy="1511300"/>
          </a:xfrm>
          <a:prstGeom prst="rect">
            <a:avLst/>
          </a:prstGeom>
          <a:solidFill>
            <a:schemeClr val="tx1"/>
          </a:solidFill>
        </p:spPr>
      </p:pic>
      <p:pic>
        <p:nvPicPr>
          <p:cNvPr id="135180" name="Picture 12" descr="Image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68" y="4509120"/>
            <a:ext cx="3048000" cy="1381125"/>
          </a:xfrm>
          <a:prstGeom prst="rect">
            <a:avLst/>
          </a:prstGeom>
          <a:solidFill>
            <a:schemeClr val="hlink"/>
          </a:solidFill>
        </p:spPr>
      </p:pic>
      <p:pic>
        <p:nvPicPr>
          <p:cNvPr id="7" name="il_fi" descr="http://lhs2.lps.org/staff/sputnam/Biology/U3Cell/diffusion_1.png">
            <a:extLst>
              <a:ext uri="{FF2B5EF4-FFF2-40B4-BE49-F238E27FC236}">
                <a16:creationId xmlns:a16="http://schemas.microsoft.com/office/drawing/2014/main" xmlns="" id="{A44B61D3-5C24-4DC6-ACE6-79A625C9C9C7}"/>
              </a:ext>
            </a:extLst>
          </p:cNvPr>
          <p:cNvPicPr/>
          <p:nvPr/>
        </p:nvPicPr>
        <p:blipFill>
          <a:blip r:embed="rId5" cstate="print"/>
          <a:srcRect/>
          <a:stretch>
            <a:fillRect/>
          </a:stretch>
        </p:blipFill>
        <p:spPr bwMode="auto">
          <a:xfrm>
            <a:off x="3762190" y="4083558"/>
            <a:ext cx="4684387" cy="2232248"/>
          </a:xfrm>
          <a:prstGeom prst="rect">
            <a:avLst/>
          </a:prstGeom>
          <a:noFill/>
          <a:ln w="9525">
            <a:noFill/>
            <a:miter lim="800000"/>
            <a:headEnd/>
            <a:tailEnd/>
          </a:ln>
        </p:spPr>
      </p:pic>
    </p:spTree>
    <p:extLst>
      <p:ext uri="{BB962C8B-B14F-4D97-AF65-F5344CB8AC3E}">
        <p14:creationId xmlns:p14="http://schemas.microsoft.com/office/powerpoint/2010/main" val="3086882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en-US">
                <a:hlinkClick r:id="rId2"/>
              </a:rPr>
              <a:t>Diffusion</a:t>
            </a:r>
            <a:endParaRPr lang="en-US"/>
          </a:p>
        </p:txBody>
      </p:sp>
      <p:sp>
        <p:nvSpPr>
          <p:cNvPr id="143363" name="Rectangle 3"/>
          <p:cNvSpPr>
            <a:spLocks noGrp="1" noChangeArrowheads="1"/>
          </p:cNvSpPr>
          <p:nvPr>
            <p:ph type="body" idx="1"/>
          </p:nvPr>
        </p:nvSpPr>
        <p:spPr>
          <a:xfrm>
            <a:off x="457200" y="1844675"/>
            <a:ext cx="8229600" cy="4286250"/>
          </a:xfrm>
        </p:spPr>
        <p:txBody>
          <a:bodyPr/>
          <a:lstStyle/>
          <a:p>
            <a:endParaRPr lang="en-US" dirty="0"/>
          </a:p>
          <a:p>
            <a:pPr>
              <a:buFont typeface="Wingdings" pitchFamily="2" charset="2"/>
              <a:buNone/>
            </a:pPr>
            <a:endParaRPr lang="en-US" dirty="0"/>
          </a:p>
          <a:p>
            <a:endParaRPr lang="en-US" dirty="0"/>
          </a:p>
          <a:p>
            <a:pPr>
              <a:buFont typeface="Wingdings" pitchFamily="2" charset="2"/>
              <a:buNone/>
            </a:pPr>
            <a:endParaRPr lang="en-US" dirty="0"/>
          </a:p>
          <a:p>
            <a:endParaRPr lang="en-US" dirty="0"/>
          </a:p>
        </p:txBody>
      </p:sp>
      <p:pic>
        <p:nvPicPr>
          <p:cNvPr id="143364" name="Picture 4" descr="diff1"/>
          <p:cNvPicPr>
            <a:picLocks noChangeAspect="1" noChangeArrowheads="1"/>
          </p:cNvPicPr>
          <p:nvPr/>
        </p:nvPicPr>
        <p:blipFill>
          <a:blip r:embed="rId3">
            <a:extLst>
              <a:ext uri="{28A0092B-C50C-407E-A947-70E740481C1C}">
                <a14:useLocalDpi xmlns:a14="http://schemas.microsoft.com/office/drawing/2010/main" val="0"/>
              </a:ext>
            </a:extLst>
          </a:blip>
          <a:srcRect t="50354"/>
          <a:stretch>
            <a:fillRect/>
          </a:stretch>
        </p:blipFill>
        <p:spPr bwMode="auto">
          <a:xfrm>
            <a:off x="6227763" y="404813"/>
            <a:ext cx="1847850" cy="1560512"/>
          </a:xfrm>
          <a:prstGeom prst="rect">
            <a:avLst/>
          </a:prstGeom>
          <a:solidFill>
            <a:schemeClr val="tx1"/>
          </a:solidFill>
        </p:spPr>
      </p:pic>
      <p:pic>
        <p:nvPicPr>
          <p:cNvPr id="143365" name="Picture 5" descr="diff1"/>
          <p:cNvPicPr>
            <a:picLocks noChangeAspect="1" noChangeArrowheads="1"/>
          </p:cNvPicPr>
          <p:nvPr/>
        </p:nvPicPr>
        <p:blipFill>
          <a:blip r:embed="rId3">
            <a:extLst>
              <a:ext uri="{28A0092B-C50C-407E-A947-70E740481C1C}">
                <a14:useLocalDpi xmlns:a14="http://schemas.microsoft.com/office/drawing/2010/main" val="0"/>
              </a:ext>
            </a:extLst>
          </a:blip>
          <a:srcRect b="51920"/>
          <a:stretch>
            <a:fillRect/>
          </a:stretch>
        </p:blipFill>
        <p:spPr bwMode="auto">
          <a:xfrm>
            <a:off x="1042988" y="333375"/>
            <a:ext cx="1847850" cy="1511300"/>
          </a:xfrm>
          <a:prstGeom prst="rect">
            <a:avLst/>
          </a:prstGeom>
          <a:solidFill>
            <a:schemeClr val="tx1"/>
          </a:solidFill>
        </p:spPr>
      </p:pic>
      <p:sp>
        <p:nvSpPr>
          <p:cNvPr id="143367" name="Rectangle 7"/>
          <p:cNvSpPr>
            <a:spLocks noChangeArrowheads="1"/>
          </p:cNvSpPr>
          <p:nvPr/>
        </p:nvSpPr>
        <p:spPr bwMode="auto">
          <a:xfrm>
            <a:off x="673100" y="2060575"/>
            <a:ext cx="8229600" cy="428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hlink"/>
              </a:buClr>
              <a:buSzPct val="90000"/>
              <a:buFont typeface="Wingdings" pitchFamily="2" charset="2"/>
              <a:buBlip>
                <a:blip r:embed="rId4"/>
              </a:buBlip>
            </a:pPr>
            <a:r>
              <a:rPr lang="en-US" sz="3200" dirty="0"/>
              <a:t>diffusion is classified as </a:t>
            </a:r>
            <a:r>
              <a:rPr lang="en-US" sz="3200" b="1" dirty="0"/>
              <a:t>passive transport</a:t>
            </a:r>
            <a:r>
              <a:rPr lang="en-US" sz="3200" dirty="0"/>
              <a:t> because </a:t>
            </a:r>
            <a:r>
              <a:rPr lang="en-US" sz="3200" u="sng" dirty="0"/>
              <a:t>it flows down the concentration gradient</a:t>
            </a:r>
            <a:endParaRPr lang="en-US" sz="3200" dirty="0"/>
          </a:p>
          <a:p>
            <a:pPr marL="742950" lvl="1" indent="-285750" eaLnBrk="1" hangingPunct="1">
              <a:spcBef>
                <a:spcPct val="20000"/>
              </a:spcBef>
              <a:buFontTx/>
              <a:buChar char="–"/>
            </a:pPr>
            <a:r>
              <a:rPr lang="en-US" sz="2800" dirty="0"/>
              <a:t>passive transport is like </a:t>
            </a:r>
            <a:r>
              <a:rPr lang="en-US" sz="2800" u="sng" dirty="0"/>
              <a:t>floating downstream; it requires no extra energy</a:t>
            </a:r>
            <a:endParaRPr lang="en-US" sz="2800" dirty="0"/>
          </a:p>
        </p:txBody>
      </p:sp>
    </p:spTree>
    <p:extLst>
      <p:ext uri="{BB962C8B-B14F-4D97-AF65-F5344CB8AC3E}">
        <p14:creationId xmlns:p14="http://schemas.microsoft.com/office/powerpoint/2010/main" val="1995142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hlinkClick r:id="rId2"/>
              </a:rPr>
              <a:t>Osmosis</a:t>
            </a:r>
            <a:endParaRPr lang="en-US"/>
          </a:p>
        </p:txBody>
      </p:sp>
      <p:sp>
        <p:nvSpPr>
          <p:cNvPr id="136195" name="Rectangle 3"/>
          <p:cNvSpPr>
            <a:spLocks noGrp="1" noChangeArrowheads="1"/>
          </p:cNvSpPr>
          <p:nvPr>
            <p:ph type="body" idx="1"/>
          </p:nvPr>
        </p:nvSpPr>
        <p:spPr>
          <a:xfrm>
            <a:off x="457200" y="2060575"/>
            <a:ext cx="8229600" cy="4070350"/>
          </a:xfrm>
        </p:spPr>
        <p:txBody>
          <a:bodyPr/>
          <a:lstStyle/>
          <a:p>
            <a:r>
              <a:rPr lang="en-US" dirty="0"/>
              <a:t>another form of </a:t>
            </a:r>
            <a:r>
              <a:rPr lang="en-US" b="1" dirty="0"/>
              <a:t>passive transport</a:t>
            </a:r>
          </a:p>
          <a:p>
            <a:r>
              <a:rPr lang="en-US" dirty="0"/>
              <a:t>osmosis is similar to diffusion, except deals solely with </a:t>
            </a:r>
            <a:r>
              <a:rPr lang="en-US" u="sng" dirty="0"/>
              <a:t>the movement of water molecules</a:t>
            </a:r>
            <a:endParaRPr lang="en-US" dirty="0"/>
          </a:p>
          <a:p>
            <a:r>
              <a:rPr lang="en-US" dirty="0"/>
              <a:t>osmosis occurs when there is a solute concentration difference, </a:t>
            </a:r>
            <a:r>
              <a:rPr lang="en-US" u="sng" dirty="0"/>
              <a:t>but the membrane is not permeable to the solute</a:t>
            </a:r>
          </a:p>
        </p:txBody>
      </p:sp>
      <p:pic>
        <p:nvPicPr>
          <p:cNvPr id="136197" name="Picture 5" descr="osm1"/>
          <p:cNvPicPr>
            <a:picLocks noChangeAspect="1" noChangeArrowheads="1"/>
          </p:cNvPicPr>
          <p:nvPr/>
        </p:nvPicPr>
        <p:blipFill>
          <a:blip r:embed="rId3">
            <a:extLst>
              <a:ext uri="{28A0092B-C50C-407E-A947-70E740481C1C}">
                <a14:useLocalDpi xmlns:a14="http://schemas.microsoft.com/office/drawing/2010/main" val="0"/>
              </a:ext>
            </a:extLst>
          </a:blip>
          <a:srcRect b="50725"/>
          <a:stretch>
            <a:fillRect/>
          </a:stretch>
        </p:blipFill>
        <p:spPr bwMode="auto">
          <a:xfrm>
            <a:off x="1763713" y="260350"/>
            <a:ext cx="1524000" cy="1511300"/>
          </a:xfrm>
          <a:prstGeom prst="rect">
            <a:avLst/>
          </a:prstGeom>
          <a:solidFill>
            <a:schemeClr val="tx1"/>
          </a:solidFill>
        </p:spPr>
      </p:pic>
      <p:pic>
        <p:nvPicPr>
          <p:cNvPr id="136198" name="Picture 6" descr="osm1"/>
          <p:cNvPicPr>
            <a:picLocks noChangeAspect="1" noChangeArrowheads="1"/>
          </p:cNvPicPr>
          <p:nvPr/>
        </p:nvPicPr>
        <p:blipFill>
          <a:blip r:embed="rId3">
            <a:extLst>
              <a:ext uri="{28A0092B-C50C-407E-A947-70E740481C1C}">
                <a14:useLocalDpi xmlns:a14="http://schemas.microsoft.com/office/drawing/2010/main" val="0"/>
              </a:ext>
            </a:extLst>
          </a:blip>
          <a:srcRect t="56366"/>
          <a:stretch>
            <a:fillRect/>
          </a:stretch>
        </p:blipFill>
        <p:spPr bwMode="auto">
          <a:xfrm>
            <a:off x="5795963" y="333375"/>
            <a:ext cx="1524000" cy="1338263"/>
          </a:xfrm>
          <a:prstGeom prst="rect">
            <a:avLst/>
          </a:prstGeom>
          <a:solidFill>
            <a:schemeClr val="tx1"/>
          </a:solidFill>
        </p:spPr>
      </p:pic>
    </p:spTree>
    <p:extLst>
      <p:ext uri="{BB962C8B-B14F-4D97-AF65-F5344CB8AC3E}">
        <p14:creationId xmlns:p14="http://schemas.microsoft.com/office/powerpoint/2010/main" val="3862942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hlinkClick r:id="rId2"/>
              </a:rPr>
              <a:t>Osmosis</a:t>
            </a:r>
            <a:endParaRPr lang="en-US"/>
          </a:p>
        </p:txBody>
      </p:sp>
      <p:sp>
        <p:nvSpPr>
          <p:cNvPr id="144387" name="Rectangle 3"/>
          <p:cNvSpPr>
            <a:spLocks noGrp="1" noChangeArrowheads="1"/>
          </p:cNvSpPr>
          <p:nvPr>
            <p:ph type="body" idx="1"/>
          </p:nvPr>
        </p:nvSpPr>
        <p:spPr>
          <a:xfrm>
            <a:off x="457200" y="2060575"/>
            <a:ext cx="8229600" cy="4070350"/>
          </a:xfrm>
        </p:spPr>
        <p:txBody>
          <a:bodyPr/>
          <a:lstStyle/>
          <a:p>
            <a:pPr>
              <a:lnSpc>
                <a:spcPct val="90000"/>
              </a:lnSpc>
            </a:pPr>
            <a:r>
              <a:rPr lang="en-US"/>
              <a:t>because the solute is not free to move, </a:t>
            </a:r>
            <a:r>
              <a:rPr lang="en-US" u="sng"/>
              <a:t>particles of water will move until the relative concentrations are equal</a:t>
            </a:r>
            <a:r>
              <a:rPr lang="en-US"/>
              <a:t> on either side of the membrane</a:t>
            </a:r>
          </a:p>
          <a:p>
            <a:pPr>
              <a:lnSpc>
                <a:spcPct val="90000"/>
              </a:lnSpc>
            </a:pPr>
            <a:r>
              <a:rPr lang="en-US"/>
              <a:t>when there is a movement of water, the volume of solution on either side of the membrane changes</a:t>
            </a:r>
          </a:p>
          <a:p>
            <a:pPr lvl="1">
              <a:lnSpc>
                <a:spcPct val="90000"/>
              </a:lnSpc>
            </a:pPr>
            <a:r>
              <a:rPr lang="en-US"/>
              <a:t>this can have </a:t>
            </a:r>
            <a:r>
              <a:rPr lang="en-US" u="sng"/>
              <a:t>an adverse effect on the cell</a:t>
            </a:r>
            <a:endParaRPr lang="en-US"/>
          </a:p>
        </p:txBody>
      </p:sp>
      <p:pic>
        <p:nvPicPr>
          <p:cNvPr id="7" name="Picture 4" descr="osm1">
            <a:extLst>
              <a:ext uri="{FF2B5EF4-FFF2-40B4-BE49-F238E27FC236}">
                <a16:creationId xmlns:a16="http://schemas.microsoft.com/office/drawing/2014/main" xmlns="" id="{3BBDC485-9218-40A8-BF11-A2E7E32DA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725"/>
          <a:stretch>
            <a:fillRect/>
          </a:stretch>
        </p:blipFill>
        <p:spPr bwMode="auto">
          <a:xfrm>
            <a:off x="1331640" y="4619625"/>
            <a:ext cx="2088232" cy="2070830"/>
          </a:xfrm>
          <a:prstGeom prst="rect">
            <a:avLst/>
          </a:prstGeom>
          <a:solidFill>
            <a:srgbClr val="FFFFFF"/>
          </a:solidFill>
        </p:spPr>
      </p:pic>
      <p:pic>
        <p:nvPicPr>
          <p:cNvPr id="8" name="Picture 5" descr="osm1">
            <a:extLst>
              <a:ext uri="{FF2B5EF4-FFF2-40B4-BE49-F238E27FC236}">
                <a16:creationId xmlns:a16="http://schemas.microsoft.com/office/drawing/2014/main" xmlns="" id="{B7F1C236-C02D-4976-AABC-432181445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366"/>
          <a:stretch>
            <a:fillRect/>
          </a:stretch>
        </p:blipFill>
        <p:spPr bwMode="auto">
          <a:xfrm>
            <a:off x="5508104" y="4792662"/>
            <a:ext cx="2088232" cy="1833729"/>
          </a:xfrm>
          <a:prstGeom prst="rect">
            <a:avLst/>
          </a:prstGeom>
          <a:solidFill>
            <a:srgbClr val="FFFFFF"/>
          </a:solidFill>
        </p:spPr>
      </p:pic>
    </p:spTree>
    <p:extLst>
      <p:ext uri="{BB962C8B-B14F-4D97-AF65-F5344CB8AC3E}">
        <p14:creationId xmlns:p14="http://schemas.microsoft.com/office/powerpoint/2010/main" val="92702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Tonicity</a:t>
            </a:r>
          </a:p>
        </p:txBody>
      </p:sp>
      <p:sp>
        <p:nvSpPr>
          <p:cNvPr id="139267" name="Rectangle 3"/>
          <p:cNvSpPr>
            <a:spLocks noGrp="1" noChangeArrowheads="1"/>
          </p:cNvSpPr>
          <p:nvPr>
            <p:ph type="body" idx="1"/>
          </p:nvPr>
        </p:nvSpPr>
        <p:spPr>
          <a:xfrm>
            <a:off x="457200" y="1600200"/>
            <a:ext cx="8229600" cy="5068888"/>
          </a:xfrm>
        </p:spPr>
        <p:txBody>
          <a:bodyPr/>
          <a:lstStyle/>
          <a:p>
            <a:pPr>
              <a:lnSpc>
                <a:spcPct val="90000"/>
              </a:lnSpc>
            </a:pPr>
            <a:r>
              <a:rPr lang="en-US" dirty="0"/>
              <a:t>refers to </a:t>
            </a:r>
            <a:r>
              <a:rPr lang="en-US" u="sng" dirty="0"/>
              <a:t>the concentration of solutes outside the cell, relative to the concentration inside the cell</a:t>
            </a:r>
            <a:endParaRPr lang="en-US" dirty="0"/>
          </a:p>
          <a:p>
            <a:pPr>
              <a:lnSpc>
                <a:spcPct val="90000"/>
              </a:lnSpc>
            </a:pPr>
            <a:r>
              <a:rPr lang="en-US" dirty="0"/>
              <a:t>3 Types:</a:t>
            </a:r>
          </a:p>
          <a:p>
            <a:pPr lvl="1">
              <a:lnSpc>
                <a:spcPct val="90000"/>
              </a:lnSpc>
            </a:pPr>
            <a:r>
              <a:rPr lang="en-US" b="1" dirty="0">
                <a:solidFill>
                  <a:schemeClr val="tx1"/>
                </a:solidFill>
              </a:rPr>
              <a:t>isotonic solution</a:t>
            </a:r>
            <a:r>
              <a:rPr lang="en-US" dirty="0">
                <a:solidFill>
                  <a:schemeClr val="tx1"/>
                </a:solidFill>
              </a:rPr>
              <a:t>: concentration </a:t>
            </a:r>
            <a:r>
              <a:rPr lang="en-US" u="sng" dirty="0">
                <a:solidFill>
                  <a:schemeClr val="tx1"/>
                </a:solidFill>
              </a:rPr>
              <a:t>inside and outside the cell is equal</a:t>
            </a:r>
          </a:p>
          <a:p>
            <a:pPr lvl="2">
              <a:lnSpc>
                <a:spcPct val="90000"/>
              </a:lnSpc>
            </a:pPr>
            <a:r>
              <a:rPr lang="en-US" dirty="0"/>
              <a:t>when a cell is placed in an isotonic solution, there is no net movement of water in and out of the cell</a:t>
            </a:r>
          </a:p>
          <a:p>
            <a:pPr lvl="2">
              <a:lnSpc>
                <a:spcPct val="90000"/>
              </a:lnSpc>
            </a:pPr>
            <a:r>
              <a:rPr lang="en-US" dirty="0"/>
              <a:t>that means </a:t>
            </a:r>
            <a:r>
              <a:rPr lang="en-US" u="sng" dirty="0"/>
              <a:t>water is flowing in at the same rate at it is flowing out</a:t>
            </a:r>
            <a:endParaRPr lang="en-US" dirty="0"/>
          </a:p>
          <a:p>
            <a:pPr lvl="2">
              <a:lnSpc>
                <a:spcPct val="90000"/>
              </a:lnSpc>
            </a:pPr>
            <a:r>
              <a:rPr lang="en-US" dirty="0"/>
              <a:t> this cell will appear </a:t>
            </a:r>
            <a:r>
              <a:rPr lang="en-US" u="sng" dirty="0"/>
              <a:t>normal and healthy</a:t>
            </a:r>
            <a:endParaRPr lang="en-US" dirty="0"/>
          </a:p>
        </p:txBody>
      </p:sp>
    </p:spTree>
    <p:extLst>
      <p:ext uri="{BB962C8B-B14F-4D97-AF65-F5344CB8AC3E}">
        <p14:creationId xmlns:p14="http://schemas.microsoft.com/office/powerpoint/2010/main" val="1048921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Tonicity – isotonic solution</a:t>
            </a:r>
          </a:p>
        </p:txBody>
      </p:sp>
      <p:pic>
        <p:nvPicPr>
          <p:cNvPr id="147462" name="Picture 6" descr="sf4x12"/>
          <p:cNvPicPr>
            <a:picLocks noChangeAspect="1" noChangeArrowheads="1"/>
          </p:cNvPicPr>
          <p:nvPr/>
        </p:nvPicPr>
        <p:blipFill>
          <a:blip r:embed="rId2">
            <a:extLst>
              <a:ext uri="{28A0092B-C50C-407E-A947-70E740481C1C}">
                <a14:useLocalDpi xmlns:a14="http://schemas.microsoft.com/office/drawing/2010/main" val="0"/>
              </a:ext>
            </a:extLst>
          </a:blip>
          <a:srcRect l="60461" t="8092" b="8092"/>
          <a:stretch>
            <a:fillRect/>
          </a:stretch>
        </p:blipFill>
        <p:spPr bwMode="auto">
          <a:xfrm>
            <a:off x="1619250" y="1268413"/>
            <a:ext cx="2447925" cy="3025775"/>
          </a:xfrm>
          <a:prstGeom prst="rect">
            <a:avLst/>
          </a:prstGeom>
          <a:noFill/>
          <a:extLst>
            <a:ext uri="{909E8E84-426E-40dd-AFC4-6F175D3DCCD1}">
              <a14:hiddenFill xmlns="" xmlns:a14="http://schemas.microsoft.com/office/drawing/2010/main">
                <a:solidFill>
                  <a:srgbClr val="FFFFFF"/>
                </a:solidFill>
              </a14:hiddenFill>
            </a:ext>
          </a:extLst>
        </p:spPr>
      </p:pic>
      <p:pic>
        <p:nvPicPr>
          <p:cNvPr id="147467" name="Picture 11"/>
          <p:cNvPicPr>
            <a:picLocks noChangeAspect="1" noChangeArrowheads="1"/>
          </p:cNvPicPr>
          <p:nvPr/>
        </p:nvPicPr>
        <p:blipFill>
          <a:blip r:embed="rId3">
            <a:extLst>
              <a:ext uri="{28A0092B-C50C-407E-A947-70E740481C1C}">
                <a14:useLocalDpi xmlns:a14="http://schemas.microsoft.com/office/drawing/2010/main" val="0"/>
              </a:ext>
            </a:extLst>
          </a:blip>
          <a:srcRect r="56105"/>
          <a:stretch>
            <a:fillRect/>
          </a:stretch>
        </p:blipFill>
        <p:spPr bwMode="auto">
          <a:xfrm>
            <a:off x="4932363" y="1268413"/>
            <a:ext cx="2525712" cy="2981325"/>
          </a:xfrm>
          <a:prstGeom prst="rect">
            <a:avLst/>
          </a:prstGeom>
          <a:noFill/>
          <a:extLst>
            <a:ext uri="{909E8E84-426E-40dd-AFC4-6F175D3DCCD1}">
              <a14:hiddenFill xmlns="" xmlns:a14="http://schemas.microsoft.com/office/drawing/2010/main">
                <a:solidFill>
                  <a:srgbClr val="FFFFFF"/>
                </a:solidFill>
              </a14:hiddenFill>
            </a:ext>
          </a:extLst>
        </p:spPr>
      </p:pic>
      <p:sp>
        <p:nvSpPr>
          <p:cNvPr id="147468" name="Rectangle 12"/>
          <p:cNvSpPr>
            <a:spLocks noGrp="1" noChangeArrowheads="1"/>
          </p:cNvSpPr>
          <p:nvPr>
            <p:ph type="body" idx="1"/>
          </p:nvPr>
        </p:nvSpPr>
        <p:spPr>
          <a:xfrm>
            <a:off x="457200" y="4724400"/>
            <a:ext cx="8229600" cy="1406525"/>
          </a:xfrm>
        </p:spPr>
        <p:txBody>
          <a:bodyPr>
            <a:normAutofit lnSpcReduction="10000"/>
          </a:bodyPr>
          <a:lstStyle/>
          <a:p>
            <a:pPr>
              <a:lnSpc>
                <a:spcPct val="80000"/>
              </a:lnSpc>
            </a:pPr>
            <a:r>
              <a:rPr lang="en-US" sz="2400"/>
              <a:t>water is flowing in and out in equal amounts</a:t>
            </a:r>
          </a:p>
          <a:p>
            <a:pPr>
              <a:lnSpc>
                <a:spcPct val="80000"/>
              </a:lnSpc>
            </a:pPr>
            <a:r>
              <a:rPr lang="en-US" sz="2400"/>
              <a:t>animal cells will appear normal</a:t>
            </a:r>
          </a:p>
          <a:p>
            <a:pPr>
              <a:lnSpc>
                <a:spcPct val="80000"/>
              </a:lnSpc>
            </a:pPr>
            <a:r>
              <a:rPr lang="en-US" sz="2400"/>
              <a:t>plant cells will appear slightly limp </a:t>
            </a:r>
            <a:r>
              <a:rPr lang="en-US" sz="2400" u="sng"/>
              <a:t>due to a lack of turgor pressure</a:t>
            </a:r>
          </a:p>
        </p:txBody>
      </p:sp>
    </p:spTree>
    <p:extLst>
      <p:ext uri="{BB962C8B-B14F-4D97-AF65-F5344CB8AC3E}">
        <p14:creationId xmlns:p14="http://schemas.microsoft.com/office/powerpoint/2010/main" val="358038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A cell as an open system</a:t>
            </a:r>
          </a:p>
        </p:txBody>
      </p:sp>
      <p:sp>
        <p:nvSpPr>
          <p:cNvPr id="99331" name="Rectangle 3"/>
          <p:cNvSpPr>
            <a:spLocks noGrp="1" noChangeArrowheads="1"/>
          </p:cNvSpPr>
          <p:nvPr>
            <p:ph type="body" idx="1"/>
          </p:nvPr>
        </p:nvSpPr>
        <p:spPr>
          <a:xfrm>
            <a:off x="457200" y="1600200"/>
            <a:ext cx="8229600" cy="5068888"/>
          </a:xfrm>
        </p:spPr>
        <p:txBody>
          <a:bodyPr/>
          <a:lstStyle/>
          <a:p>
            <a:r>
              <a:rPr lang="en-US"/>
              <a:t>because it exchanges both matter and energy with its surroundings, </a:t>
            </a:r>
            <a:r>
              <a:rPr lang="en-US" u="sng"/>
              <a:t>the cell would be classified as an open system</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l="17714" t="30232" r="43901" b="21588"/>
          <a:stretch>
            <a:fillRect/>
          </a:stretch>
        </p:blipFill>
        <p:spPr bwMode="auto">
          <a:xfrm>
            <a:off x="2700338" y="3429000"/>
            <a:ext cx="3960812" cy="3108325"/>
          </a:xfrm>
          <a:prstGeom prst="rect">
            <a:avLst/>
          </a:prstGeom>
          <a:noFill/>
          <a:ln w="57150">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9333" name="AutoShape 5"/>
          <p:cNvSpPr>
            <a:spLocks noChangeArrowheads="1"/>
          </p:cNvSpPr>
          <p:nvPr/>
        </p:nvSpPr>
        <p:spPr bwMode="auto">
          <a:xfrm>
            <a:off x="971550" y="4581525"/>
            <a:ext cx="1944688" cy="719138"/>
          </a:xfrm>
          <a:prstGeom prst="rightArrow">
            <a:avLst>
              <a:gd name="adj1" fmla="val 50000"/>
              <a:gd name="adj2" fmla="val 6760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4" name="AutoShape 6"/>
          <p:cNvSpPr>
            <a:spLocks noChangeArrowheads="1"/>
          </p:cNvSpPr>
          <p:nvPr/>
        </p:nvSpPr>
        <p:spPr bwMode="auto">
          <a:xfrm>
            <a:off x="6443663" y="4508500"/>
            <a:ext cx="1944687" cy="719138"/>
          </a:xfrm>
          <a:prstGeom prst="rightArrow">
            <a:avLst>
              <a:gd name="adj1" fmla="val 50000"/>
              <a:gd name="adj2" fmla="val 67605"/>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35" name="Text Box 7"/>
          <p:cNvSpPr txBox="1">
            <a:spLocks noChangeArrowheads="1"/>
          </p:cNvSpPr>
          <p:nvPr/>
        </p:nvSpPr>
        <p:spPr bwMode="auto">
          <a:xfrm>
            <a:off x="323850" y="3429000"/>
            <a:ext cx="2232025" cy="325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Coming in:</a:t>
            </a:r>
          </a:p>
          <a:p>
            <a:pPr algn="ctr">
              <a:spcBef>
                <a:spcPct val="50000"/>
              </a:spcBef>
            </a:pPr>
            <a:r>
              <a:rPr lang="en-US"/>
              <a:t>oxygen gas</a:t>
            </a:r>
          </a:p>
          <a:p>
            <a:pPr algn="ctr">
              <a:spcBef>
                <a:spcPct val="50000"/>
              </a:spcBef>
            </a:pPr>
            <a:r>
              <a:rPr lang="en-US"/>
              <a:t>water</a:t>
            </a:r>
          </a:p>
          <a:p>
            <a:pPr algn="ctr">
              <a:spcBef>
                <a:spcPct val="50000"/>
              </a:spcBef>
            </a:pPr>
            <a:endParaRPr lang="en-US"/>
          </a:p>
          <a:p>
            <a:pPr algn="ctr">
              <a:spcBef>
                <a:spcPct val="50000"/>
              </a:spcBef>
            </a:pPr>
            <a:r>
              <a:rPr lang="en-US"/>
              <a:t>nutrients</a:t>
            </a:r>
          </a:p>
          <a:p>
            <a:pPr algn="ctr">
              <a:spcBef>
                <a:spcPct val="50000"/>
              </a:spcBef>
            </a:pPr>
            <a:r>
              <a:rPr lang="en-US"/>
              <a:t>chemical energy</a:t>
            </a:r>
          </a:p>
          <a:p>
            <a:pPr algn="ctr">
              <a:spcBef>
                <a:spcPct val="50000"/>
              </a:spcBef>
            </a:pPr>
            <a:r>
              <a:rPr lang="en-US"/>
              <a:t>solar energy (plants)</a:t>
            </a:r>
          </a:p>
          <a:p>
            <a:pPr>
              <a:spcBef>
                <a:spcPct val="50000"/>
              </a:spcBef>
            </a:pPr>
            <a:endParaRPr lang="en-US"/>
          </a:p>
        </p:txBody>
      </p:sp>
      <p:sp>
        <p:nvSpPr>
          <p:cNvPr id="99336" name="Text Box 8"/>
          <p:cNvSpPr txBox="1">
            <a:spLocks noChangeArrowheads="1"/>
          </p:cNvSpPr>
          <p:nvPr/>
        </p:nvSpPr>
        <p:spPr bwMode="auto">
          <a:xfrm>
            <a:off x="6732588" y="3357563"/>
            <a:ext cx="2232025" cy="3668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Going out:</a:t>
            </a:r>
          </a:p>
          <a:p>
            <a:pPr algn="ctr">
              <a:spcBef>
                <a:spcPct val="50000"/>
              </a:spcBef>
            </a:pPr>
            <a:r>
              <a:rPr lang="en-US"/>
              <a:t>carbon dioxide</a:t>
            </a:r>
          </a:p>
          <a:p>
            <a:pPr algn="ctr">
              <a:spcBef>
                <a:spcPct val="50000"/>
              </a:spcBef>
            </a:pPr>
            <a:r>
              <a:rPr lang="en-US"/>
              <a:t>water</a:t>
            </a:r>
          </a:p>
          <a:p>
            <a:pPr algn="ctr">
              <a:spcBef>
                <a:spcPct val="50000"/>
              </a:spcBef>
            </a:pPr>
            <a:endParaRPr lang="en-US"/>
          </a:p>
          <a:p>
            <a:pPr algn="ctr">
              <a:spcBef>
                <a:spcPct val="50000"/>
              </a:spcBef>
            </a:pPr>
            <a:r>
              <a:rPr lang="en-US"/>
              <a:t>waste</a:t>
            </a:r>
          </a:p>
          <a:p>
            <a:pPr algn="ctr">
              <a:spcBef>
                <a:spcPct val="50000"/>
              </a:spcBef>
            </a:pPr>
            <a:r>
              <a:rPr lang="en-US"/>
              <a:t>chemical energy</a:t>
            </a:r>
          </a:p>
          <a:p>
            <a:pPr algn="ctr">
              <a:spcBef>
                <a:spcPct val="50000"/>
              </a:spcBef>
            </a:pPr>
            <a:r>
              <a:rPr lang="en-US"/>
              <a:t>kinetic energy</a:t>
            </a:r>
          </a:p>
          <a:p>
            <a:pPr algn="ctr">
              <a:spcBef>
                <a:spcPct val="50000"/>
              </a:spcBef>
            </a:pPr>
            <a:r>
              <a:rPr lang="en-US"/>
              <a:t>thermal energy</a:t>
            </a:r>
          </a:p>
          <a:p>
            <a:pPr>
              <a:spcBef>
                <a:spcPct val="50000"/>
              </a:spcBef>
            </a:pPr>
            <a:endParaRPr lang="en-US"/>
          </a:p>
        </p:txBody>
      </p:sp>
    </p:spTree>
    <p:extLst>
      <p:ext uri="{BB962C8B-B14F-4D97-AF65-F5344CB8AC3E}">
        <p14:creationId xmlns:p14="http://schemas.microsoft.com/office/powerpoint/2010/main" val="1888697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wipe(left)">
                                      <p:cBhvr>
                                        <p:cTn id="7" dur="20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blinds(horizontal)">
                                      <p:cBhvr>
                                        <p:cTn id="12" dur="10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4"/>
                                        </p:tgtEl>
                                        <p:attrNameLst>
                                          <p:attrName>style.visibility</p:attrName>
                                        </p:attrNameLst>
                                      </p:cBhvr>
                                      <p:to>
                                        <p:strVal val="visible"/>
                                      </p:to>
                                    </p:set>
                                    <p:animEffect transition="in" filter="wipe(left)">
                                      <p:cBhvr>
                                        <p:cTn id="17" dur="2000"/>
                                        <p:tgtEl>
                                          <p:spTgt spid="993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6"/>
                                        </p:tgtEl>
                                        <p:attrNameLst>
                                          <p:attrName>style.visibility</p:attrName>
                                        </p:attrNameLst>
                                      </p:cBhvr>
                                      <p:to>
                                        <p:strVal val="visible"/>
                                      </p:to>
                                    </p:set>
                                    <p:animEffect transition="in" filter="blinds(horizontal)">
                                      <p:cBhvr>
                                        <p:cTn id="22" dur="10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p:bldP spid="993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Tonicity</a:t>
            </a:r>
          </a:p>
        </p:txBody>
      </p:sp>
      <p:sp>
        <p:nvSpPr>
          <p:cNvPr id="146435" name="Rectangle 3"/>
          <p:cNvSpPr>
            <a:spLocks noGrp="1" noChangeArrowheads="1"/>
          </p:cNvSpPr>
          <p:nvPr>
            <p:ph type="body" idx="1"/>
          </p:nvPr>
        </p:nvSpPr>
        <p:spPr/>
        <p:txBody>
          <a:bodyPr/>
          <a:lstStyle/>
          <a:p>
            <a:pPr lvl="1"/>
            <a:r>
              <a:rPr lang="en-US" b="1" dirty="0">
                <a:solidFill>
                  <a:schemeClr val="tx1"/>
                </a:solidFill>
              </a:rPr>
              <a:t>hypotonic: </a:t>
            </a:r>
            <a:r>
              <a:rPr lang="en-US" dirty="0">
                <a:solidFill>
                  <a:schemeClr val="tx1"/>
                </a:solidFill>
              </a:rPr>
              <a:t>the concentration of solutes outside the cell is </a:t>
            </a:r>
            <a:r>
              <a:rPr lang="en-US" u="sng" dirty="0">
                <a:solidFill>
                  <a:schemeClr val="tx1"/>
                </a:solidFill>
              </a:rPr>
              <a:t>lower than inside the cell</a:t>
            </a:r>
            <a:endParaRPr lang="en-US" dirty="0">
              <a:solidFill>
                <a:schemeClr val="tx1"/>
              </a:solidFill>
            </a:endParaRPr>
          </a:p>
          <a:p>
            <a:pPr lvl="2"/>
            <a:r>
              <a:rPr lang="en-US" dirty="0"/>
              <a:t>hypo = “lower” </a:t>
            </a:r>
          </a:p>
          <a:p>
            <a:pPr lvl="3"/>
            <a:r>
              <a:rPr lang="en-US" dirty="0">
                <a:solidFill>
                  <a:schemeClr val="tx1"/>
                </a:solidFill>
              </a:rPr>
              <a:t>(e.g. </a:t>
            </a:r>
            <a:r>
              <a:rPr lang="en-US" b="1" dirty="0">
                <a:solidFill>
                  <a:schemeClr val="tx1"/>
                </a:solidFill>
              </a:rPr>
              <a:t>hypo</a:t>
            </a:r>
            <a:r>
              <a:rPr lang="en-US" dirty="0">
                <a:solidFill>
                  <a:schemeClr val="tx1"/>
                </a:solidFill>
              </a:rPr>
              <a:t>thermia = low body temperature)</a:t>
            </a:r>
          </a:p>
          <a:p>
            <a:pPr lvl="2"/>
            <a:r>
              <a:rPr lang="en-US" dirty="0"/>
              <a:t>in an effort to find equilibrium, </a:t>
            </a:r>
            <a:r>
              <a:rPr lang="en-US" u="sng" dirty="0"/>
              <a:t>water will flow from the extracellular fluid (ECF) into the cell</a:t>
            </a:r>
          </a:p>
          <a:p>
            <a:pPr lvl="2"/>
            <a:r>
              <a:rPr lang="en-US" dirty="0"/>
              <a:t>the cell becomes bloated and “overfull” and </a:t>
            </a:r>
            <a:r>
              <a:rPr lang="en-US" u="sng" dirty="0"/>
              <a:t>can eventually rupture (called </a:t>
            </a:r>
            <a:r>
              <a:rPr lang="en-US" b="1" u="sng" dirty="0"/>
              <a:t>plasmolysis</a:t>
            </a:r>
            <a:r>
              <a:rPr lang="en-US" u="sng" dirty="0"/>
              <a:t>)</a:t>
            </a:r>
            <a:endParaRPr lang="en-US" dirty="0"/>
          </a:p>
        </p:txBody>
      </p:sp>
    </p:spTree>
    <p:extLst>
      <p:ext uri="{BB962C8B-B14F-4D97-AF65-F5344CB8AC3E}">
        <p14:creationId xmlns:p14="http://schemas.microsoft.com/office/powerpoint/2010/main" val="3911301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Tonicity – hypotonic solution</a:t>
            </a:r>
          </a:p>
        </p:txBody>
      </p:sp>
      <p:sp>
        <p:nvSpPr>
          <p:cNvPr id="149509" name="Rectangle 5"/>
          <p:cNvSpPr>
            <a:spLocks noGrp="1" noChangeArrowheads="1"/>
          </p:cNvSpPr>
          <p:nvPr>
            <p:ph type="body" idx="1"/>
          </p:nvPr>
        </p:nvSpPr>
        <p:spPr>
          <a:xfrm>
            <a:off x="457200" y="4724400"/>
            <a:ext cx="8229600" cy="1406525"/>
          </a:xfrm>
        </p:spPr>
        <p:txBody>
          <a:bodyPr>
            <a:normAutofit lnSpcReduction="10000"/>
          </a:bodyPr>
          <a:lstStyle/>
          <a:p>
            <a:pPr>
              <a:lnSpc>
                <a:spcPct val="80000"/>
              </a:lnSpc>
            </a:pPr>
            <a:r>
              <a:rPr lang="en-US" sz="2400"/>
              <a:t>water is flowing into the cell </a:t>
            </a:r>
            <a:r>
              <a:rPr lang="en-US" sz="2400" u="sng"/>
              <a:t>faster than it is flowing out</a:t>
            </a:r>
            <a:endParaRPr lang="en-US" sz="2400"/>
          </a:p>
          <a:p>
            <a:pPr>
              <a:lnSpc>
                <a:spcPct val="80000"/>
              </a:lnSpc>
            </a:pPr>
            <a:r>
              <a:rPr lang="en-US" sz="2400"/>
              <a:t>animal cells will appear swollen, and may burst</a:t>
            </a:r>
          </a:p>
          <a:p>
            <a:pPr>
              <a:lnSpc>
                <a:spcPct val="80000"/>
              </a:lnSpc>
            </a:pPr>
            <a:r>
              <a:rPr lang="en-US" sz="2400"/>
              <a:t>plant cells will appear turgid, and </a:t>
            </a:r>
            <a:r>
              <a:rPr lang="en-US" sz="2400" u="sng"/>
              <a:t>the plant will appear healthy</a:t>
            </a:r>
          </a:p>
        </p:txBody>
      </p:sp>
      <p:pic>
        <p:nvPicPr>
          <p:cNvPr id="149510" name="Picture 6" descr="sf4x12"/>
          <p:cNvPicPr>
            <a:picLocks noChangeAspect="1" noChangeArrowheads="1"/>
          </p:cNvPicPr>
          <p:nvPr/>
        </p:nvPicPr>
        <p:blipFill>
          <a:blip r:embed="rId2">
            <a:extLst>
              <a:ext uri="{28A0092B-C50C-407E-A947-70E740481C1C}">
                <a14:useLocalDpi xmlns:a14="http://schemas.microsoft.com/office/drawing/2010/main" val="0"/>
              </a:ext>
            </a:extLst>
          </a:blip>
          <a:srcRect l="33719" t="8092" r="43025" b="8092"/>
          <a:stretch>
            <a:fillRect/>
          </a:stretch>
        </p:blipFill>
        <p:spPr bwMode="auto">
          <a:xfrm>
            <a:off x="2916238" y="1268413"/>
            <a:ext cx="1439862" cy="3025775"/>
          </a:xfrm>
          <a:prstGeom prst="rect">
            <a:avLst/>
          </a:prstGeom>
          <a:noFill/>
          <a:extLst>
            <a:ext uri="{909E8E84-426E-40dd-AFC4-6F175D3DCCD1}">
              <a14:hiddenFill xmlns="" xmlns:a14="http://schemas.microsoft.com/office/drawing/2010/main">
                <a:solidFill>
                  <a:srgbClr val="FFFFFF"/>
                </a:solidFill>
              </a14:hiddenFill>
            </a:ext>
          </a:extLst>
        </p:spPr>
      </p:pic>
      <p:pic>
        <p:nvPicPr>
          <p:cNvPr id="149511" name="Picture 7"/>
          <p:cNvPicPr>
            <a:picLocks noChangeAspect="1" noChangeArrowheads="1"/>
          </p:cNvPicPr>
          <p:nvPr/>
        </p:nvPicPr>
        <p:blipFill>
          <a:blip r:embed="rId3">
            <a:extLst>
              <a:ext uri="{28A0092B-C50C-407E-A947-70E740481C1C}">
                <a14:useLocalDpi xmlns:a14="http://schemas.microsoft.com/office/drawing/2010/main" val="0"/>
              </a:ext>
            </a:extLst>
          </a:blip>
          <a:srcRect l="48241" r="28206"/>
          <a:stretch>
            <a:fillRect/>
          </a:stretch>
        </p:blipFill>
        <p:spPr bwMode="auto">
          <a:xfrm>
            <a:off x="5076825" y="1268413"/>
            <a:ext cx="1355725" cy="2981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909106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Tonicity</a:t>
            </a:r>
          </a:p>
        </p:txBody>
      </p:sp>
      <p:sp>
        <p:nvSpPr>
          <p:cNvPr id="150531" name="Rectangle 3"/>
          <p:cNvSpPr>
            <a:spLocks noGrp="1" noChangeArrowheads="1"/>
          </p:cNvSpPr>
          <p:nvPr>
            <p:ph type="body" idx="1"/>
          </p:nvPr>
        </p:nvSpPr>
        <p:spPr/>
        <p:txBody>
          <a:bodyPr/>
          <a:lstStyle/>
          <a:p>
            <a:pPr lvl="1"/>
            <a:r>
              <a:rPr lang="en-US" b="1" dirty="0">
                <a:solidFill>
                  <a:schemeClr val="tx1"/>
                </a:solidFill>
              </a:rPr>
              <a:t>hypertonic: </a:t>
            </a:r>
            <a:r>
              <a:rPr lang="en-US" dirty="0">
                <a:solidFill>
                  <a:schemeClr val="tx1"/>
                </a:solidFill>
              </a:rPr>
              <a:t>the concentration of solutes outside the cell is </a:t>
            </a:r>
            <a:r>
              <a:rPr lang="en-US" u="sng" dirty="0">
                <a:solidFill>
                  <a:schemeClr val="tx1"/>
                </a:solidFill>
              </a:rPr>
              <a:t>higher than inside the cell</a:t>
            </a:r>
            <a:endParaRPr lang="en-US" dirty="0">
              <a:solidFill>
                <a:schemeClr val="tx1"/>
              </a:solidFill>
            </a:endParaRPr>
          </a:p>
          <a:p>
            <a:pPr lvl="2"/>
            <a:r>
              <a:rPr lang="en-US" dirty="0"/>
              <a:t>hyper = “higher” </a:t>
            </a:r>
          </a:p>
          <a:p>
            <a:pPr lvl="3"/>
            <a:r>
              <a:rPr lang="en-US" dirty="0">
                <a:solidFill>
                  <a:schemeClr val="tx1"/>
                </a:solidFill>
              </a:rPr>
              <a:t>(e.g. </a:t>
            </a:r>
            <a:r>
              <a:rPr lang="en-US" b="1" dirty="0">
                <a:solidFill>
                  <a:schemeClr val="tx1"/>
                </a:solidFill>
              </a:rPr>
              <a:t>hyper</a:t>
            </a:r>
            <a:r>
              <a:rPr lang="en-US" dirty="0">
                <a:solidFill>
                  <a:schemeClr val="tx1"/>
                </a:solidFill>
              </a:rPr>
              <a:t>active = high energy levels)</a:t>
            </a:r>
          </a:p>
          <a:p>
            <a:pPr lvl="2"/>
            <a:r>
              <a:rPr lang="en-US" dirty="0"/>
              <a:t>in an effort to find equilibrium, </a:t>
            </a:r>
            <a:r>
              <a:rPr lang="en-US" u="sng" dirty="0"/>
              <a:t>water will flow from the cell into the ECF</a:t>
            </a:r>
          </a:p>
          <a:p>
            <a:pPr lvl="2"/>
            <a:r>
              <a:rPr lang="en-US" dirty="0"/>
              <a:t>the cell becomes shriveled and dried up</a:t>
            </a:r>
          </a:p>
        </p:txBody>
      </p:sp>
    </p:spTree>
    <p:extLst>
      <p:ext uri="{BB962C8B-B14F-4D97-AF65-F5344CB8AC3E}">
        <p14:creationId xmlns:p14="http://schemas.microsoft.com/office/powerpoint/2010/main" val="3601087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Tonicity – hypertonic solution</a:t>
            </a:r>
          </a:p>
        </p:txBody>
      </p:sp>
      <p:sp>
        <p:nvSpPr>
          <p:cNvPr id="151555" name="Rectangle 3"/>
          <p:cNvSpPr>
            <a:spLocks noGrp="1" noChangeArrowheads="1"/>
          </p:cNvSpPr>
          <p:nvPr>
            <p:ph type="body" idx="1"/>
          </p:nvPr>
        </p:nvSpPr>
        <p:spPr>
          <a:xfrm>
            <a:off x="457200" y="4365104"/>
            <a:ext cx="8229600" cy="2303984"/>
          </a:xfrm>
        </p:spPr>
        <p:txBody>
          <a:bodyPr/>
          <a:lstStyle/>
          <a:p>
            <a:pPr>
              <a:lnSpc>
                <a:spcPct val="90000"/>
              </a:lnSpc>
            </a:pPr>
            <a:r>
              <a:rPr lang="en-US" sz="2400" dirty="0"/>
              <a:t>water is flowing out of the cell </a:t>
            </a:r>
            <a:r>
              <a:rPr lang="en-US" sz="2400" u="sng" dirty="0"/>
              <a:t>faster than it is flowing in</a:t>
            </a:r>
            <a:endParaRPr lang="en-US" sz="2400" dirty="0"/>
          </a:p>
          <a:p>
            <a:pPr>
              <a:lnSpc>
                <a:spcPct val="90000"/>
              </a:lnSpc>
            </a:pPr>
            <a:r>
              <a:rPr lang="en-US" sz="2400" dirty="0"/>
              <a:t>animal cells will appear shriveled, and may die</a:t>
            </a:r>
          </a:p>
          <a:p>
            <a:pPr>
              <a:lnSpc>
                <a:spcPct val="90000"/>
              </a:lnSpc>
            </a:pPr>
            <a:r>
              <a:rPr lang="en-US" sz="2400" dirty="0"/>
              <a:t>plant cells membrane will </a:t>
            </a:r>
            <a:r>
              <a:rPr lang="en-US" sz="2400" u="sng" dirty="0"/>
              <a:t>pull away from the rigid cell wall</a:t>
            </a:r>
          </a:p>
          <a:p>
            <a:pPr lvl="1">
              <a:lnSpc>
                <a:spcPct val="90000"/>
              </a:lnSpc>
            </a:pPr>
            <a:r>
              <a:rPr lang="en-US" sz="2000" dirty="0"/>
              <a:t>as it loses turgidity, the plant will appear </a:t>
            </a:r>
            <a:r>
              <a:rPr lang="en-US" sz="2000" u="sng" dirty="0"/>
              <a:t>wilted and limp</a:t>
            </a:r>
          </a:p>
          <a:p>
            <a:pPr lvl="1">
              <a:lnSpc>
                <a:spcPct val="90000"/>
              </a:lnSpc>
            </a:pPr>
            <a:r>
              <a:rPr lang="en-US" sz="2000" u="sng" dirty="0">
                <a:hlinkClick r:id="rId2"/>
              </a:rPr>
              <a:t>VIDEO (CLICK)</a:t>
            </a:r>
            <a:endParaRPr lang="en-US" sz="2000" dirty="0"/>
          </a:p>
        </p:txBody>
      </p:sp>
      <p:pic>
        <p:nvPicPr>
          <p:cNvPr id="151558" name="Picture 6" descr="sf4x12"/>
          <p:cNvPicPr>
            <a:picLocks noChangeAspect="1" noChangeArrowheads="1"/>
          </p:cNvPicPr>
          <p:nvPr/>
        </p:nvPicPr>
        <p:blipFill>
          <a:blip r:embed="rId3">
            <a:extLst>
              <a:ext uri="{28A0092B-C50C-407E-A947-70E740481C1C}">
                <a14:useLocalDpi xmlns:a14="http://schemas.microsoft.com/office/drawing/2010/main" val="0"/>
              </a:ext>
            </a:extLst>
          </a:blip>
          <a:srcRect l="8128" t="8092" r="70923" b="8092"/>
          <a:stretch>
            <a:fillRect/>
          </a:stretch>
        </p:blipFill>
        <p:spPr bwMode="auto">
          <a:xfrm>
            <a:off x="2916238" y="1270000"/>
            <a:ext cx="1296987" cy="3025775"/>
          </a:xfrm>
          <a:prstGeom prst="rect">
            <a:avLst/>
          </a:prstGeom>
          <a:noFill/>
          <a:extLst>
            <a:ext uri="{909E8E84-426E-40dd-AFC4-6F175D3DCCD1}">
              <a14:hiddenFill xmlns="" xmlns:a14="http://schemas.microsoft.com/office/drawing/2010/main">
                <a:solidFill>
                  <a:srgbClr val="FFFFFF"/>
                </a:solidFill>
              </a14:hiddenFill>
            </a:ext>
          </a:extLst>
        </p:spPr>
      </p:pic>
      <p:pic>
        <p:nvPicPr>
          <p:cNvPr id="151559" name="Picture 7"/>
          <p:cNvPicPr>
            <a:picLocks noChangeAspect="1" noChangeArrowheads="1"/>
          </p:cNvPicPr>
          <p:nvPr/>
        </p:nvPicPr>
        <p:blipFill>
          <a:blip r:embed="rId4">
            <a:extLst>
              <a:ext uri="{28A0092B-C50C-407E-A947-70E740481C1C}">
                <a14:useLocalDpi xmlns:a14="http://schemas.microsoft.com/office/drawing/2010/main" val="0"/>
              </a:ext>
            </a:extLst>
          </a:blip>
          <a:srcRect l="74409" r="2922"/>
          <a:stretch>
            <a:fillRect/>
          </a:stretch>
        </p:blipFill>
        <p:spPr bwMode="auto">
          <a:xfrm>
            <a:off x="5076825" y="1268413"/>
            <a:ext cx="1304925" cy="2981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47055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hlinkClick r:id="rId2"/>
              </a:rPr>
              <a:t>Facilitated Diffusion</a:t>
            </a:r>
            <a:endParaRPr lang="en-US"/>
          </a:p>
        </p:txBody>
      </p:sp>
      <p:sp>
        <p:nvSpPr>
          <p:cNvPr id="137219" name="Rectangle 3"/>
          <p:cNvSpPr>
            <a:spLocks noGrp="1" noChangeArrowheads="1"/>
          </p:cNvSpPr>
          <p:nvPr>
            <p:ph type="body" idx="1"/>
          </p:nvPr>
        </p:nvSpPr>
        <p:spPr/>
        <p:txBody>
          <a:bodyPr/>
          <a:lstStyle/>
          <a:p>
            <a:r>
              <a:rPr lang="en-US" dirty="0"/>
              <a:t>the word “facilitate” means “to assist”</a:t>
            </a:r>
          </a:p>
          <a:p>
            <a:pPr lvl="1"/>
            <a:r>
              <a:rPr lang="en-US" dirty="0">
                <a:solidFill>
                  <a:schemeClr val="tx1"/>
                </a:solidFill>
              </a:rPr>
              <a:t>facilitated diffusion is diffusion that is </a:t>
            </a:r>
            <a:r>
              <a:rPr lang="en-US" u="sng" dirty="0">
                <a:solidFill>
                  <a:schemeClr val="tx1"/>
                </a:solidFill>
              </a:rPr>
              <a:t>helped along by proteins embedded in the cell membrane</a:t>
            </a:r>
          </a:p>
          <a:p>
            <a:pPr lvl="1"/>
            <a:r>
              <a:rPr lang="en-US" dirty="0">
                <a:solidFill>
                  <a:schemeClr val="tx1"/>
                </a:solidFill>
              </a:rPr>
              <a:t>it is still a form of </a:t>
            </a:r>
            <a:r>
              <a:rPr lang="en-US" b="1" dirty="0">
                <a:solidFill>
                  <a:schemeClr val="tx1"/>
                </a:solidFill>
              </a:rPr>
              <a:t>passive transport</a:t>
            </a:r>
            <a:r>
              <a:rPr lang="en-US" dirty="0">
                <a:solidFill>
                  <a:schemeClr val="tx1"/>
                </a:solidFill>
              </a:rPr>
              <a:t> – like </a:t>
            </a:r>
            <a:r>
              <a:rPr lang="en-US" u="sng" dirty="0">
                <a:solidFill>
                  <a:schemeClr val="tx1"/>
                </a:solidFill>
              </a:rPr>
              <a:t>floating downstream on a raft</a:t>
            </a:r>
            <a:endParaRPr lang="en-US" dirty="0">
              <a:solidFill>
                <a:schemeClr val="tx1"/>
              </a:solidFill>
            </a:endParaRPr>
          </a:p>
          <a:p>
            <a:r>
              <a:rPr lang="en-US" dirty="0"/>
              <a:t>facilitated diffusion is for substances that are water soluble, so they can’t pass through</a:t>
            </a:r>
            <a:r>
              <a:rPr lang="en-US" u="sng" dirty="0"/>
              <a:t> the lipid portion of the membrane</a:t>
            </a:r>
            <a:endParaRPr lang="en-US" dirty="0"/>
          </a:p>
          <a:p>
            <a:pPr lvl="1"/>
            <a:endParaRPr lang="en-US" u="sng" dirty="0"/>
          </a:p>
        </p:txBody>
      </p:sp>
    </p:spTree>
    <p:extLst>
      <p:ext uri="{BB962C8B-B14F-4D97-AF65-F5344CB8AC3E}">
        <p14:creationId xmlns:p14="http://schemas.microsoft.com/office/powerpoint/2010/main" val="1191036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hlinkClick r:id="rId2"/>
              </a:rPr>
              <a:t>Facilitated Diffusion</a:t>
            </a:r>
            <a:endParaRPr lang="en-US"/>
          </a:p>
        </p:txBody>
      </p:sp>
      <p:sp>
        <p:nvSpPr>
          <p:cNvPr id="153603" name="Rectangle 3"/>
          <p:cNvSpPr>
            <a:spLocks noGrp="1" noChangeArrowheads="1"/>
          </p:cNvSpPr>
          <p:nvPr>
            <p:ph type="body" idx="1"/>
          </p:nvPr>
        </p:nvSpPr>
        <p:spPr/>
        <p:txBody>
          <a:bodyPr/>
          <a:lstStyle/>
          <a:p>
            <a:r>
              <a:rPr lang="en-US"/>
              <a:t>two types of proteins assist in this process:</a:t>
            </a:r>
          </a:p>
          <a:p>
            <a:pPr lvl="1"/>
            <a:r>
              <a:rPr lang="en-US" b="1"/>
              <a:t>channel proteins</a:t>
            </a:r>
            <a:endParaRPr lang="en-US"/>
          </a:p>
          <a:p>
            <a:pPr lvl="2"/>
            <a:r>
              <a:rPr lang="en-US"/>
              <a:t>shaped like tubes</a:t>
            </a:r>
          </a:p>
          <a:p>
            <a:pPr lvl="2"/>
            <a:r>
              <a:rPr lang="en-US"/>
              <a:t>form tunnels through the membrane </a:t>
            </a:r>
            <a:r>
              <a:rPr lang="en-US" u="sng"/>
              <a:t>through which the water-soluble molecules can pass</a:t>
            </a:r>
            <a:endParaRPr lang="en-US"/>
          </a:p>
          <a:p>
            <a:pPr lvl="1"/>
            <a:endParaRPr lang="en-US" u="sng"/>
          </a:p>
        </p:txBody>
      </p:sp>
      <p:pic>
        <p:nvPicPr>
          <p:cNvPr id="153605" name="Picture 5" descr="channe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149725"/>
            <a:ext cx="2571750" cy="245745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07" name="Picture 7" descr="img013.gif (10142 by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57663"/>
            <a:ext cx="3600450" cy="2439987"/>
          </a:xfrm>
          <a:prstGeom prst="rect">
            <a:avLst/>
          </a:prstGeom>
          <a:solidFill>
            <a:schemeClr val="tx1"/>
          </a:solidFill>
        </p:spPr>
      </p:pic>
    </p:spTree>
    <p:extLst>
      <p:ext uri="{BB962C8B-B14F-4D97-AF65-F5344CB8AC3E}">
        <p14:creationId xmlns:p14="http://schemas.microsoft.com/office/powerpoint/2010/main" val="77508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Facilitated Diffusion</a:t>
            </a:r>
          </a:p>
        </p:txBody>
      </p:sp>
      <p:sp>
        <p:nvSpPr>
          <p:cNvPr id="154627" name="Rectangle 3"/>
          <p:cNvSpPr>
            <a:spLocks noGrp="1" noChangeArrowheads="1"/>
          </p:cNvSpPr>
          <p:nvPr>
            <p:ph type="body" idx="1"/>
          </p:nvPr>
        </p:nvSpPr>
        <p:spPr/>
        <p:txBody>
          <a:bodyPr/>
          <a:lstStyle/>
          <a:p>
            <a:pPr lvl="1"/>
            <a:r>
              <a:rPr lang="en-US" b="1"/>
              <a:t>carrier proteins</a:t>
            </a:r>
          </a:p>
          <a:p>
            <a:pPr lvl="2"/>
            <a:r>
              <a:rPr lang="en-US"/>
              <a:t>attach to larger molecules that can’t fit through the protein channels</a:t>
            </a:r>
          </a:p>
          <a:p>
            <a:pPr lvl="2"/>
            <a:r>
              <a:rPr lang="en-US"/>
              <a:t>the protein will attach to the molecule on the outside of the cell,</a:t>
            </a:r>
            <a:r>
              <a:rPr lang="en-US" u="sng"/>
              <a:t> then roll over to deposit the molecule inside the cell</a:t>
            </a:r>
            <a:endParaRPr lang="en-US"/>
          </a:p>
        </p:txBody>
      </p:sp>
      <p:pic>
        <p:nvPicPr>
          <p:cNvPr id="154629" name="Picture 5" descr="active"/>
          <p:cNvPicPr>
            <a:picLocks noChangeAspect="1" noChangeArrowheads="1"/>
          </p:cNvPicPr>
          <p:nvPr/>
        </p:nvPicPr>
        <p:blipFill>
          <a:blip r:embed="rId2">
            <a:extLst>
              <a:ext uri="{28A0092B-C50C-407E-A947-70E740481C1C}">
                <a14:useLocalDpi xmlns:a14="http://schemas.microsoft.com/office/drawing/2010/main" val="0"/>
              </a:ext>
            </a:extLst>
          </a:blip>
          <a:srcRect l="28526" b="5534"/>
          <a:stretch>
            <a:fillRect/>
          </a:stretch>
        </p:blipFill>
        <p:spPr bwMode="auto">
          <a:xfrm>
            <a:off x="26988" y="4221163"/>
            <a:ext cx="2525712" cy="2303462"/>
          </a:xfrm>
          <a:prstGeom prst="rect">
            <a:avLst/>
          </a:prstGeom>
          <a:noFill/>
          <a:extLst>
            <a:ext uri="{909E8E84-426E-40dd-AFC4-6F175D3DCCD1}">
              <a14:hiddenFill xmlns="" xmlns:a14="http://schemas.microsoft.com/office/drawing/2010/main">
                <a:solidFill>
                  <a:srgbClr val="FFFFFF"/>
                </a:solidFill>
              </a14:hiddenFill>
            </a:ext>
          </a:extLst>
        </p:spPr>
      </p:pic>
      <p:pic>
        <p:nvPicPr>
          <p:cNvPr id="154631" name="Picture 7" descr="activ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4221163"/>
            <a:ext cx="3105150" cy="2324100"/>
          </a:xfrm>
          <a:prstGeom prst="rect">
            <a:avLst/>
          </a:prstGeom>
          <a:noFill/>
          <a:extLst>
            <a:ext uri="{909E8E84-426E-40dd-AFC4-6F175D3DCCD1}">
              <a14:hiddenFill xmlns="" xmlns:a14="http://schemas.microsoft.com/office/drawing/2010/main">
                <a:solidFill>
                  <a:srgbClr val="FFFFFF"/>
                </a:solidFill>
              </a14:hiddenFill>
            </a:ext>
          </a:extLst>
        </p:spPr>
      </p:pic>
      <p:pic>
        <p:nvPicPr>
          <p:cNvPr id="154633" name="Picture 9" descr="img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21163"/>
            <a:ext cx="3492500" cy="2325687"/>
          </a:xfrm>
          <a:prstGeom prst="rect">
            <a:avLst/>
          </a:prstGeom>
          <a:solidFill>
            <a:schemeClr val="tx1"/>
          </a:solidFill>
        </p:spPr>
      </p:pic>
    </p:spTree>
    <p:extLst>
      <p:ext uri="{BB962C8B-B14F-4D97-AF65-F5344CB8AC3E}">
        <p14:creationId xmlns:p14="http://schemas.microsoft.com/office/powerpoint/2010/main" val="2615876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Active transport</a:t>
            </a:r>
          </a:p>
        </p:txBody>
      </p:sp>
      <p:sp>
        <p:nvSpPr>
          <p:cNvPr id="152579" name="Rectangle 3"/>
          <p:cNvSpPr>
            <a:spLocks noGrp="1" noChangeArrowheads="1"/>
          </p:cNvSpPr>
          <p:nvPr>
            <p:ph type="body" idx="1"/>
          </p:nvPr>
        </p:nvSpPr>
        <p:spPr/>
        <p:txBody>
          <a:bodyPr/>
          <a:lstStyle/>
          <a:p>
            <a:r>
              <a:rPr lang="en-US" dirty="0"/>
              <a:t>in some cases, it is necessary for the cell to move molecules </a:t>
            </a:r>
            <a:r>
              <a:rPr lang="en-US" i="1" u="sng" dirty="0"/>
              <a:t>against</a:t>
            </a:r>
            <a:r>
              <a:rPr lang="en-US" u="sng" dirty="0"/>
              <a:t> the concentration gradient</a:t>
            </a:r>
          </a:p>
          <a:p>
            <a:r>
              <a:rPr lang="en-US" dirty="0"/>
              <a:t>it is called </a:t>
            </a:r>
            <a:r>
              <a:rPr lang="en-US" b="1" dirty="0"/>
              <a:t>active transport</a:t>
            </a:r>
            <a:r>
              <a:rPr lang="en-US" dirty="0"/>
              <a:t> because it requires extra work and energy by the cell</a:t>
            </a:r>
          </a:p>
          <a:p>
            <a:pPr lvl="1"/>
            <a:r>
              <a:rPr lang="en-US" dirty="0">
                <a:solidFill>
                  <a:schemeClr val="tx1"/>
                </a:solidFill>
              </a:rPr>
              <a:t>like </a:t>
            </a:r>
            <a:r>
              <a:rPr lang="en-US" u="sng" dirty="0">
                <a:solidFill>
                  <a:schemeClr val="tx1"/>
                </a:solidFill>
              </a:rPr>
              <a:t>swimming upstream, against the current</a:t>
            </a:r>
          </a:p>
          <a:p>
            <a:pPr lvl="1"/>
            <a:r>
              <a:rPr lang="en-US" dirty="0">
                <a:solidFill>
                  <a:schemeClr val="tx1"/>
                </a:solidFill>
              </a:rPr>
              <a:t>it is accomplished by the channel proteins, which pump the molecules </a:t>
            </a:r>
            <a:r>
              <a:rPr lang="en-US" u="sng" dirty="0">
                <a:solidFill>
                  <a:schemeClr val="tx1"/>
                </a:solidFill>
              </a:rPr>
              <a:t>from an area of low to high concentration</a:t>
            </a:r>
            <a:endParaRPr lang="en-US" dirty="0">
              <a:solidFill>
                <a:schemeClr val="tx1"/>
              </a:solidFill>
            </a:endParaRPr>
          </a:p>
        </p:txBody>
      </p:sp>
    </p:spTree>
    <p:extLst>
      <p:ext uri="{BB962C8B-B14F-4D97-AF65-F5344CB8AC3E}">
        <p14:creationId xmlns:p14="http://schemas.microsoft.com/office/powerpoint/2010/main" val="1482524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Active transport</a:t>
            </a:r>
          </a:p>
        </p:txBody>
      </p:sp>
      <p:sp>
        <p:nvSpPr>
          <p:cNvPr id="156675" name="Rectangle 3"/>
          <p:cNvSpPr>
            <a:spLocks noGrp="1" noChangeArrowheads="1"/>
          </p:cNvSpPr>
          <p:nvPr>
            <p:ph type="body" idx="1"/>
          </p:nvPr>
        </p:nvSpPr>
        <p:spPr>
          <a:xfrm>
            <a:off x="457200" y="1600200"/>
            <a:ext cx="5051425" cy="5068888"/>
          </a:xfrm>
        </p:spPr>
        <p:txBody>
          <a:bodyPr/>
          <a:lstStyle/>
          <a:p>
            <a:r>
              <a:rPr lang="en-US" sz="2800" dirty="0"/>
              <a:t>the energy that is supplied to the proteins to carry out this task is produced in the mitochondria</a:t>
            </a:r>
          </a:p>
          <a:p>
            <a:pPr lvl="1"/>
            <a:r>
              <a:rPr lang="en-US" sz="2400" dirty="0">
                <a:solidFill>
                  <a:schemeClr val="tx1"/>
                </a:solidFill>
              </a:rPr>
              <a:t>created through </a:t>
            </a:r>
            <a:r>
              <a:rPr lang="en-US" sz="2400" u="sng" dirty="0">
                <a:solidFill>
                  <a:schemeClr val="tx1"/>
                </a:solidFill>
              </a:rPr>
              <a:t>the process of cellular respiration</a:t>
            </a:r>
            <a:endParaRPr lang="en-US" sz="2400" dirty="0">
              <a:solidFill>
                <a:schemeClr val="tx1"/>
              </a:solidFill>
            </a:endParaRPr>
          </a:p>
          <a:p>
            <a:pPr lvl="1"/>
            <a:r>
              <a:rPr lang="en-US" sz="2400" dirty="0">
                <a:solidFill>
                  <a:schemeClr val="tx1"/>
                </a:solidFill>
              </a:rPr>
              <a:t>this energy is packaged into a substance called </a:t>
            </a:r>
            <a:r>
              <a:rPr lang="en-US" sz="2400" b="1" dirty="0">
                <a:solidFill>
                  <a:schemeClr val="tx1"/>
                </a:solidFill>
              </a:rPr>
              <a:t>ATP</a:t>
            </a:r>
            <a:r>
              <a:rPr lang="en-US" sz="2400" dirty="0">
                <a:solidFill>
                  <a:schemeClr val="tx1"/>
                </a:solidFill>
              </a:rPr>
              <a:t> (adenosine triphosphate)</a:t>
            </a:r>
          </a:p>
        </p:txBody>
      </p:sp>
      <p:pic>
        <p:nvPicPr>
          <p:cNvPr id="156677" name="Picture 5" descr="active_transport"/>
          <p:cNvPicPr>
            <a:picLocks noChangeAspect="1" noChangeArrowheads="1"/>
          </p:cNvPicPr>
          <p:nvPr/>
        </p:nvPicPr>
        <p:blipFill>
          <a:blip r:embed="rId2">
            <a:extLst>
              <a:ext uri="{28A0092B-C50C-407E-A947-70E740481C1C}">
                <a14:useLocalDpi xmlns:a14="http://schemas.microsoft.com/office/drawing/2010/main" val="0"/>
              </a:ext>
            </a:extLst>
          </a:blip>
          <a:srcRect l="4413" t="10213" r="6226" b="-514"/>
          <a:stretch>
            <a:fillRect/>
          </a:stretch>
        </p:blipFill>
        <p:spPr bwMode="auto">
          <a:xfrm>
            <a:off x="5543550" y="1989138"/>
            <a:ext cx="3600450" cy="4464050"/>
          </a:xfrm>
          <a:prstGeom prst="rect">
            <a:avLst/>
          </a:prstGeom>
          <a:noFill/>
          <a:extLst>
            <a:ext uri="{909E8E84-426E-40dd-AFC4-6F175D3DCCD1}">
              <a14:hiddenFill xmlns="" xmlns:a14="http://schemas.microsoft.com/office/drawing/2010/main">
                <a:solidFill>
                  <a:srgbClr val="FFFFFF"/>
                </a:solidFill>
              </a14:hiddenFill>
            </a:ext>
          </a:extLst>
        </p:spPr>
      </p:pic>
      <p:pic>
        <p:nvPicPr>
          <p:cNvPr id="156678" name="Picture 6" descr="AT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4075" y="5516563"/>
            <a:ext cx="1800225" cy="12080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33565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533400" y="155575"/>
            <a:ext cx="5766792" cy="813942"/>
          </a:xfrm>
        </p:spPr>
        <p:txBody>
          <a:bodyPr/>
          <a:lstStyle/>
          <a:p>
            <a:r>
              <a:rPr lang="en-US" dirty="0"/>
              <a:t>Endocytosis</a:t>
            </a:r>
          </a:p>
        </p:txBody>
      </p:sp>
      <p:sp>
        <p:nvSpPr>
          <p:cNvPr id="157705" name="Rectangle 9"/>
          <p:cNvSpPr>
            <a:spLocks noGrp="1" noChangeArrowheads="1"/>
          </p:cNvSpPr>
          <p:nvPr>
            <p:ph type="body" sz="half" idx="2"/>
          </p:nvPr>
        </p:nvSpPr>
        <p:spPr/>
        <p:txBody>
          <a:bodyPr/>
          <a:lstStyle/>
          <a:p>
            <a:r>
              <a:rPr lang="en-US" sz="2800" dirty="0"/>
              <a:t>even with the help of proteins, some molecules are simply to big to fit through the membrane</a:t>
            </a:r>
          </a:p>
          <a:p>
            <a:r>
              <a:rPr lang="en-US" sz="2800" dirty="0"/>
              <a:t>instead, the cell will use a process called </a:t>
            </a:r>
            <a:r>
              <a:rPr lang="en-US" sz="2800" b="1" dirty="0"/>
              <a:t>endocytosis</a:t>
            </a:r>
            <a:endParaRPr lang="en-US" sz="2800" dirty="0"/>
          </a:p>
          <a:p>
            <a:pPr lvl="1"/>
            <a:r>
              <a:rPr lang="en-US" sz="2400" dirty="0">
                <a:solidFill>
                  <a:schemeClr val="tx1"/>
                </a:solidFill>
              </a:rPr>
              <a:t>endo = </a:t>
            </a:r>
            <a:r>
              <a:rPr lang="en-US" sz="2400" u="sng" dirty="0">
                <a:solidFill>
                  <a:schemeClr val="tx1"/>
                </a:solidFill>
              </a:rPr>
              <a:t>in</a:t>
            </a:r>
            <a:endParaRPr lang="en-US" sz="2400" dirty="0">
              <a:solidFill>
                <a:schemeClr val="tx1"/>
              </a:solidFill>
            </a:endParaRPr>
          </a:p>
          <a:p>
            <a:pPr lvl="1"/>
            <a:r>
              <a:rPr lang="en-US" sz="2400" dirty="0" err="1">
                <a:solidFill>
                  <a:schemeClr val="tx1"/>
                </a:solidFill>
              </a:rPr>
              <a:t>cyto</a:t>
            </a:r>
            <a:r>
              <a:rPr lang="en-US" sz="2400" dirty="0">
                <a:solidFill>
                  <a:schemeClr val="tx1"/>
                </a:solidFill>
              </a:rPr>
              <a:t> = </a:t>
            </a:r>
            <a:r>
              <a:rPr lang="en-US" sz="2400" u="sng" dirty="0">
                <a:solidFill>
                  <a:schemeClr val="tx1"/>
                </a:solidFill>
              </a:rPr>
              <a:t>cell</a:t>
            </a:r>
            <a:endParaRPr lang="en-US" sz="2400" dirty="0">
              <a:solidFill>
                <a:schemeClr val="tx1"/>
              </a:solidFill>
            </a:endParaRPr>
          </a:p>
        </p:txBody>
      </p:sp>
      <p:pic>
        <p:nvPicPr>
          <p:cNvPr id="157703" name="Picture 7" descr="4_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19624"/>
            <a:ext cx="3312046" cy="42688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6211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Human body vs. cell</a:t>
            </a:r>
          </a:p>
        </p:txBody>
      </p:sp>
      <p:sp>
        <p:nvSpPr>
          <p:cNvPr id="100356" name="Rectangle 4"/>
          <p:cNvSpPr>
            <a:spLocks noGrp="1" noChangeArrowheads="1"/>
          </p:cNvSpPr>
          <p:nvPr>
            <p:ph type="body" sz="half" idx="1"/>
          </p:nvPr>
        </p:nvSpPr>
        <p:spPr>
          <a:xfrm>
            <a:off x="457200" y="1600200"/>
            <a:ext cx="8291513" cy="4530725"/>
          </a:xfrm>
        </p:spPr>
        <p:txBody>
          <a:bodyPr/>
          <a:lstStyle/>
          <a:p>
            <a:pPr>
              <a:lnSpc>
                <a:spcPct val="90000"/>
              </a:lnSpc>
            </a:pPr>
            <a:r>
              <a:rPr lang="en-US"/>
              <a:t>Human survival needs &amp; the organ systems that meet those needs:</a:t>
            </a:r>
          </a:p>
          <a:p>
            <a:pPr lvl="1">
              <a:lnSpc>
                <a:spcPct val="90000"/>
              </a:lnSpc>
            </a:pPr>
            <a:r>
              <a:rPr lang="en-US"/>
              <a:t>intake and use of nutrients – </a:t>
            </a:r>
            <a:r>
              <a:rPr lang="en-US" u="sng"/>
              <a:t>digestive</a:t>
            </a:r>
          </a:p>
          <a:p>
            <a:pPr lvl="1">
              <a:lnSpc>
                <a:spcPct val="90000"/>
              </a:lnSpc>
            </a:pPr>
            <a:r>
              <a:rPr lang="en-US"/>
              <a:t>movement &amp; growth – </a:t>
            </a:r>
            <a:r>
              <a:rPr lang="en-US" u="sng"/>
              <a:t>musculoskeletal</a:t>
            </a:r>
          </a:p>
          <a:p>
            <a:pPr lvl="1">
              <a:lnSpc>
                <a:spcPct val="90000"/>
              </a:lnSpc>
            </a:pPr>
            <a:r>
              <a:rPr lang="en-US"/>
              <a:t>response to stimuli – </a:t>
            </a:r>
            <a:r>
              <a:rPr lang="en-US" u="sng"/>
              <a:t>nervous</a:t>
            </a:r>
          </a:p>
          <a:p>
            <a:pPr lvl="1">
              <a:lnSpc>
                <a:spcPct val="90000"/>
              </a:lnSpc>
            </a:pPr>
            <a:r>
              <a:rPr lang="en-US"/>
              <a:t>exchange of gases – </a:t>
            </a:r>
            <a:r>
              <a:rPr lang="en-US" u="sng"/>
              <a:t>respiratory, circulatory</a:t>
            </a:r>
          </a:p>
          <a:p>
            <a:pPr lvl="1">
              <a:lnSpc>
                <a:spcPct val="90000"/>
              </a:lnSpc>
            </a:pPr>
            <a:r>
              <a:rPr lang="en-US"/>
              <a:t>waste removal – </a:t>
            </a:r>
            <a:r>
              <a:rPr lang="en-US" u="sng"/>
              <a:t>excretory</a:t>
            </a:r>
          </a:p>
          <a:p>
            <a:pPr lvl="1">
              <a:lnSpc>
                <a:spcPct val="90000"/>
              </a:lnSpc>
            </a:pPr>
            <a:r>
              <a:rPr lang="en-US"/>
              <a:t>reproduction – </a:t>
            </a:r>
            <a:r>
              <a:rPr lang="en-US" u="sng"/>
              <a:t>reproductive</a:t>
            </a:r>
          </a:p>
          <a:p>
            <a:pPr>
              <a:lnSpc>
                <a:spcPct val="90000"/>
              </a:lnSpc>
            </a:pPr>
            <a:r>
              <a:rPr lang="en-US"/>
              <a:t>The cell has tiny organs, called </a:t>
            </a:r>
            <a:r>
              <a:rPr lang="en-US" b="1" u="sng"/>
              <a:t>organelles </a:t>
            </a:r>
            <a:r>
              <a:rPr lang="en-US" u="sng"/>
              <a:t>to perform the same set of functions on a smaller scale</a:t>
            </a:r>
          </a:p>
        </p:txBody>
      </p:sp>
    </p:spTree>
    <p:extLst>
      <p:ext uri="{BB962C8B-B14F-4D97-AF65-F5344CB8AC3E}">
        <p14:creationId xmlns:p14="http://schemas.microsoft.com/office/powerpoint/2010/main" val="6918415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277813"/>
            <a:ext cx="6347048" cy="702915"/>
          </a:xfrm>
        </p:spPr>
        <p:txBody>
          <a:bodyPr/>
          <a:lstStyle/>
          <a:p>
            <a:r>
              <a:rPr lang="en-US" dirty="0"/>
              <a:t>Endocytosis</a:t>
            </a:r>
          </a:p>
        </p:txBody>
      </p:sp>
      <p:sp>
        <p:nvSpPr>
          <p:cNvPr id="160773" name="Rectangle 5"/>
          <p:cNvSpPr>
            <a:spLocks noGrp="1" noChangeArrowheads="1"/>
          </p:cNvSpPr>
          <p:nvPr>
            <p:ph type="body" sz="half" idx="2"/>
          </p:nvPr>
        </p:nvSpPr>
        <p:spPr/>
        <p:txBody>
          <a:bodyPr/>
          <a:lstStyle/>
          <a:p>
            <a:pPr>
              <a:lnSpc>
                <a:spcPct val="90000"/>
              </a:lnSpc>
            </a:pPr>
            <a:r>
              <a:rPr lang="en-US" sz="2800"/>
              <a:t>in endocytosis, </a:t>
            </a:r>
            <a:r>
              <a:rPr lang="en-US" sz="2800" u="sng"/>
              <a:t>a vesicle forms around the solute</a:t>
            </a:r>
            <a:endParaRPr lang="en-US" sz="2800"/>
          </a:p>
          <a:p>
            <a:pPr>
              <a:lnSpc>
                <a:spcPct val="90000"/>
              </a:lnSpc>
            </a:pPr>
            <a:r>
              <a:rPr lang="en-US" sz="2800"/>
              <a:t>the vesicle has the same phospholipid structure </a:t>
            </a:r>
            <a:r>
              <a:rPr lang="en-US" sz="2800" u="sng"/>
              <a:t>as the cell membrane</a:t>
            </a:r>
          </a:p>
          <a:p>
            <a:pPr>
              <a:lnSpc>
                <a:spcPct val="90000"/>
              </a:lnSpc>
            </a:pPr>
            <a:r>
              <a:rPr lang="en-US" sz="2800"/>
              <a:t>because it requires rearranging the cell membrane, </a:t>
            </a:r>
            <a:r>
              <a:rPr lang="en-US" sz="2800" u="sng"/>
              <a:t>this process requires ATP</a:t>
            </a:r>
            <a:endParaRPr lang="en-US" sz="2800"/>
          </a:p>
        </p:txBody>
      </p:sp>
      <p:pic>
        <p:nvPicPr>
          <p:cNvPr id="160774" name="Picture 6" descr="4_2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33500"/>
            <a:ext cx="3413604" cy="43997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32813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277813"/>
            <a:ext cx="5122912" cy="630907"/>
          </a:xfrm>
        </p:spPr>
        <p:txBody>
          <a:bodyPr/>
          <a:lstStyle/>
          <a:p>
            <a:r>
              <a:rPr lang="en-US" dirty="0"/>
              <a:t>Exocytosis</a:t>
            </a:r>
          </a:p>
        </p:txBody>
      </p:sp>
      <p:sp>
        <p:nvSpPr>
          <p:cNvPr id="162820" name="Rectangle 4"/>
          <p:cNvSpPr>
            <a:spLocks noGrp="1" noChangeArrowheads="1"/>
          </p:cNvSpPr>
          <p:nvPr>
            <p:ph type="body" sz="half" idx="1"/>
          </p:nvPr>
        </p:nvSpPr>
        <p:spPr>
          <a:xfrm>
            <a:off x="457200" y="1600200"/>
            <a:ext cx="4258816" cy="4637112"/>
          </a:xfrm>
        </p:spPr>
        <p:txBody>
          <a:bodyPr>
            <a:normAutofit lnSpcReduction="10000"/>
          </a:bodyPr>
          <a:lstStyle/>
          <a:p>
            <a:r>
              <a:rPr lang="en-US" sz="2400" dirty="0"/>
              <a:t>the reverse of endocytosis (</a:t>
            </a:r>
            <a:r>
              <a:rPr lang="en-US" sz="2400" dirty="0" err="1"/>
              <a:t>exo</a:t>
            </a:r>
            <a:r>
              <a:rPr lang="en-US" sz="2400" dirty="0"/>
              <a:t> = out)</a:t>
            </a:r>
          </a:p>
          <a:p>
            <a:r>
              <a:rPr lang="en-US" sz="2400" dirty="0"/>
              <a:t>used when a cell </a:t>
            </a:r>
            <a:r>
              <a:rPr lang="en-US" sz="2400" u="sng" dirty="0"/>
              <a:t>needs to rid itself of a large waste product</a:t>
            </a:r>
            <a:endParaRPr lang="en-US" sz="2400" dirty="0"/>
          </a:p>
          <a:p>
            <a:r>
              <a:rPr lang="en-US" sz="2400" dirty="0"/>
              <a:t>a vesicle formed by the </a:t>
            </a:r>
            <a:r>
              <a:rPr lang="en-US" sz="2400" u="sng" dirty="0"/>
              <a:t>Golgi apparatus</a:t>
            </a:r>
            <a:r>
              <a:rPr lang="en-US" sz="2400" dirty="0"/>
              <a:t> surrounds the molecule and transports it to the membrane</a:t>
            </a:r>
          </a:p>
          <a:p>
            <a:r>
              <a:rPr lang="en-US" sz="2400" dirty="0"/>
              <a:t>the vesicle merges with the membrane, </a:t>
            </a:r>
            <a:r>
              <a:rPr lang="en-US" sz="2400" u="sng" dirty="0"/>
              <a:t>releasing the molecule into the ECF</a:t>
            </a:r>
          </a:p>
        </p:txBody>
      </p:sp>
      <p:pic>
        <p:nvPicPr>
          <p:cNvPr id="162822" name="Picture 6" descr="4_3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688" y="1360488"/>
            <a:ext cx="3234704" cy="4168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14322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Active &amp; Passive Transport VID</a:t>
            </a:r>
          </a:p>
        </p:txBody>
      </p:sp>
      <p:sp>
        <p:nvSpPr>
          <p:cNvPr id="6" name="Content Placeholder 5"/>
          <p:cNvSpPr>
            <a:spLocks noGrp="1"/>
          </p:cNvSpPr>
          <p:nvPr>
            <p:ph idx="1"/>
          </p:nvPr>
        </p:nvSpPr>
        <p:spPr/>
        <p:txBody>
          <a:bodyPr/>
          <a:lstStyle/>
          <a:p>
            <a:r>
              <a:rPr lang="en-US" dirty="0">
                <a:hlinkClick r:id="rId2"/>
              </a:rPr>
              <a:t>HERE</a:t>
            </a:r>
            <a:endParaRPr lang="en-US" dirty="0"/>
          </a:p>
        </p:txBody>
      </p:sp>
      <p:pic>
        <p:nvPicPr>
          <p:cNvPr id="7" name="Picture 6"/>
          <p:cNvPicPr>
            <a:picLocks noChangeAspect="1"/>
          </p:cNvPicPr>
          <p:nvPr/>
        </p:nvPicPr>
        <p:blipFill>
          <a:blip r:embed="rId3"/>
          <a:stretch>
            <a:fillRect/>
          </a:stretch>
        </p:blipFill>
        <p:spPr>
          <a:xfrm>
            <a:off x="1637267" y="1925684"/>
            <a:ext cx="5832890" cy="4173364"/>
          </a:xfrm>
          <a:prstGeom prst="rect">
            <a:avLst/>
          </a:prstGeom>
        </p:spPr>
      </p:pic>
    </p:spTree>
    <p:extLst>
      <p:ext uri="{BB962C8B-B14F-4D97-AF65-F5344CB8AC3E}">
        <p14:creationId xmlns:p14="http://schemas.microsoft.com/office/powerpoint/2010/main" val="1817573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88301-F169-4498-A3DE-CE327D72597E}"/>
              </a:ext>
            </a:extLst>
          </p:cNvPr>
          <p:cNvSpPr>
            <a:spLocks noGrp="1"/>
          </p:cNvSpPr>
          <p:nvPr>
            <p:ph type="title"/>
          </p:nvPr>
        </p:nvSpPr>
        <p:spPr/>
        <p:txBody>
          <a:bodyPr/>
          <a:lstStyle/>
          <a:p>
            <a:endParaRPr lang="en-CA"/>
          </a:p>
        </p:txBody>
      </p:sp>
      <p:pic>
        <p:nvPicPr>
          <p:cNvPr id="4" name="Online Media 3">
            <a:hlinkClick r:id="" action="ppaction://media"/>
            <a:extLst>
              <a:ext uri="{FF2B5EF4-FFF2-40B4-BE49-F238E27FC236}">
                <a16:creationId xmlns:a16="http://schemas.microsoft.com/office/drawing/2014/main" xmlns="" id="{E89A8CA5-FDB2-4E8B-A5CA-0C69D3F95BF1}"/>
              </a:ext>
            </a:extLst>
          </p:cNvPr>
          <p:cNvPicPr>
            <a:picLocks noGrp="1" noRot="1" noChangeAspect="1"/>
          </p:cNvPicPr>
          <p:nvPr>
            <p:ph sz="quarter" idx="1"/>
            <a:videoFile r:link="rId1"/>
          </p:nvPr>
        </p:nvPicPr>
        <p:blipFill>
          <a:blip r:embed="rId3"/>
          <a:stretch>
            <a:fillRect/>
          </a:stretch>
        </p:blipFill>
        <p:spPr>
          <a:xfrm>
            <a:off x="323200" y="228600"/>
            <a:ext cx="8534400" cy="6400800"/>
          </a:xfrm>
          <a:prstGeom prst="rect">
            <a:avLst/>
          </a:prstGeom>
        </p:spPr>
      </p:pic>
    </p:spTree>
    <p:extLst>
      <p:ext uri="{BB962C8B-B14F-4D97-AF65-F5344CB8AC3E}">
        <p14:creationId xmlns:p14="http://schemas.microsoft.com/office/powerpoint/2010/main" val="1472969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body" sz="half" idx="1"/>
          </p:nvPr>
        </p:nvSpPr>
        <p:spPr>
          <a:xfrm>
            <a:off x="498475" y="404664"/>
            <a:ext cx="8147050" cy="1108075"/>
          </a:xfrm>
        </p:spPr>
        <p:txBody>
          <a:bodyPr/>
          <a:lstStyle/>
          <a:p>
            <a:r>
              <a:rPr lang="en-US" sz="2800" dirty="0"/>
              <a:t>Complete the following table:</a:t>
            </a:r>
          </a:p>
          <a:p>
            <a:pPr>
              <a:buFont typeface="Wingdings" pitchFamily="2" charset="2"/>
              <a:buNone/>
            </a:pPr>
            <a:endParaRPr lang="en-US" sz="2800" dirty="0"/>
          </a:p>
        </p:txBody>
      </p:sp>
      <p:graphicFrame>
        <p:nvGraphicFramePr>
          <p:cNvPr id="165945" name="Group 57"/>
          <p:cNvGraphicFramePr>
            <a:graphicFrameLocks noGrp="1"/>
          </p:cNvGraphicFramePr>
          <p:nvPr>
            <p:ph sz="half" idx="2"/>
            <p:extLst>
              <p:ext uri="{D42A27DB-BD31-4B8C-83A1-F6EECF244321}">
                <p14:modId xmlns:p14="http://schemas.microsoft.com/office/powerpoint/2010/main" val="1498058586"/>
              </p:ext>
            </p:extLst>
          </p:nvPr>
        </p:nvGraphicFramePr>
        <p:xfrm>
          <a:off x="426244" y="1628800"/>
          <a:ext cx="8291512" cy="4474845"/>
        </p:xfrm>
        <a:graphic>
          <a:graphicData uri="http://schemas.openxmlformats.org/drawingml/2006/table">
            <a:tbl>
              <a:tblPr/>
              <a:tblGrid>
                <a:gridCol w="1658937">
                  <a:extLst>
                    <a:ext uri="{9D8B030D-6E8A-4147-A177-3AD203B41FA5}">
                      <a16:colId xmlns:a16="http://schemas.microsoft.com/office/drawing/2014/main" xmlns="" val="20000"/>
                    </a:ext>
                  </a:extLst>
                </a:gridCol>
                <a:gridCol w="1657350">
                  <a:extLst>
                    <a:ext uri="{9D8B030D-6E8A-4147-A177-3AD203B41FA5}">
                      <a16:colId xmlns:a16="http://schemas.microsoft.com/office/drawing/2014/main" xmlns="" val="20001"/>
                    </a:ext>
                  </a:extLst>
                </a:gridCol>
                <a:gridCol w="1658938">
                  <a:extLst>
                    <a:ext uri="{9D8B030D-6E8A-4147-A177-3AD203B41FA5}">
                      <a16:colId xmlns:a16="http://schemas.microsoft.com/office/drawing/2014/main" xmlns="" val="20002"/>
                    </a:ext>
                  </a:extLst>
                </a:gridCol>
                <a:gridCol w="1657350">
                  <a:extLst>
                    <a:ext uri="{9D8B030D-6E8A-4147-A177-3AD203B41FA5}">
                      <a16:colId xmlns:a16="http://schemas.microsoft.com/office/drawing/2014/main" xmlns="" val="20003"/>
                    </a:ext>
                  </a:extLst>
                </a:gridCol>
                <a:gridCol w="1658937">
                  <a:extLst>
                    <a:ext uri="{9D8B030D-6E8A-4147-A177-3AD203B41FA5}">
                      <a16:colId xmlns:a16="http://schemas.microsoft.com/office/drawing/2014/main" xmlns="" val="20004"/>
                    </a:ext>
                  </a:extLst>
                </a:gridCol>
              </a:tblGrid>
              <a:tr h="1063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aiandra GD" pitchFamily="34" charset="0"/>
                        </a:rPr>
                        <a:t>Type of 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a:ln>
                            <a:noFill/>
                          </a:ln>
                          <a:solidFill>
                            <a:schemeClr val="tx1"/>
                          </a:solidFill>
                          <a:effectLst/>
                          <a:latin typeface="Maiandra GD" pitchFamily="34" charset="0"/>
                        </a:rPr>
                        <a:t>Type of molecule transported?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Requires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With or against the gradient?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Requires membrane proteins?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0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Diffusion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Small or fat soluble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98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Osmosis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Water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397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Facilitated diffusion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Large or water soluble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13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a:ln>
                            <a:noFill/>
                          </a:ln>
                          <a:solidFill>
                            <a:schemeClr val="tx1"/>
                          </a:solidFill>
                          <a:effectLst/>
                          <a:latin typeface="Maiandra GD" pitchFamily="34" charset="0"/>
                        </a:rPr>
                        <a:t>Active transport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Anything going vs. the gradient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a:ln>
                            <a:noFill/>
                          </a:ln>
                          <a:solidFill>
                            <a:schemeClr val="tx1"/>
                          </a:solidFill>
                          <a:effectLst/>
                          <a:latin typeface="Maiandra GD" pitchFamily="34" charset="0"/>
                        </a:rPr>
                        <a:t>Against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0" i="0" u="none" strike="noStrike" cap="none" normalizeH="0" baseline="0" dirty="0">
                          <a:ln>
                            <a:noFill/>
                          </a:ln>
                          <a:solidFill>
                            <a:schemeClr val="tx1"/>
                          </a:solidFill>
                          <a:effectLst/>
                          <a:latin typeface="Maiandra GD"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504509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ctrTitle"/>
          </p:nvPr>
        </p:nvSpPr>
        <p:spPr>
          <a:xfrm>
            <a:off x="684213" y="620713"/>
            <a:ext cx="7772400" cy="1828800"/>
          </a:xfrm>
        </p:spPr>
        <p:txBody>
          <a:bodyPr>
            <a:normAutofit fontScale="90000"/>
          </a:bodyPr>
          <a:lstStyle/>
          <a:p>
            <a:r>
              <a:rPr lang="en-US" sz="4400"/>
              <a:t>C2.3 - </a:t>
            </a:r>
            <a:r>
              <a:rPr lang="en-US"/>
              <a:t>Applications of Cellular Transport in Industry and Medicine </a:t>
            </a:r>
          </a:p>
        </p:txBody>
      </p:sp>
      <p:pic>
        <p:nvPicPr>
          <p:cNvPr id="16401" name="Picture 17" descr="Neurotransmitter Transporter Uptake Assay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708275"/>
            <a:ext cx="3960812" cy="3960813"/>
          </a:xfrm>
          <a:prstGeom prst="rect">
            <a:avLst/>
          </a:prstGeom>
          <a:noFill/>
          <a:extLst>
            <a:ext uri="{909E8E84-426E-40dd-AFC4-6F175D3DCCD1}">
              <a14:hiddenFill xmlns="" xmlns:a14="http://schemas.microsoft.com/office/drawing/2010/main">
                <a:solidFill>
                  <a:srgbClr val="FFFFFF"/>
                </a:solidFill>
              </a14:hiddenFill>
            </a:ext>
          </a:extLst>
        </p:spPr>
      </p:pic>
      <p:sp>
        <p:nvSpPr>
          <p:cNvPr id="16402" name="Text Box 18"/>
          <p:cNvSpPr txBox="1">
            <a:spLocks noChangeArrowheads="1"/>
          </p:cNvSpPr>
          <p:nvPr/>
        </p:nvSpPr>
        <p:spPr bwMode="auto">
          <a:xfrm>
            <a:off x="6872288" y="4217193"/>
            <a:ext cx="158432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dirty="0"/>
              <a:t>Neurotransmitter chemicals passing from one brain cell to another</a:t>
            </a:r>
          </a:p>
        </p:txBody>
      </p:sp>
    </p:spTree>
    <p:extLst>
      <p:ext uri="{BB962C8B-B14F-4D97-AF65-F5344CB8AC3E}">
        <p14:creationId xmlns:p14="http://schemas.microsoft.com/office/powerpoint/2010/main" val="17613527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Recognition Proteins</a:t>
            </a:r>
          </a:p>
        </p:txBody>
      </p:sp>
      <p:sp>
        <p:nvSpPr>
          <p:cNvPr id="171011" name="Rectangle 3"/>
          <p:cNvSpPr>
            <a:spLocks noGrp="1" noChangeArrowheads="1"/>
          </p:cNvSpPr>
          <p:nvPr>
            <p:ph type="body" idx="1"/>
          </p:nvPr>
        </p:nvSpPr>
        <p:spPr>
          <a:xfrm>
            <a:off x="457200" y="1600200"/>
            <a:ext cx="8229600" cy="3341688"/>
          </a:xfrm>
        </p:spPr>
        <p:txBody>
          <a:bodyPr/>
          <a:lstStyle/>
          <a:p>
            <a:pPr>
              <a:lnSpc>
                <a:spcPct val="90000"/>
              </a:lnSpc>
            </a:pPr>
            <a:r>
              <a:rPr lang="en-US" sz="2800" dirty="0"/>
              <a:t>on the outside of the cell membrane, there are sugar and protein complexes called </a:t>
            </a:r>
            <a:r>
              <a:rPr lang="en-US" sz="2800" b="1" dirty="0"/>
              <a:t>recognition proteins</a:t>
            </a:r>
            <a:endParaRPr lang="en-US" sz="2800" dirty="0"/>
          </a:p>
          <a:p>
            <a:pPr>
              <a:lnSpc>
                <a:spcPct val="90000"/>
              </a:lnSpc>
            </a:pPr>
            <a:r>
              <a:rPr lang="en-US" sz="2800" dirty="0"/>
              <a:t>in order for some substances to enter the cell, they </a:t>
            </a:r>
            <a:r>
              <a:rPr lang="en-US" sz="2800" u="sng" dirty="0"/>
              <a:t>must dock at these receptor molecules first</a:t>
            </a:r>
          </a:p>
          <a:p>
            <a:pPr lvl="1">
              <a:lnSpc>
                <a:spcPct val="90000"/>
              </a:lnSpc>
            </a:pPr>
            <a:r>
              <a:rPr lang="en-US" sz="2400" dirty="0">
                <a:solidFill>
                  <a:schemeClr val="tx1"/>
                </a:solidFill>
              </a:rPr>
              <a:t>like a lock-and-key mechanism</a:t>
            </a:r>
          </a:p>
          <a:p>
            <a:pPr lvl="1">
              <a:lnSpc>
                <a:spcPct val="90000"/>
              </a:lnSpc>
            </a:pPr>
            <a:r>
              <a:rPr lang="en-US" sz="2400" dirty="0">
                <a:solidFill>
                  <a:schemeClr val="tx1"/>
                </a:solidFill>
              </a:rPr>
              <a:t>if the shape of the molecule does not fit with the receptor, </a:t>
            </a:r>
            <a:r>
              <a:rPr lang="en-US" sz="2400" u="sng" dirty="0">
                <a:solidFill>
                  <a:schemeClr val="tx1"/>
                </a:solidFill>
              </a:rPr>
              <a:t>it will not gain access to the cell</a:t>
            </a:r>
          </a:p>
        </p:txBody>
      </p:sp>
      <p:pic>
        <p:nvPicPr>
          <p:cNvPr id="171012" name="Picture 4" descr="lock and key im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4838700"/>
            <a:ext cx="5829300" cy="2019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80624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Receptor proteins</a:t>
            </a:r>
          </a:p>
        </p:txBody>
      </p:sp>
      <p:sp>
        <p:nvSpPr>
          <p:cNvPr id="172035" name="Rectangle 3"/>
          <p:cNvSpPr>
            <a:spLocks noGrp="1" noChangeArrowheads="1"/>
          </p:cNvSpPr>
          <p:nvPr>
            <p:ph type="body" idx="1"/>
          </p:nvPr>
        </p:nvSpPr>
        <p:spPr>
          <a:xfrm>
            <a:off x="457200" y="1600200"/>
            <a:ext cx="8362950" cy="4530725"/>
          </a:xfrm>
        </p:spPr>
        <p:txBody>
          <a:bodyPr/>
          <a:lstStyle/>
          <a:p>
            <a:r>
              <a:rPr lang="en-US"/>
              <a:t>in contrast, </a:t>
            </a:r>
            <a:r>
              <a:rPr lang="en-US" b="1"/>
              <a:t>receptor proteins</a:t>
            </a:r>
            <a:r>
              <a:rPr lang="en-US"/>
              <a:t> will </a:t>
            </a:r>
            <a:r>
              <a:rPr lang="en-US" u="sng"/>
              <a:t>bind with the substance and physically move it across the membrane by endocytosis</a:t>
            </a:r>
          </a:p>
        </p:txBody>
      </p:sp>
      <p:pic>
        <p:nvPicPr>
          <p:cNvPr id="172037" name="Picture 5" descr="pro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t="13924" b="23438"/>
          <a:stretch>
            <a:fillRect/>
          </a:stretch>
        </p:blipFill>
        <p:spPr bwMode="auto">
          <a:xfrm>
            <a:off x="2124075" y="3357563"/>
            <a:ext cx="4968875" cy="31130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81864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Receptor proteins</a:t>
            </a:r>
          </a:p>
        </p:txBody>
      </p:sp>
      <p:sp>
        <p:nvSpPr>
          <p:cNvPr id="173059" name="Rectangle 3"/>
          <p:cNvSpPr>
            <a:spLocks noGrp="1" noChangeArrowheads="1"/>
          </p:cNvSpPr>
          <p:nvPr>
            <p:ph type="body" idx="1"/>
          </p:nvPr>
        </p:nvSpPr>
        <p:spPr/>
        <p:txBody>
          <a:bodyPr/>
          <a:lstStyle/>
          <a:p>
            <a:r>
              <a:rPr lang="en-US" sz="2800"/>
              <a:t>the pharmaceutical industry is interested in these receptor molecules because medication cannot work unless </a:t>
            </a:r>
            <a:r>
              <a:rPr lang="en-US" sz="2800" u="sng"/>
              <a:t>it can get into the cell</a:t>
            </a:r>
          </a:p>
          <a:p>
            <a:r>
              <a:rPr lang="en-US" sz="2800"/>
              <a:t>the closer the match between the shape of the medication and the receptor molecule, </a:t>
            </a:r>
            <a:r>
              <a:rPr lang="en-US" sz="2800" u="sng"/>
              <a:t>the more targeted the medication can be, and therefore the more effective</a:t>
            </a:r>
          </a:p>
          <a:p>
            <a:r>
              <a:rPr lang="en-US" sz="2800"/>
              <a:t>for example, new pain relievers that </a:t>
            </a:r>
            <a:r>
              <a:rPr lang="en-US" sz="2800" u="sng"/>
              <a:t>treat migraines instead of providing overall pain relief</a:t>
            </a:r>
          </a:p>
        </p:txBody>
      </p:sp>
    </p:spTree>
    <p:extLst>
      <p:ext uri="{BB962C8B-B14F-4D97-AF65-F5344CB8AC3E}">
        <p14:creationId xmlns:p14="http://schemas.microsoft.com/office/powerpoint/2010/main" val="3693822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3" name="Picture 5" descr="Structural diagram of influenza viru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417" t="1830" r="9666" b="7169"/>
          <a:stretch>
            <a:fillRect/>
          </a:stretch>
        </p:blipFill>
        <p:spPr bwMode="auto">
          <a:xfrm>
            <a:off x="505808" y="-58737"/>
            <a:ext cx="2096018" cy="2192337"/>
          </a:xfrm>
          <a:prstGeom prst="rect">
            <a:avLst/>
          </a:prstGeom>
          <a:noFill/>
          <a:extLst>
            <a:ext uri="{909E8E84-426E-40dd-AFC4-6F175D3DCCD1}">
              <a14:hiddenFill xmlns="" xmlns:a14="http://schemas.microsoft.com/office/drawing/2010/main">
                <a:solidFill>
                  <a:srgbClr val="FFFFFF"/>
                </a:solidFill>
              </a14:hiddenFill>
            </a:ext>
          </a:extLst>
        </p:spPr>
      </p:pic>
      <p:sp>
        <p:nvSpPr>
          <p:cNvPr id="176130" name="Rectangle 2"/>
          <p:cNvSpPr>
            <a:spLocks noGrp="1" noChangeArrowheads="1"/>
          </p:cNvSpPr>
          <p:nvPr>
            <p:ph type="title"/>
          </p:nvPr>
        </p:nvSpPr>
        <p:spPr/>
        <p:txBody>
          <a:bodyPr/>
          <a:lstStyle/>
          <a:p>
            <a:r>
              <a:rPr lang="en-US" dirty="0"/>
              <a:t>Viruses</a:t>
            </a:r>
          </a:p>
        </p:txBody>
      </p:sp>
      <p:sp>
        <p:nvSpPr>
          <p:cNvPr id="176131" name="Rectangle 3"/>
          <p:cNvSpPr>
            <a:spLocks noGrp="1" noChangeArrowheads="1"/>
          </p:cNvSpPr>
          <p:nvPr>
            <p:ph type="body" idx="1"/>
          </p:nvPr>
        </p:nvSpPr>
        <p:spPr>
          <a:xfrm>
            <a:off x="395288" y="2133600"/>
            <a:ext cx="8229600" cy="4724400"/>
          </a:xfrm>
        </p:spPr>
        <p:txBody>
          <a:bodyPr/>
          <a:lstStyle/>
          <a:p>
            <a:pPr>
              <a:lnSpc>
                <a:spcPct val="80000"/>
              </a:lnSpc>
            </a:pPr>
            <a:r>
              <a:rPr lang="en-US" sz="2800" dirty="0"/>
              <a:t>some viruses, like HIV, gain access to the cell by </a:t>
            </a:r>
            <a:r>
              <a:rPr lang="en-US" sz="2800" u="sng" dirty="0"/>
              <a:t>mimicking the shape of a harmless substance</a:t>
            </a:r>
          </a:p>
          <a:p>
            <a:pPr lvl="1">
              <a:lnSpc>
                <a:spcPct val="80000"/>
              </a:lnSpc>
            </a:pPr>
            <a:r>
              <a:rPr lang="en-US" sz="2400" dirty="0">
                <a:solidFill>
                  <a:schemeClr val="tx1"/>
                </a:solidFill>
              </a:rPr>
              <a:t>they bind to the receptor proteins and “trick” it into gaining access to the cell</a:t>
            </a:r>
          </a:p>
          <a:p>
            <a:pPr>
              <a:lnSpc>
                <a:spcPct val="80000"/>
              </a:lnSpc>
            </a:pPr>
            <a:r>
              <a:rPr lang="en-US" sz="2800" dirty="0"/>
              <a:t>by discovering the shape of the viruses protein coat, researchers can produce medication which </a:t>
            </a:r>
            <a:r>
              <a:rPr lang="en-US" sz="2800" u="sng" dirty="0"/>
              <a:t>binds to the virus and blocks it from entering the cell</a:t>
            </a:r>
          </a:p>
          <a:p>
            <a:pPr lvl="1">
              <a:lnSpc>
                <a:spcPct val="80000"/>
              </a:lnSpc>
            </a:pPr>
            <a:r>
              <a:rPr lang="en-US" sz="2400" dirty="0">
                <a:solidFill>
                  <a:schemeClr val="tx1"/>
                </a:solidFill>
              </a:rPr>
              <a:t>the reason HIV is so hard to treat is because </a:t>
            </a:r>
            <a:r>
              <a:rPr lang="en-US" sz="2400" u="sng" dirty="0">
                <a:solidFill>
                  <a:schemeClr val="tx1"/>
                </a:solidFill>
              </a:rPr>
              <a:t>its protein coat is constantly mutating and changing shape</a:t>
            </a:r>
          </a:p>
          <a:p>
            <a:pPr lvl="1">
              <a:lnSpc>
                <a:spcPct val="80000"/>
              </a:lnSpc>
            </a:pPr>
            <a:r>
              <a:rPr lang="en-US" sz="2400" dirty="0">
                <a:solidFill>
                  <a:schemeClr val="tx1"/>
                </a:solidFill>
              </a:rPr>
              <a:t>new research looks at blocking off the receptor proteins on the human cells to cover the “keyhole”</a:t>
            </a:r>
          </a:p>
        </p:txBody>
      </p:sp>
    </p:spTree>
    <p:extLst>
      <p:ext uri="{BB962C8B-B14F-4D97-AF65-F5344CB8AC3E}">
        <p14:creationId xmlns:p14="http://schemas.microsoft.com/office/powerpoint/2010/main" val="35071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hlinkClick r:id="rId2"/>
              </a:rPr>
              <a:t>The Inner Life of a Cell</a:t>
            </a:r>
            <a:endParaRPr lang="en-US" dirty="0"/>
          </a:p>
        </p:txBody>
      </p:sp>
      <p:pic>
        <p:nvPicPr>
          <p:cNvPr id="61442" name="Picture 2" descr="CellularNEWCol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 y="1700808"/>
            <a:ext cx="8948195" cy="50280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04629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Cancer</a:t>
            </a:r>
          </a:p>
        </p:txBody>
      </p:sp>
      <p:sp>
        <p:nvSpPr>
          <p:cNvPr id="177155" name="Rectangle 3"/>
          <p:cNvSpPr>
            <a:spLocks noGrp="1" noChangeArrowheads="1"/>
          </p:cNvSpPr>
          <p:nvPr>
            <p:ph type="body" idx="1"/>
          </p:nvPr>
        </p:nvSpPr>
        <p:spPr>
          <a:xfrm>
            <a:off x="454152" y="1340768"/>
            <a:ext cx="8229600" cy="4530725"/>
          </a:xfrm>
        </p:spPr>
        <p:txBody>
          <a:bodyPr/>
          <a:lstStyle/>
          <a:p>
            <a:r>
              <a:rPr lang="en-US" sz="2800"/>
              <a:t>common treatments for cancer do not target only the cancerous cells, </a:t>
            </a:r>
            <a:r>
              <a:rPr lang="en-US" sz="2800" u="sng"/>
              <a:t>but target healthy cells as well</a:t>
            </a:r>
          </a:p>
          <a:p>
            <a:r>
              <a:rPr lang="en-US" sz="2800"/>
              <a:t>new research looks at ways to identify only the cancerous cells and </a:t>
            </a:r>
            <a:r>
              <a:rPr lang="en-US" sz="2800" u="sng"/>
              <a:t>develop drugs specific to the protein coat of the cancerous cells</a:t>
            </a:r>
          </a:p>
          <a:p>
            <a:r>
              <a:rPr lang="en-US" sz="2800"/>
              <a:t>this would also provide the immune system with a way of </a:t>
            </a:r>
            <a:r>
              <a:rPr lang="en-US" sz="2800" u="sng"/>
              <a:t>recognizing and attacking cancerous cells</a:t>
            </a:r>
          </a:p>
        </p:txBody>
      </p:sp>
      <p:pic>
        <p:nvPicPr>
          <p:cNvPr id="177157" name="Picture 5" descr="Dividing_Cancer_Cell-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23" y="5012010"/>
            <a:ext cx="2296829" cy="17189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48991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Synthetic membrane technology</a:t>
            </a:r>
          </a:p>
        </p:txBody>
      </p:sp>
      <p:sp>
        <p:nvSpPr>
          <p:cNvPr id="178179" name="Rectangle 3"/>
          <p:cNvSpPr>
            <a:spLocks noGrp="1" noChangeArrowheads="1"/>
          </p:cNvSpPr>
          <p:nvPr>
            <p:ph type="body" idx="1"/>
          </p:nvPr>
        </p:nvSpPr>
        <p:spPr/>
        <p:txBody>
          <a:bodyPr/>
          <a:lstStyle/>
          <a:p>
            <a:pPr marL="609600" indent="-609600"/>
            <a:r>
              <a:rPr lang="en-US" b="1" dirty="0"/>
              <a:t>liposomes</a:t>
            </a:r>
            <a:endParaRPr lang="en-US" dirty="0"/>
          </a:p>
          <a:p>
            <a:pPr marL="990600" lvl="1" indent="-533400"/>
            <a:r>
              <a:rPr lang="en-US" dirty="0">
                <a:solidFill>
                  <a:schemeClr val="tx1"/>
                </a:solidFill>
              </a:rPr>
              <a:t>a form of medication that surrounds a fluid-filled sac </a:t>
            </a:r>
            <a:r>
              <a:rPr lang="en-US" u="sng" dirty="0">
                <a:solidFill>
                  <a:schemeClr val="tx1"/>
                </a:solidFill>
              </a:rPr>
              <a:t>with a phospholipid bilayer</a:t>
            </a:r>
          </a:p>
          <a:p>
            <a:pPr marL="990600" lvl="1" indent="-533400"/>
            <a:r>
              <a:rPr lang="en-US" dirty="0">
                <a:solidFill>
                  <a:schemeClr val="tx1"/>
                </a:solidFill>
              </a:rPr>
              <a:t>this mimics a vesicle produced by the cell – the medicine is able to </a:t>
            </a:r>
            <a:r>
              <a:rPr lang="en-US" u="sng" dirty="0">
                <a:solidFill>
                  <a:schemeClr val="tx1"/>
                </a:solidFill>
              </a:rPr>
              <a:t>dissolve directly through the cell membrane</a:t>
            </a:r>
          </a:p>
          <a:p>
            <a:pPr marL="990600" lvl="1" indent="-533400"/>
            <a:r>
              <a:rPr lang="en-US" dirty="0">
                <a:solidFill>
                  <a:schemeClr val="tx1"/>
                </a:solidFill>
              </a:rPr>
              <a:t>liposome medication can be introduced intravenously and are able to deliver the medication much quicker</a:t>
            </a:r>
          </a:p>
        </p:txBody>
      </p:sp>
    </p:spTree>
    <p:extLst>
      <p:ext uri="{BB962C8B-B14F-4D97-AF65-F5344CB8AC3E}">
        <p14:creationId xmlns:p14="http://schemas.microsoft.com/office/powerpoint/2010/main" val="2618394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t>Liposomes</a:t>
            </a:r>
          </a:p>
        </p:txBody>
      </p:sp>
      <p:pic>
        <p:nvPicPr>
          <p:cNvPr id="179204" name="Picture 4" descr="Liposome Image"/>
          <p:cNvPicPr>
            <a:picLocks noChangeAspect="1" noChangeArrowheads="1"/>
          </p:cNvPicPr>
          <p:nvPr/>
        </p:nvPicPr>
        <p:blipFill>
          <a:blip r:embed="rId2" r:link="rId3">
            <a:extLst>
              <a:ext uri="{28A0092B-C50C-407E-A947-70E740481C1C}">
                <a14:useLocalDpi xmlns:a14="http://schemas.microsoft.com/office/drawing/2010/main" val="0"/>
              </a:ext>
            </a:extLst>
          </a:blip>
          <a:srcRect l="6026" t="4259" r="39650" b="2036"/>
          <a:stretch>
            <a:fillRect/>
          </a:stretch>
        </p:blipFill>
        <p:spPr bwMode="auto">
          <a:xfrm>
            <a:off x="971550" y="1773238"/>
            <a:ext cx="4537075" cy="4751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9206" name="Text Box 6"/>
          <p:cNvSpPr txBox="1">
            <a:spLocks noChangeArrowheads="1"/>
          </p:cNvSpPr>
          <p:nvPr/>
        </p:nvSpPr>
        <p:spPr bwMode="auto">
          <a:xfrm>
            <a:off x="5508625" y="2708275"/>
            <a:ext cx="3384550" cy="2292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t>A – phospholipid bilayer</a:t>
            </a:r>
          </a:p>
          <a:p>
            <a:pPr>
              <a:spcBef>
                <a:spcPct val="50000"/>
              </a:spcBef>
            </a:pPr>
            <a:r>
              <a:rPr lang="en-US" u="sng"/>
              <a:t>B – inner lipid layer</a:t>
            </a:r>
          </a:p>
          <a:p>
            <a:pPr>
              <a:spcBef>
                <a:spcPct val="50000"/>
              </a:spcBef>
            </a:pPr>
            <a:r>
              <a:rPr lang="en-US" u="sng"/>
              <a:t>C – outer lipid layer</a:t>
            </a:r>
          </a:p>
          <a:p>
            <a:pPr>
              <a:spcBef>
                <a:spcPct val="50000"/>
              </a:spcBef>
            </a:pPr>
            <a:r>
              <a:rPr lang="en-US" u="sng"/>
              <a:t>D – aqueous core in which medication is dissolved</a:t>
            </a:r>
          </a:p>
          <a:p>
            <a:pPr>
              <a:spcBef>
                <a:spcPct val="50000"/>
              </a:spcBef>
            </a:pPr>
            <a:r>
              <a:rPr lang="en-US" u="sng"/>
              <a:t>E – extracellular fluid</a:t>
            </a:r>
          </a:p>
        </p:txBody>
      </p:sp>
    </p:spTree>
    <p:extLst>
      <p:ext uri="{BB962C8B-B14F-4D97-AF65-F5344CB8AC3E}">
        <p14:creationId xmlns:p14="http://schemas.microsoft.com/office/powerpoint/2010/main" val="24100842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Transport of hormones</a:t>
            </a:r>
          </a:p>
        </p:txBody>
      </p:sp>
      <p:sp>
        <p:nvSpPr>
          <p:cNvPr id="181251" name="Rectangle 3"/>
          <p:cNvSpPr>
            <a:spLocks noGrp="1" noChangeArrowheads="1"/>
          </p:cNvSpPr>
          <p:nvPr>
            <p:ph type="body" idx="1"/>
          </p:nvPr>
        </p:nvSpPr>
        <p:spPr/>
        <p:txBody>
          <a:bodyPr/>
          <a:lstStyle/>
          <a:p>
            <a:pPr marL="609600" indent="-609600">
              <a:lnSpc>
                <a:spcPct val="80000"/>
              </a:lnSpc>
            </a:pPr>
            <a:r>
              <a:rPr lang="en-US" sz="2800" b="1" dirty="0"/>
              <a:t>hormones</a:t>
            </a:r>
            <a:r>
              <a:rPr lang="en-US" sz="2800" dirty="0"/>
              <a:t> are chemical messages produced by one part of the body </a:t>
            </a:r>
            <a:r>
              <a:rPr lang="en-US" sz="2800" u="sng" dirty="0"/>
              <a:t>that act on another part</a:t>
            </a:r>
            <a:endParaRPr lang="en-US" sz="2800" b="1" u="sng" dirty="0"/>
          </a:p>
          <a:p>
            <a:pPr marL="609600" indent="-609600">
              <a:lnSpc>
                <a:spcPct val="80000"/>
              </a:lnSpc>
            </a:pPr>
            <a:r>
              <a:rPr lang="en-US" sz="2800" b="1" dirty="0"/>
              <a:t>insulin</a:t>
            </a:r>
            <a:r>
              <a:rPr lang="en-US" sz="2800" dirty="0"/>
              <a:t> is produced by the pancreas, and acts on all body cells to tell them </a:t>
            </a:r>
            <a:r>
              <a:rPr lang="en-US" sz="2800" u="sng" dirty="0"/>
              <a:t>to pick up glucose for cellular respiration</a:t>
            </a:r>
            <a:endParaRPr lang="en-US" sz="2800" b="1" u="sng" dirty="0"/>
          </a:p>
          <a:p>
            <a:pPr marL="609600" indent="-609600">
              <a:lnSpc>
                <a:spcPct val="80000"/>
              </a:lnSpc>
            </a:pPr>
            <a:r>
              <a:rPr lang="en-US" sz="2800" b="1" dirty="0"/>
              <a:t>diabetics</a:t>
            </a:r>
            <a:r>
              <a:rPr lang="en-US" sz="2800" dirty="0"/>
              <a:t> are either not able to produce insulin, or it is not properly used by the body</a:t>
            </a:r>
          </a:p>
          <a:p>
            <a:pPr marL="990600" lvl="1" indent="-533400">
              <a:lnSpc>
                <a:spcPct val="80000"/>
              </a:lnSpc>
            </a:pPr>
            <a:r>
              <a:rPr lang="en-US" sz="2400" dirty="0">
                <a:solidFill>
                  <a:schemeClr val="tx1"/>
                </a:solidFill>
              </a:rPr>
              <a:t>by understanding how hormones are transported and used by cells, diabetes treatments are improved</a:t>
            </a:r>
          </a:p>
          <a:p>
            <a:pPr marL="990600" lvl="1" indent="-533400">
              <a:lnSpc>
                <a:spcPct val="80000"/>
              </a:lnSpc>
            </a:pPr>
            <a:r>
              <a:rPr lang="en-US" sz="2400" dirty="0">
                <a:solidFill>
                  <a:schemeClr val="tx1"/>
                </a:solidFill>
              </a:rPr>
              <a:t>synthetic insulin can now be produced that mimics the shape of human insulin, as an alternative to pig or cow insulin</a:t>
            </a:r>
          </a:p>
        </p:txBody>
      </p:sp>
    </p:spTree>
    <p:extLst>
      <p:ext uri="{BB962C8B-B14F-4D97-AF65-F5344CB8AC3E}">
        <p14:creationId xmlns:p14="http://schemas.microsoft.com/office/powerpoint/2010/main" val="2828907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Dialysis</a:t>
            </a:r>
          </a:p>
        </p:txBody>
      </p:sp>
      <p:sp>
        <p:nvSpPr>
          <p:cNvPr id="182275" name="Rectangle 3"/>
          <p:cNvSpPr>
            <a:spLocks noGrp="1" noChangeArrowheads="1"/>
          </p:cNvSpPr>
          <p:nvPr>
            <p:ph type="body" idx="1"/>
          </p:nvPr>
        </p:nvSpPr>
        <p:spPr/>
        <p:txBody>
          <a:bodyPr/>
          <a:lstStyle/>
          <a:p>
            <a:pPr marL="609600" indent="-609600">
              <a:lnSpc>
                <a:spcPct val="90000"/>
              </a:lnSpc>
            </a:pPr>
            <a:r>
              <a:rPr lang="en-US" b="1"/>
              <a:t>dialysis treatments</a:t>
            </a:r>
            <a:r>
              <a:rPr lang="en-US"/>
              <a:t> are used by patients who have </a:t>
            </a:r>
            <a:r>
              <a:rPr lang="en-US" u="sng"/>
              <a:t>malfunctioning kidneys</a:t>
            </a:r>
          </a:p>
          <a:p>
            <a:pPr marL="609600" indent="-609600">
              <a:lnSpc>
                <a:spcPct val="90000"/>
              </a:lnSpc>
            </a:pPr>
            <a:r>
              <a:rPr lang="en-US"/>
              <a:t>your kidneys filter your blood and remove excess water and waste, which is then removed from the body </a:t>
            </a:r>
            <a:r>
              <a:rPr lang="en-US" u="sng"/>
              <a:t>in the form of urine</a:t>
            </a:r>
          </a:p>
          <a:p>
            <a:pPr marL="609600" indent="-609600">
              <a:lnSpc>
                <a:spcPct val="90000"/>
              </a:lnSpc>
            </a:pPr>
            <a:r>
              <a:rPr lang="en-US"/>
              <a:t>when a patient has kidneys that don’t work, their blood needs to be filtered artificially</a:t>
            </a:r>
          </a:p>
        </p:txBody>
      </p:sp>
    </p:spTree>
    <p:extLst>
      <p:ext uri="{BB962C8B-B14F-4D97-AF65-F5344CB8AC3E}">
        <p14:creationId xmlns:p14="http://schemas.microsoft.com/office/powerpoint/2010/main" val="4199870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Peritoneal dialysis</a:t>
            </a:r>
          </a:p>
        </p:txBody>
      </p:sp>
      <p:sp>
        <p:nvSpPr>
          <p:cNvPr id="183299" name="Rectangle 3"/>
          <p:cNvSpPr>
            <a:spLocks noGrp="1" noChangeArrowheads="1"/>
          </p:cNvSpPr>
          <p:nvPr>
            <p:ph type="body" idx="1"/>
          </p:nvPr>
        </p:nvSpPr>
        <p:spPr>
          <a:xfrm>
            <a:off x="457200" y="1600200"/>
            <a:ext cx="6059488" cy="4530725"/>
          </a:xfrm>
        </p:spPr>
        <p:txBody>
          <a:bodyPr/>
          <a:lstStyle/>
          <a:p>
            <a:pPr>
              <a:lnSpc>
                <a:spcPct val="80000"/>
              </a:lnSpc>
            </a:pPr>
            <a:r>
              <a:rPr lang="en-US" sz="2800" dirty="0"/>
              <a:t>a catheter is inserted into the abdominal cavity</a:t>
            </a:r>
          </a:p>
          <a:p>
            <a:pPr>
              <a:lnSpc>
                <a:spcPct val="80000"/>
              </a:lnSpc>
            </a:pPr>
            <a:r>
              <a:rPr lang="en-US" sz="2800" dirty="0"/>
              <a:t>a sterile fluid containing </a:t>
            </a:r>
            <a:r>
              <a:rPr lang="en-US" sz="2800" u="sng" dirty="0"/>
              <a:t>water, glucose, and electrolytes</a:t>
            </a:r>
            <a:r>
              <a:rPr lang="en-US" sz="2800" dirty="0"/>
              <a:t> is pumped into the cavity</a:t>
            </a:r>
          </a:p>
          <a:p>
            <a:pPr>
              <a:lnSpc>
                <a:spcPct val="80000"/>
              </a:lnSpc>
            </a:pPr>
            <a:r>
              <a:rPr lang="en-US" sz="2800" dirty="0"/>
              <a:t>the concentration of waste in the blood is much higher than in the dialysate fluid</a:t>
            </a:r>
          </a:p>
          <a:p>
            <a:pPr lvl="1">
              <a:lnSpc>
                <a:spcPct val="80000"/>
              </a:lnSpc>
            </a:pPr>
            <a:r>
              <a:rPr lang="en-US" sz="2400" u="sng" dirty="0">
                <a:solidFill>
                  <a:schemeClr val="tx1"/>
                </a:solidFill>
              </a:rPr>
              <a:t>nutrients from the fluid diffuse into the blood, and waste diffuses out</a:t>
            </a:r>
          </a:p>
          <a:p>
            <a:pPr lvl="1">
              <a:lnSpc>
                <a:spcPct val="80000"/>
              </a:lnSpc>
            </a:pPr>
            <a:r>
              <a:rPr lang="en-US" sz="2400" dirty="0">
                <a:solidFill>
                  <a:schemeClr val="tx1"/>
                </a:solidFill>
              </a:rPr>
              <a:t>the “dirty” fluid is pumped back out of the body and disposed of</a:t>
            </a:r>
          </a:p>
        </p:txBody>
      </p:sp>
      <p:pic>
        <p:nvPicPr>
          <p:cNvPr id="183301" name="Picture 5" descr="renal_failure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133600"/>
            <a:ext cx="2352675" cy="3276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896227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Hemodialysis</a:t>
            </a:r>
          </a:p>
        </p:txBody>
      </p:sp>
      <p:sp>
        <p:nvSpPr>
          <p:cNvPr id="184323" name="Rectangle 3"/>
          <p:cNvSpPr>
            <a:spLocks noGrp="1" noChangeArrowheads="1"/>
          </p:cNvSpPr>
          <p:nvPr>
            <p:ph type="body" idx="1"/>
          </p:nvPr>
        </p:nvSpPr>
        <p:spPr>
          <a:xfrm>
            <a:off x="457200" y="1600200"/>
            <a:ext cx="8229600" cy="2260600"/>
          </a:xfrm>
        </p:spPr>
        <p:txBody>
          <a:bodyPr/>
          <a:lstStyle/>
          <a:p>
            <a:pPr>
              <a:lnSpc>
                <a:spcPct val="90000"/>
              </a:lnSpc>
            </a:pPr>
            <a:r>
              <a:rPr lang="en-US" sz="2800"/>
              <a:t>a patient’s blood is physically removed from the body, </a:t>
            </a:r>
            <a:r>
              <a:rPr lang="en-US" sz="2800" u="sng"/>
              <a:t>cleaned using dialysate fluid, and returned to the body</a:t>
            </a:r>
          </a:p>
          <a:p>
            <a:pPr>
              <a:lnSpc>
                <a:spcPct val="90000"/>
              </a:lnSpc>
            </a:pPr>
            <a:r>
              <a:rPr lang="en-US" sz="2800"/>
              <a:t>this procedure is much more invasive and requires </a:t>
            </a:r>
            <a:r>
              <a:rPr lang="en-US" sz="2800" u="sng"/>
              <a:t>the patient to be in the hospital</a:t>
            </a:r>
            <a:r>
              <a:rPr lang="en-US" sz="2000" u="sng"/>
              <a:t> </a:t>
            </a:r>
          </a:p>
        </p:txBody>
      </p:sp>
      <p:pic>
        <p:nvPicPr>
          <p:cNvPr id="184325" name="Picture 5" descr="renal_failure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933825"/>
            <a:ext cx="4543425" cy="2828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05656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684213" y="260350"/>
            <a:ext cx="7772400" cy="1828800"/>
          </a:xfrm>
        </p:spPr>
        <p:txBody>
          <a:bodyPr/>
          <a:lstStyle/>
          <a:p>
            <a:r>
              <a:rPr lang="en-US" sz="4400"/>
              <a:t>C2.4 – Is bigger better?</a:t>
            </a:r>
            <a:r>
              <a:rPr lang="en-US"/>
              <a:t> </a:t>
            </a:r>
          </a:p>
        </p:txBody>
      </p:sp>
      <p:sp>
        <p:nvSpPr>
          <p:cNvPr id="187396" name="Text Box 4"/>
          <p:cNvSpPr txBox="1">
            <a:spLocks noChangeArrowheads="1"/>
          </p:cNvSpPr>
          <p:nvPr/>
        </p:nvSpPr>
        <p:spPr bwMode="auto">
          <a:xfrm>
            <a:off x="6877050" y="5300663"/>
            <a:ext cx="158432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The largest known body cell is a giant squid’s neuron.</a:t>
            </a:r>
          </a:p>
        </p:txBody>
      </p:sp>
      <p:pic>
        <p:nvPicPr>
          <p:cNvPr id="187398" name="Picture 6" descr="neu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2642444"/>
            <a:ext cx="3599606" cy="35996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85709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Questions to answer:</a:t>
            </a:r>
          </a:p>
        </p:txBody>
      </p:sp>
      <p:sp>
        <p:nvSpPr>
          <p:cNvPr id="188419" name="Rectangle 3"/>
          <p:cNvSpPr>
            <a:spLocks noGrp="1" noChangeArrowheads="1"/>
          </p:cNvSpPr>
          <p:nvPr>
            <p:ph type="body" idx="1"/>
          </p:nvPr>
        </p:nvSpPr>
        <p:spPr/>
        <p:txBody>
          <a:bodyPr/>
          <a:lstStyle/>
          <a:p>
            <a:r>
              <a:rPr lang="en-US"/>
              <a:t>is there a survival advantage for a cell to be large or small?</a:t>
            </a:r>
          </a:p>
          <a:p>
            <a:r>
              <a:rPr lang="en-US"/>
              <a:t>if a large cell is able to pull in more nutrients through its membrane, why are most cells small? </a:t>
            </a:r>
          </a:p>
        </p:txBody>
      </p:sp>
    </p:spTree>
    <p:extLst>
      <p:ext uri="{BB962C8B-B14F-4D97-AF65-F5344CB8AC3E}">
        <p14:creationId xmlns:p14="http://schemas.microsoft.com/office/powerpoint/2010/main" val="11384927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Surface area</a:t>
            </a:r>
          </a:p>
        </p:txBody>
      </p:sp>
      <p:sp>
        <p:nvSpPr>
          <p:cNvPr id="189443" name="Rectangle 3"/>
          <p:cNvSpPr>
            <a:spLocks noGrp="1" noChangeArrowheads="1"/>
          </p:cNvSpPr>
          <p:nvPr>
            <p:ph type="body" idx="1"/>
          </p:nvPr>
        </p:nvSpPr>
        <p:spPr/>
        <p:txBody>
          <a:bodyPr/>
          <a:lstStyle/>
          <a:p>
            <a:r>
              <a:rPr lang="en-US" sz="2800"/>
              <a:t>the surface area of a cell refers to the </a:t>
            </a:r>
            <a:r>
              <a:rPr lang="en-US" sz="2800" u="sng"/>
              <a:t>total area of the outside of the cell membrane</a:t>
            </a:r>
            <a:endParaRPr lang="en-US" sz="2800"/>
          </a:p>
          <a:p>
            <a:r>
              <a:rPr lang="en-US" sz="2800"/>
              <a:t>a cell with a large surface area will have more membrane in contact with the ECF, so </a:t>
            </a:r>
            <a:r>
              <a:rPr lang="en-US" sz="2800" u="sng"/>
              <a:t>will better be able to pull in nutrients and get rid of waste</a:t>
            </a:r>
          </a:p>
          <a:p>
            <a:r>
              <a:rPr lang="en-US" sz="2800"/>
              <a:t>calculating surface area involves adding up the area of all sides of the cell</a:t>
            </a:r>
          </a:p>
          <a:p>
            <a:pPr lvl="1"/>
            <a:r>
              <a:rPr lang="en-US" sz="2400"/>
              <a:t>typically we assume cells are cubes or rectangular prisms for ease of calculation</a:t>
            </a:r>
          </a:p>
        </p:txBody>
      </p:sp>
    </p:spTree>
    <p:extLst>
      <p:ext uri="{BB962C8B-B14F-4D97-AF65-F5344CB8AC3E}">
        <p14:creationId xmlns:p14="http://schemas.microsoft.com/office/powerpoint/2010/main" val="144514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Cell organelles</a:t>
            </a:r>
          </a:p>
        </p:txBody>
      </p:sp>
      <p:sp>
        <p:nvSpPr>
          <p:cNvPr id="105475" name="Rectangle 3"/>
          <p:cNvSpPr>
            <a:spLocks noGrp="1" noChangeArrowheads="1"/>
          </p:cNvSpPr>
          <p:nvPr>
            <p:ph type="body" idx="1"/>
          </p:nvPr>
        </p:nvSpPr>
        <p:spPr>
          <a:xfrm>
            <a:off x="457200" y="1600200"/>
            <a:ext cx="8229600" cy="5257800"/>
          </a:xfrm>
        </p:spPr>
        <p:txBody>
          <a:bodyPr/>
          <a:lstStyle/>
          <a:p>
            <a:pPr>
              <a:lnSpc>
                <a:spcPct val="80000"/>
              </a:lnSpc>
            </a:pPr>
            <a:r>
              <a:rPr lang="en-US" sz="2800"/>
              <a:t>each organ in your body, (e.g. your heart or lungs) is part of an organ systems (e.g. circulatory, respiratory)</a:t>
            </a:r>
          </a:p>
          <a:p>
            <a:pPr>
              <a:lnSpc>
                <a:spcPct val="80000"/>
              </a:lnSpc>
            </a:pPr>
            <a:r>
              <a:rPr lang="en-US" sz="2800"/>
              <a:t>in a similar way, the organelles in your cells can be divided into groups according to major function:</a:t>
            </a:r>
          </a:p>
          <a:p>
            <a:pPr lvl="1">
              <a:lnSpc>
                <a:spcPct val="80000"/>
              </a:lnSpc>
            </a:pPr>
            <a:r>
              <a:rPr lang="en-US" sz="2400" u="sng"/>
              <a:t>structure and support</a:t>
            </a:r>
          </a:p>
          <a:p>
            <a:pPr lvl="1">
              <a:lnSpc>
                <a:spcPct val="80000"/>
              </a:lnSpc>
            </a:pPr>
            <a:r>
              <a:rPr lang="en-US" sz="2400" u="sng"/>
              <a:t>control and cell management</a:t>
            </a:r>
          </a:p>
          <a:p>
            <a:pPr lvl="1">
              <a:lnSpc>
                <a:spcPct val="80000"/>
              </a:lnSpc>
            </a:pPr>
            <a:r>
              <a:rPr lang="en-US" sz="2400" u="sng"/>
              <a:t>storage and transport</a:t>
            </a:r>
          </a:p>
          <a:p>
            <a:pPr lvl="1">
              <a:lnSpc>
                <a:spcPct val="80000"/>
              </a:lnSpc>
            </a:pPr>
            <a:r>
              <a:rPr lang="en-US" sz="2400" u="sng"/>
              <a:t>protein production</a:t>
            </a:r>
          </a:p>
          <a:p>
            <a:pPr lvl="1">
              <a:lnSpc>
                <a:spcPct val="80000"/>
              </a:lnSpc>
            </a:pPr>
            <a:r>
              <a:rPr lang="en-US" sz="2400" u="sng"/>
              <a:t>fat production</a:t>
            </a:r>
          </a:p>
          <a:p>
            <a:pPr lvl="1">
              <a:lnSpc>
                <a:spcPct val="80000"/>
              </a:lnSpc>
            </a:pPr>
            <a:r>
              <a:rPr lang="en-US" sz="2400" u="sng"/>
              <a:t>defense</a:t>
            </a:r>
          </a:p>
          <a:p>
            <a:pPr lvl="1">
              <a:lnSpc>
                <a:spcPct val="80000"/>
              </a:lnSpc>
            </a:pPr>
            <a:r>
              <a:rPr lang="en-US" sz="2400" u="sng"/>
              <a:t>energy conversion</a:t>
            </a:r>
          </a:p>
        </p:txBody>
      </p:sp>
    </p:spTree>
    <p:extLst>
      <p:ext uri="{BB962C8B-B14F-4D97-AF65-F5344CB8AC3E}">
        <p14:creationId xmlns:p14="http://schemas.microsoft.com/office/powerpoint/2010/main" val="3053477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Practice problems</a:t>
            </a:r>
          </a:p>
        </p:txBody>
      </p:sp>
      <p:sp>
        <p:nvSpPr>
          <p:cNvPr id="190467" name="Rectangle 3"/>
          <p:cNvSpPr>
            <a:spLocks noGrp="1" noChangeArrowheads="1"/>
          </p:cNvSpPr>
          <p:nvPr>
            <p:ph type="body" idx="1"/>
          </p:nvPr>
        </p:nvSpPr>
        <p:spPr>
          <a:xfrm>
            <a:off x="539750" y="1412875"/>
            <a:ext cx="8229600" cy="576263"/>
          </a:xfrm>
        </p:spPr>
        <p:txBody>
          <a:bodyPr/>
          <a:lstStyle/>
          <a:p>
            <a:pPr>
              <a:lnSpc>
                <a:spcPct val="90000"/>
              </a:lnSpc>
            </a:pPr>
            <a:r>
              <a:rPr lang="en-US" sz="2800"/>
              <a:t>What is the surface area of the following cells?</a:t>
            </a:r>
          </a:p>
        </p:txBody>
      </p:sp>
      <p:sp>
        <p:nvSpPr>
          <p:cNvPr id="190469" name="Text Box 5"/>
          <p:cNvSpPr txBox="1">
            <a:spLocks noChangeArrowheads="1"/>
          </p:cNvSpPr>
          <p:nvPr/>
        </p:nvSpPr>
        <p:spPr bwMode="auto">
          <a:xfrm>
            <a:off x="3419475" y="2133600"/>
            <a:ext cx="4321175" cy="69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area of one side: 1 </a:t>
            </a:r>
            <a:r>
              <a:rPr lang="el-GR">
                <a:cs typeface="Times New Roman" pitchFamily="18" charset="0"/>
              </a:rPr>
              <a:t>μ</a:t>
            </a:r>
            <a:r>
              <a:rPr lang="en-US">
                <a:cs typeface="Times New Roman" pitchFamily="18" charset="0"/>
              </a:rPr>
              <a:t>m x 1</a:t>
            </a:r>
            <a:r>
              <a:rPr lang="en-US"/>
              <a:t> </a:t>
            </a:r>
            <a:r>
              <a:rPr lang="el-GR"/>
              <a:t>μ</a:t>
            </a:r>
            <a:r>
              <a:rPr lang="en-US"/>
              <a:t>m = </a:t>
            </a:r>
            <a:r>
              <a:rPr lang="en-US" u="sng"/>
              <a:t>1 </a:t>
            </a:r>
            <a:r>
              <a:rPr lang="el-GR" u="sng"/>
              <a:t>μ</a:t>
            </a:r>
            <a:r>
              <a:rPr lang="en-US" u="sng"/>
              <a:t>m</a:t>
            </a:r>
            <a:r>
              <a:rPr lang="en-US" u="sng" baseline="30000"/>
              <a:t>2</a:t>
            </a:r>
          </a:p>
          <a:p>
            <a:pPr>
              <a:spcBef>
                <a:spcPct val="20000"/>
              </a:spcBef>
            </a:pPr>
            <a:r>
              <a:rPr lang="en-US"/>
              <a:t>area of all six sides: 6 x 1 </a:t>
            </a:r>
            <a:r>
              <a:rPr lang="el-GR"/>
              <a:t>μ</a:t>
            </a:r>
            <a:r>
              <a:rPr lang="en-US"/>
              <a:t>m</a:t>
            </a:r>
            <a:r>
              <a:rPr lang="en-US" baseline="30000"/>
              <a:t>2</a:t>
            </a:r>
            <a:r>
              <a:rPr lang="en-US"/>
              <a:t> = </a:t>
            </a:r>
            <a:r>
              <a:rPr lang="en-US" u="sng"/>
              <a:t>6 </a:t>
            </a:r>
            <a:r>
              <a:rPr lang="el-GR" u="sng"/>
              <a:t>μ</a:t>
            </a:r>
            <a:r>
              <a:rPr lang="en-US" u="sng"/>
              <a:t>m</a:t>
            </a:r>
            <a:r>
              <a:rPr lang="en-US" u="sng" baseline="30000"/>
              <a:t>2</a:t>
            </a:r>
            <a:endParaRPr lang="en-US" u="sng"/>
          </a:p>
        </p:txBody>
      </p:sp>
      <p:sp>
        <p:nvSpPr>
          <p:cNvPr id="190470" name="Text Box 6"/>
          <p:cNvSpPr txBox="1">
            <a:spLocks noChangeArrowheads="1"/>
          </p:cNvSpPr>
          <p:nvPr/>
        </p:nvSpPr>
        <p:spPr bwMode="auto">
          <a:xfrm>
            <a:off x="3492500" y="2997200"/>
            <a:ext cx="4321175" cy="69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area of one side: 2 </a:t>
            </a:r>
            <a:r>
              <a:rPr lang="el-GR">
                <a:cs typeface="Times New Roman" pitchFamily="18" charset="0"/>
              </a:rPr>
              <a:t>μ</a:t>
            </a:r>
            <a:r>
              <a:rPr lang="en-US">
                <a:cs typeface="Times New Roman" pitchFamily="18" charset="0"/>
              </a:rPr>
              <a:t>m x 2</a:t>
            </a:r>
            <a:r>
              <a:rPr lang="en-US"/>
              <a:t> </a:t>
            </a:r>
            <a:r>
              <a:rPr lang="el-GR"/>
              <a:t>μ</a:t>
            </a:r>
            <a:r>
              <a:rPr lang="en-US"/>
              <a:t>m = </a:t>
            </a:r>
            <a:r>
              <a:rPr lang="en-US" u="sng"/>
              <a:t>4 </a:t>
            </a:r>
            <a:r>
              <a:rPr lang="el-GR" u="sng"/>
              <a:t>μ</a:t>
            </a:r>
            <a:r>
              <a:rPr lang="en-US" u="sng"/>
              <a:t>m</a:t>
            </a:r>
            <a:r>
              <a:rPr lang="en-US" u="sng" baseline="30000"/>
              <a:t>2</a:t>
            </a:r>
          </a:p>
          <a:p>
            <a:pPr>
              <a:spcBef>
                <a:spcPct val="20000"/>
              </a:spcBef>
            </a:pPr>
            <a:r>
              <a:rPr lang="en-US"/>
              <a:t>area of all six sides: 6 x 4 </a:t>
            </a:r>
            <a:r>
              <a:rPr lang="el-GR"/>
              <a:t>μ</a:t>
            </a:r>
            <a:r>
              <a:rPr lang="en-US"/>
              <a:t>m</a:t>
            </a:r>
            <a:r>
              <a:rPr lang="en-US" baseline="30000"/>
              <a:t>2</a:t>
            </a:r>
            <a:r>
              <a:rPr lang="en-US"/>
              <a:t> = </a:t>
            </a:r>
            <a:r>
              <a:rPr lang="en-US" u="sng"/>
              <a:t>24 </a:t>
            </a:r>
            <a:r>
              <a:rPr lang="el-GR" u="sng"/>
              <a:t>μ</a:t>
            </a:r>
            <a:r>
              <a:rPr lang="en-US" u="sng"/>
              <a:t>m</a:t>
            </a:r>
            <a:r>
              <a:rPr lang="en-US" u="sng" baseline="30000"/>
              <a:t>2</a:t>
            </a:r>
            <a:endParaRPr lang="en-US" u="sng"/>
          </a:p>
        </p:txBody>
      </p:sp>
      <p:sp>
        <p:nvSpPr>
          <p:cNvPr id="190471" name="Text Box 7"/>
          <p:cNvSpPr txBox="1">
            <a:spLocks noChangeArrowheads="1"/>
          </p:cNvSpPr>
          <p:nvPr/>
        </p:nvSpPr>
        <p:spPr bwMode="auto">
          <a:xfrm>
            <a:off x="3492500" y="3933825"/>
            <a:ext cx="5111750" cy="69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area of one cell: </a:t>
            </a:r>
            <a:r>
              <a:rPr lang="en-US" u="sng"/>
              <a:t>6 </a:t>
            </a:r>
            <a:r>
              <a:rPr lang="el-GR" u="sng"/>
              <a:t>μ</a:t>
            </a:r>
            <a:r>
              <a:rPr lang="en-US" u="sng"/>
              <a:t>m</a:t>
            </a:r>
            <a:r>
              <a:rPr lang="en-US" u="sng" baseline="30000"/>
              <a:t>2</a:t>
            </a:r>
          </a:p>
          <a:p>
            <a:pPr>
              <a:spcBef>
                <a:spcPct val="20000"/>
              </a:spcBef>
            </a:pPr>
            <a:r>
              <a:rPr lang="en-US"/>
              <a:t>area of eight cell complex: 	8 x 6 </a:t>
            </a:r>
            <a:r>
              <a:rPr lang="el-GR"/>
              <a:t>μ</a:t>
            </a:r>
            <a:r>
              <a:rPr lang="en-US"/>
              <a:t>m</a:t>
            </a:r>
            <a:r>
              <a:rPr lang="en-US" baseline="30000"/>
              <a:t>2</a:t>
            </a:r>
            <a:r>
              <a:rPr lang="en-US"/>
              <a:t> = </a:t>
            </a:r>
            <a:r>
              <a:rPr lang="en-US" u="sng"/>
              <a:t>48 </a:t>
            </a:r>
            <a:r>
              <a:rPr lang="el-GR" u="sng"/>
              <a:t>μ</a:t>
            </a:r>
            <a:r>
              <a:rPr lang="en-US" u="sng"/>
              <a:t>m</a:t>
            </a:r>
            <a:r>
              <a:rPr lang="en-US" u="sng" baseline="30000"/>
              <a:t>2</a:t>
            </a:r>
            <a:endParaRPr lang="en-US" u="sng"/>
          </a:p>
        </p:txBody>
      </p:sp>
      <p:sp>
        <p:nvSpPr>
          <p:cNvPr id="190472" name="Text Box 8"/>
          <p:cNvSpPr txBox="1">
            <a:spLocks noChangeArrowheads="1"/>
          </p:cNvSpPr>
          <p:nvPr/>
        </p:nvSpPr>
        <p:spPr bwMode="auto">
          <a:xfrm>
            <a:off x="3419475" y="4941888"/>
            <a:ext cx="5724525" cy="168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area of side A: 2 </a:t>
            </a:r>
            <a:r>
              <a:rPr lang="el-GR">
                <a:cs typeface="Times New Roman" pitchFamily="18" charset="0"/>
              </a:rPr>
              <a:t>μ</a:t>
            </a:r>
            <a:r>
              <a:rPr lang="en-US">
                <a:cs typeface="Times New Roman" pitchFamily="18" charset="0"/>
              </a:rPr>
              <a:t>m x 0.5</a:t>
            </a:r>
            <a:r>
              <a:rPr lang="en-US"/>
              <a:t> </a:t>
            </a:r>
            <a:r>
              <a:rPr lang="el-GR"/>
              <a:t>μ</a:t>
            </a:r>
            <a:r>
              <a:rPr lang="en-US"/>
              <a:t>m = </a:t>
            </a:r>
            <a:r>
              <a:rPr lang="en-US" u="sng"/>
              <a:t>1 </a:t>
            </a:r>
            <a:r>
              <a:rPr lang="el-GR" u="sng"/>
              <a:t>μ</a:t>
            </a:r>
            <a:r>
              <a:rPr lang="en-US" u="sng"/>
              <a:t>m</a:t>
            </a:r>
            <a:r>
              <a:rPr lang="en-US" u="sng" baseline="30000"/>
              <a:t>2</a:t>
            </a:r>
          </a:p>
          <a:p>
            <a:pPr>
              <a:spcBef>
                <a:spcPct val="20000"/>
              </a:spcBef>
            </a:pPr>
            <a:r>
              <a:rPr lang="en-US"/>
              <a:t>area of side B: 2 </a:t>
            </a:r>
            <a:r>
              <a:rPr lang="el-GR"/>
              <a:t>μ</a:t>
            </a:r>
            <a:r>
              <a:rPr lang="en-US"/>
              <a:t>m x 4 </a:t>
            </a:r>
            <a:r>
              <a:rPr lang="el-GR"/>
              <a:t>μ</a:t>
            </a:r>
            <a:r>
              <a:rPr lang="en-US"/>
              <a:t>m = </a:t>
            </a:r>
            <a:r>
              <a:rPr lang="en-US" u="sng"/>
              <a:t>8 </a:t>
            </a:r>
            <a:r>
              <a:rPr lang="el-GR" u="sng"/>
              <a:t>μ</a:t>
            </a:r>
            <a:r>
              <a:rPr lang="en-US" u="sng"/>
              <a:t>m</a:t>
            </a:r>
            <a:r>
              <a:rPr lang="en-US" u="sng" baseline="30000"/>
              <a:t>2</a:t>
            </a:r>
            <a:endParaRPr lang="en-US" u="sng"/>
          </a:p>
          <a:p>
            <a:pPr>
              <a:spcBef>
                <a:spcPct val="20000"/>
              </a:spcBef>
            </a:pPr>
            <a:r>
              <a:rPr lang="en-US"/>
              <a:t>area of side C: 4 </a:t>
            </a:r>
            <a:r>
              <a:rPr lang="el-GR"/>
              <a:t>μ</a:t>
            </a:r>
            <a:r>
              <a:rPr lang="en-US"/>
              <a:t>m x 0.5 </a:t>
            </a:r>
            <a:r>
              <a:rPr lang="el-GR"/>
              <a:t>μ</a:t>
            </a:r>
            <a:r>
              <a:rPr lang="en-US"/>
              <a:t>m = </a:t>
            </a:r>
            <a:r>
              <a:rPr lang="en-US" u="sng"/>
              <a:t>2 </a:t>
            </a:r>
            <a:r>
              <a:rPr lang="el-GR" u="sng"/>
              <a:t>μ</a:t>
            </a:r>
            <a:r>
              <a:rPr lang="en-US" u="sng"/>
              <a:t>m</a:t>
            </a:r>
            <a:r>
              <a:rPr lang="en-US" u="sng" baseline="30000"/>
              <a:t>2</a:t>
            </a:r>
          </a:p>
          <a:p>
            <a:pPr>
              <a:spcBef>
                <a:spcPct val="20000"/>
              </a:spcBef>
            </a:pPr>
            <a:r>
              <a:rPr lang="en-US"/>
              <a:t>two of each side: 2(1 </a:t>
            </a:r>
            <a:r>
              <a:rPr lang="el-GR"/>
              <a:t>μ</a:t>
            </a:r>
            <a:r>
              <a:rPr lang="en-US"/>
              <a:t>m</a:t>
            </a:r>
            <a:r>
              <a:rPr lang="en-US" baseline="30000"/>
              <a:t>2</a:t>
            </a:r>
            <a:r>
              <a:rPr lang="en-US"/>
              <a:t> + 8 </a:t>
            </a:r>
            <a:r>
              <a:rPr lang="el-GR"/>
              <a:t>μ</a:t>
            </a:r>
            <a:r>
              <a:rPr lang="en-US"/>
              <a:t>m</a:t>
            </a:r>
            <a:r>
              <a:rPr lang="en-US" baseline="30000"/>
              <a:t>2</a:t>
            </a:r>
            <a:r>
              <a:rPr lang="en-US"/>
              <a:t> + 2 </a:t>
            </a:r>
            <a:r>
              <a:rPr lang="el-GR"/>
              <a:t>μ</a:t>
            </a:r>
            <a:r>
              <a:rPr lang="en-US"/>
              <a:t>m</a:t>
            </a:r>
            <a:r>
              <a:rPr lang="en-US" baseline="30000"/>
              <a:t>2</a:t>
            </a:r>
            <a:r>
              <a:rPr lang="en-US"/>
              <a:t>) = </a:t>
            </a:r>
            <a:r>
              <a:rPr lang="en-US" u="sng"/>
              <a:t>22 </a:t>
            </a:r>
            <a:r>
              <a:rPr lang="el-GR" u="sng"/>
              <a:t>μ</a:t>
            </a:r>
            <a:r>
              <a:rPr lang="en-US" u="sng"/>
              <a:t>m</a:t>
            </a:r>
            <a:r>
              <a:rPr lang="en-US" u="sng" baseline="30000"/>
              <a:t>2</a:t>
            </a:r>
            <a:endParaRPr lang="en-US" u="sng"/>
          </a:p>
          <a:p>
            <a:pPr>
              <a:spcBef>
                <a:spcPct val="20000"/>
              </a:spcBef>
            </a:pPr>
            <a:endParaRPr lang="en-US"/>
          </a:p>
        </p:txBody>
      </p:sp>
      <p:pic>
        <p:nvPicPr>
          <p:cNvPr id="19047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2581275" cy="42767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923088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Cell volume</a:t>
            </a:r>
          </a:p>
        </p:txBody>
      </p:sp>
      <p:sp>
        <p:nvSpPr>
          <p:cNvPr id="191491" name="Rectangle 3"/>
          <p:cNvSpPr>
            <a:spLocks noGrp="1" noChangeArrowheads="1"/>
          </p:cNvSpPr>
          <p:nvPr>
            <p:ph type="body" idx="1"/>
          </p:nvPr>
        </p:nvSpPr>
        <p:spPr/>
        <p:txBody>
          <a:bodyPr/>
          <a:lstStyle/>
          <a:p>
            <a:r>
              <a:rPr lang="en-US"/>
              <a:t>the volume of a cell refers to </a:t>
            </a:r>
            <a:r>
              <a:rPr lang="en-US" u="sng"/>
              <a:t>the volume of the contents of the cell</a:t>
            </a:r>
            <a:endParaRPr lang="en-US"/>
          </a:p>
          <a:p>
            <a:r>
              <a:rPr lang="en-US"/>
              <a:t>a larger cell has a larger volume, which means </a:t>
            </a:r>
            <a:r>
              <a:rPr lang="en-US" u="sng"/>
              <a:t>larger nutritional needs and greater waste production</a:t>
            </a:r>
            <a:endParaRPr lang="en-US"/>
          </a:p>
          <a:p>
            <a:r>
              <a:rPr lang="en-US"/>
              <a:t>to calculate volume, multiply the dimensions of the sides</a:t>
            </a:r>
          </a:p>
        </p:txBody>
      </p:sp>
    </p:spTree>
    <p:extLst>
      <p:ext uri="{BB962C8B-B14F-4D97-AF65-F5344CB8AC3E}">
        <p14:creationId xmlns:p14="http://schemas.microsoft.com/office/powerpoint/2010/main" val="3381529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Practice problems</a:t>
            </a:r>
          </a:p>
        </p:txBody>
      </p:sp>
      <p:sp>
        <p:nvSpPr>
          <p:cNvPr id="192515" name="Rectangle 3"/>
          <p:cNvSpPr>
            <a:spLocks noGrp="1" noChangeArrowheads="1"/>
          </p:cNvSpPr>
          <p:nvPr>
            <p:ph type="body" idx="1"/>
          </p:nvPr>
        </p:nvSpPr>
        <p:spPr>
          <a:xfrm>
            <a:off x="539750" y="1412875"/>
            <a:ext cx="8229600" cy="576263"/>
          </a:xfrm>
        </p:spPr>
        <p:txBody>
          <a:bodyPr/>
          <a:lstStyle/>
          <a:p>
            <a:pPr>
              <a:lnSpc>
                <a:spcPct val="90000"/>
              </a:lnSpc>
            </a:pPr>
            <a:r>
              <a:rPr lang="en-US" sz="2800"/>
              <a:t>What is the volume of the following cells?</a:t>
            </a:r>
          </a:p>
        </p:txBody>
      </p:sp>
      <p:sp>
        <p:nvSpPr>
          <p:cNvPr id="192516" name="Text Box 4"/>
          <p:cNvSpPr txBox="1">
            <a:spLocks noChangeArrowheads="1"/>
          </p:cNvSpPr>
          <p:nvPr/>
        </p:nvSpPr>
        <p:spPr bwMode="auto">
          <a:xfrm>
            <a:off x="3563938" y="2133600"/>
            <a:ext cx="4321175"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volume: 1 </a:t>
            </a:r>
            <a:r>
              <a:rPr lang="el-GR"/>
              <a:t>μ</a:t>
            </a:r>
            <a:r>
              <a:rPr lang="en-US"/>
              <a:t>m x 1 </a:t>
            </a:r>
            <a:r>
              <a:rPr lang="el-GR"/>
              <a:t>μ</a:t>
            </a:r>
            <a:r>
              <a:rPr lang="en-US"/>
              <a:t>m x 1 </a:t>
            </a:r>
            <a:r>
              <a:rPr lang="el-GR"/>
              <a:t>μ</a:t>
            </a:r>
            <a:r>
              <a:rPr lang="en-US"/>
              <a:t>m = </a:t>
            </a:r>
            <a:r>
              <a:rPr lang="en-US" u="sng"/>
              <a:t>1 </a:t>
            </a:r>
            <a:r>
              <a:rPr lang="el-GR" u="sng"/>
              <a:t>μ</a:t>
            </a:r>
            <a:r>
              <a:rPr lang="en-US" u="sng"/>
              <a:t>m</a:t>
            </a:r>
            <a:r>
              <a:rPr lang="en-US" u="sng" baseline="30000"/>
              <a:t>3</a:t>
            </a:r>
            <a:endParaRPr lang="en-US" u="sng"/>
          </a:p>
        </p:txBody>
      </p:sp>
      <p:pic>
        <p:nvPicPr>
          <p:cNvPr id="19252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3600"/>
            <a:ext cx="2581275" cy="4276725"/>
          </a:xfrm>
          <a:prstGeom prst="rect">
            <a:avLst/>
          </a:prstGeom>
          <a:noFill/>
          <a:extLst>
            <a:ext uri="{909E8E84-426E-40dd-AFC4-6F175D3DCCD1}">
              <a14:hiddenFill xmlns="" xmlns:a14="http://schemas.microsoft.com/office/drawing/2010/main">
                <a:solidFill>
                  <a:srgbClr val="FFFFFF"/>
                </a:solidFill>
              </a14:hiddenFill>
            </a:ext>
          </a:extLst>
        </p:spPr>
      </p:pic>
      <p:sp>
        <p:nvSpPr>
          <p:cNvPr id="192521" name="Text Box 9"/>
          <p:cNvSpPr txBox="1">
            <a:spLocks noChangeArrowheads="1"/>
          </p:cNvSpPr>
          <p:nvPr/>
        </p:nvSpPr>
        <p:spPr bwMode="auto">
          <a:xfrm>
            <a:off x="3563938" y="3068638"/>
            <a:ext cx="43211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volume: 2 </a:t>
            </a:r>
            <a:r>
              <a:rPr lang="el-GR"/>
              <a:t>μ</a:t>
            </a:r>
            <a:r>
              <a:rPr lang="en-US"/>
              <a:t>m x 2 </a:t>
            </a:r>
            <a:r>
              <a:rPr lang="el-GR"/>
              <a:t>μ</a:t>
            </a:r>
            <a:r>
              <a:rPr lang="en-US"/>
              <a:t>m x 2 </a:t>
            </a:r>
            <a:r>
              <a:rPr lang="el-GR"/>
              <a:t>μ</a:t>
            </a:r>
            <a:r>
              <a:rPr lang="en-US"/>
              <a:t>m = </a:t>
            </a:r>
            <a:r>
              <a:rPr lang="en-US" u="sng"/>
              <a:t>8 </a:t>
            </a:r>
            <a:r>
              <a:rPr lang="el-GR" u="sng"/>
              <a:t>μ</a:t>
            </a:r>
            <a:r>
              <a:rPr lang="en-US" u="sng"/>
              <a:t>m</a:t>
            </a:r>
            <a:r>
              <a:rPr lang="en-US" u="sng" baseline="30000"/>
              <a:t>3</a:t>
            </a:r>
            <a:endParaRPr lang="en-US" u="sng"/>
          </a:p>
        </p:txBody>
      </p:sp>
      <p:sp>
        <p:nvSpPr>
          <p:cNvPr id="192522" name="Text Box 10"/>
          <p:cNvSpPr txBox="1">
            <a:spLocks noChangeArrowheads="1"/>
          </p:cNvSpPr>
          <p:nvPr/>
        </p:nvSpPr>
        <p:spPr bwMode="auto">
          <a:xfrm>
            <a:off x="3563938" y="4149725"/>
            <a:ext cx="5329237" cy="69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volume of one cell: 1 </a:t>
            </a:r>
            <a:r>
              <a:rPr lang="el-GR"/>
              <a:t>μ</a:t>
            </a:r>
            <a:r>
              <a:rPr lang="en-US"/>
              <a:t>m</a:t>
            </a:r>
            <a:r>
              <a:rPr lang="en-US" baseline="30000"/>
              <a:t>3</a:t>
            </a:r>
            <a:endParaRPr lang="en-US"/>
          </a:p>
          <a:p>
            <a:pPr>
              <a:spcBef>
                <a:spcPct val="20000"/>
              </a:spcBef>
            </a:pPr>
            <a:r>
              <a:rPr lang="en-US"/>
              <a:t>volume of 8 cell complex: 8 x 1 </a:t>
            </a:r>
            <a:r>
              <a:rPr lang="el-GR"/>
              <a:t>μ</a:t>
            </a:r>
            <a:r>
              <a:rPr lang="en-US"/>
              <a:t>m</a:t>
            </a:r>
            <a:r>
              <a:rPr lang="en-US" baseline="30000"/>
              <a:t>3</a:t>
            </a:r>
            <a:r>
              <a:rPr lang="en-US"/>
              <a:t> = </a:t>
            </a:r>
            <a:r>
              <a:rPr lang="en-US" u="sng"/>
              <a:t>8 </a:t>
            </a:r>
            <a:r>
              <a:rPr lang="el-GR" u="sng"/>
              <a:t>μ</a:t>
            </a:r>
            <a:r>
              <a:rPr lang="en-US" u="sng"/>
              <a:t>m</a:t>
            </a:r>
            <a:r>
              <a:rPr lang="en-US" u="sng" baseline="30000"/>
              <a:t>3</a:t>
            </a:r>
          </a:p>
        </p:txBody>
      </p:sp>
      <p:sp>
        <p:nvSpPr>
          <p:cNvPr id="192523" name="Text Box 11"/>
          <p:cNvSpPr txBox="1">
            <a:spLocks noChangeArrowheads="1"/>
          </p:cNvSpPr>
          <p:nvPr/>
        </p:nvSpPr>
        <p:spPr bwMode="auto">
          <a:xfrm>
            <a:off x="3635375" y="5589588"/>
            <a:ext cx="4321175"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volume: 2 </a:t>
            </a:r>
            <a:r>
              <a:rPr lang="el-GR"/>
              <a:t>μ</a:t>
            </a:r>
            <a:r>
              <a:rPr lang="en-US"/>
              <a:t>m x 4 </a:t>
            </a:r>
            <a:r>
              <a:rPr lang="el-GR"/>
              <a:t>μ</a:t>
            </a:r>
            <a:r>
              <a:rPr lang="en-US"/>
              <a:t>m x 0.5 </a:t>
            </a:r>
            <a:r>
              <a:rPr lang="el-GR"/>
              <a:t>μ</a:t>
            </a:r>
            <a:r>
              <a:rPr lang="en-US"/>
              <a:t>m = </a:t>
            </a:r>
            <a:r>
              <a:rPr lang="en-US" u="sng"/>
              <a:t>4 </a:t>
            </a:r>
            <a:r>
              <a:rPr lang="el-GR" u="sng"/>
              <a:t>μ</a:t>
            </a:r>
            <a:r>
              <a:rPr lang="en-US" u="sng"/>
              <a:t>m</a:t>
            </a:r>
            <a:r>
              <a:rPr lang="en-US" u="sng" baseline="30000"/>
              <a:t>3</a:t>
            </a:r>
            <a:endParaRPr lang="en-US" u="sng"/>
          </a:p>
        </p:txBody>
      </p:sp>
    </p:spTree>
    <p:extLst>
      <p:ext uri="{BB962C8B-B14F-4D97-AF65-F5344CB8AC3E}">
        <p14:creationId xmlns:p14="http://schemas.microsoft.com/office/powerpoint/2010/main" val="37504433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Surface area to volume ratio</a:t>
            </a:r>
          </a:p>
        </p:txBody>
      </p:sp>
      <p:sp>
        <p:nvSpPr>
          <p:cNvPr id="193539" name="Rectangle 3"/>
          <p:cNvSpPr>
            <a:spLocks noGrp="1" noChangeArrowheads="1"/>
          </p:cNvSpPr>
          <p:nvPr>
            <p:ph type="body" idx="1"/>
          </p:nvPr>
        </p:nvSpPr>
        <p:spPr/>
        <p:txBody>
          <a:bodyPr/>
          <a:lstStyle/>
          <a:p>
            <a:r>
              <a:rPr lang="en-US"/>
              <a:t>a larger cell has a larger surface area but also a larger volume</a:t>
            </a:r>
          </a:p>
          <a:p>
            <a:pPr lvl="1"/>
            <a:r>
              <a:rPr lang="en-US"/>
              <a:t>though it can take in more nutrients, </a:t>
            </a:r>
            <a:r>
              <a:rPr lang="en-US" u="sng"/>
              <a:t>it also has higher nutritional needs</a:t>
            </a:r>
            <a:endParaRPr lang="en-US"/>
          </a:p>
          <a:p>
            <a:pPr lvl="1"/>
            <a:r>
              <a:rPr lang="en-US"/>
              <a:t>though it can get rid of waste faster, </a:t>
            </a:r>
            <a:r>
              <a:rPr lang="en-US" u="sng"/>
              <a:t>it also produced more waste</a:t>
            </a:r>
            <a:endParaRPr lang="en-US"/>
          </a:p>
          <a:p>
            <a:r>
              <a:rPr lang="en-US"/>
              <a:t>to predict which cell is favored for survival, you have to look at </a:t>
            </a:r>
            <a:r>
              <a:rPr lang="en-US" u="sng"/>
              <a:t>the surface area to volume ratio</a:t>
            </a:r>
            <a:endParaRPr lang="en-US"/>
          </a:p>
        </p:txBody>
      </p:sp>
    </p:spTree>
    <p:extLst>
      <p:ext uri="{BB962C8B-B14F-4D97-AF65-F5344CB8AC3E}">
        <p14:creationId xmlns:p14="http://schemas.microsoft.com/office/powerpoint/2010/main" val="2342959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t>Practice problems</a:t>
            </a:r>
          </a:p>
        </p:txBody>
      </p:sp>
      <p:sp>
        <p:nvSpPr>
          <p:cNvPr id="195587" name="Rectangle 3"/>
          <p:cNvSpPr>
            <a:spLocks noGrp="1" noChangeArrowheads="1"/>
          </p:cNvSpPr>
          <p:nvPr>
            <p:ph type="body" idx="1"/>
          </p:nvPr>
        </p:nvSpPr>
        <p:spPr>
          <a:xfrm>
            <a:off x="539750" y="1412875"/>
            <a:ext cx="8229600" cy="1008063"/>
          </a:xfrm>
        </p:spPr>
        <p:txBody>
          <a:bodyPr/>
          <a:lstStyle/>
          <a:p>
            <a:r>
              <a:rPr lang="en-US" sz="2400"/>
              <a:t>What is the surface area to volume of the following cells?</a:t>
            </a:r>
          </a:p>
          <a:p>
            <a:r>
              <a:rPr lang="en-US" sz="2400"/>
              <a:t>Which one is most likely to survive?</a:t>
            </a:r>
          </a:p>
        </p:txBody>
      </p:sp>
      <p:sp>
        <p:nvSpPr>
          <p:cNvPr id="195588" name="Text Box 4"/>
          <p:cNvSpPr txBox="1">
            <a:spLocks noChangeArrowheads="1"/>
          </p:cNvSpPr>
          <p:nvPr/>
        </p:nvSpPr>
        <p:spPr bwMode="auto">
          <a:xfrm>
            <a:off x="3419475" y="2420938"/>
            <a:ext cx="4968875" cy="696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surface area: 6 </a:t>
            </a:r>
            <a:r>
              <a:rPr lang="el-GR"/>
              <a:t>μ</a:t>
            </a:r>
            <a:r>
              <a:rPr lang="en-US"/>
              <a:t>m</a:t>
            </a:r>
            <a:r>
              <a:rPr lang="en-US" baseline="30000"/>
              <a:t>2</a:t>
            </a:r>
            <a:r>
              <a:rPr lang="en-US"/>
              <a:t> 	volume: 1 </a:t>
            </a:r>
            <a:r>
              <a:rPr lang="el-GR"/>
              <a:t>μ</a:t>
            </a:r>
            <a:r>
              <a:rPr lang="en-US"/>
              <a:t>m</a:t>
            </a:r>
            <a:r>
              <a:rPr lang="en-US" baseline="30000"/>
              <a:t>3</a:t>
            </a:r>
          </a:p>
          <a:p>
            <a:pPr>
              <a:spcBef>
                <a:spcPct val="20000"/>
              </a:spcBef>
            </a:pPr>
            <a:r>
              <a:rPr lang="en-US"/>
              <a:t>surface area to volume ratio= </a:t>
            </a:r>
            <a:r>
              <a:rPr lang="en-US" u="sng"/>
              <a:t>6:1</a:t>
            </a:r>
          </a:p>
        </p:txBody>
      </p:sp>
      <p:pic>
        <p:nvPicPr>
          <p:cNvPr id="195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49500"/>
            <a:ext cx="2346325" cy="3887788"/>
          </a:xfrm>
          <a:prstGeom prst="rect">
            <a:avLst/>
          </a:prstGeom>
          <a:noFill/>
          <a:extLst>
            <a:ext uri="{909E8E84-426E-40dd-AFC4-6F175D3DCCD1}">
              <a14:hiddenFill xmlns="" xmlns:a14="http://schemas.microsoft.com/office/drawing/2010/main">
                <a:solidFill>
                  <a:srgbClr val="FFFFFF"/>
                </a:solidFill>
              </a14:hiddenFill>
            </a:ext>
          </a:extLst>
        </p:spPr>
      </p:pic>
      <p:sp>
        <p:nvSpPr>
          <p:cNvPr id="195593" name="Text Box 9"/>
          <p:cNvSpPr txBox="1">
            <a:spLocks noChangeArrowheads="1"/>
          </p:cNvSpPr>
          <p:nvPr/>
        </p:nvSpPr>
        <p:spPr bwMode="auto">
          <a:xfrm>
            <a:off x="3419475" y="3284538"/>
            <a:ext cx="4968875" cy="696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surface area: 24 </a:t>
            </a:r>
            <a:r>
              <a:rPr lang="el-GR"/>
              <a:t>μ</a:t>
            </a:r>
            <a:r>
              <a:rPr lang="en-US"/>
              <a:t>m</a:t>
            </a:r>
            <a:r>
              <a:rPr lang="en-US" baseline="30000"/>
              <a:t>2</a:t>
            </a:r>
            <a:r>
              <a:rPr lang="en-US"/>
              <a:t> 	volume: 8 </a:t>
            </a:r>
            <a:r>
              <a:rPr lang="el-GR"/>
              <a:t>μ</a:t>
            </a:r>
            <a:r>
              <a:rPr lang="en-US"/>
              <a:t>m</a:t>
            </a:r>
            <a:r>
              <a:rPr lang="en-US" baseline="30000"/>
              <a:t>3</a:t>
            </a:r>
          </a:p>
          <a:p>
            <a:pPr>
              <a:spcBef>
                <a:spcPct val="20000"/>
              </a:spcBef>
            </a:pPr>
            <a:r>
              <a:rPr lang="en-US"/>
              <a:t>surface area to volume ratio= 24:8 = </a:t>
            </a:r>
            <a:r>
              <a:rPr lang="en-US" u="sng"/>
              <a:t>3:1</a:t>
            </a:r>
          </a:p>
        </p:txBody>
      </p:sp>
      <p:sp>
        <p:nvSpPr>
          <p:cNvPr id="195594" name="Text Box 10"/>
          <p:cNvSpPr txBox="1">
            <a:spLocks noChangeArrowheads="1"/>
          </p:cNvSpPr>
          <p:nvPr/>
        </p:nvSpPr>
        <p:spPr bwMode="auto">
          <a:xfrm>
            <a:off x="3419475" y="4292600"/>
            <a:ext cx="4968875" cy="696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surface area: 48 </a:t>
            </a:r>
            <a:r>
              <a:rPr lang="el-GR"/>
              <a:t>μ</a:t>
            </a:r>
            <a:r>
              <a:rPr lang="en-US"/>
              <a:t>m</a:t>
            </a:r>
            <a:r>
              <a:rPr lang="en-US" baseline="30000"/>
              <a:t>2</a:t>
            </a:r>
            <a:r>
              <a:rPr lang="en-US"/>
              <a:t> 	volume: 8 </a:t>
            </a:r>
            <a:r>
              <a:rPr lang="el-GR"/>
              <a:t>μ</a:t>
            </a:r>
            <a:r>
              <a:rPr lang="en-US"/>
              <a:t>m</a:t>
            </a:r>
            <a:r>
              <a:rPr lang="en-US" baseline="30000"/>
              <a:t>3</a:t>
            </a:r>
          </a:p>
          <a:p>
            <a:pPr>
              <a:spcBef>
                <a:spcPct val="20000"/>
              </a:spcBef>
            </a:pPr>
            <a:r>
              <a:rPr lang="en-US"/>
              <a:t>surface area to volume ratio= 48:8 = </a:t>
            </a:r>
            <a:r>
              <a:rPr lang="en-US" u="sng"/>
              <a:t>6:1</a:t>
            </a:r>
          </a:p>
        </p:txBody>
      </p:sp>
      <p:sp>
        <p:nvSpPr>
          <p:cNvPr id="195595" name="Text Box 11"/>
          <p:cNvSpPr txBox="1">
            <a:spLocks noChangeArrowheads="1"/>
          </p:cNvSpPr>
          <p:nvPr/>
        </p:nvSpPr>
        <p:spPr bwMode="auto">
          <a:xfrm>
            <a:off x="3492500" y="5516563"/>
            <a:ext cx="4968875" cy="696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a:t>surface area: 22 </a:t>
            </a:r>
            <a:r>
              <a:rPr lang="el-GR"/>
              <a:t>μ</a:t>
            </a:r>
            <a:r>
              <a:rPr lang="en-US"/>
              <a:t>m</a:t>
            </a:r>
            <a:r>
              <a:rPr lang="en-US" baseline="30000"/>
              <a:t>2</a:t>
            </a:r>
            <a:r>
              <a:rPr lang="en-US"/>
              <a:t> 	volume: 4 </a:t>
            </a:r>
            <a:r>
              <a:rPr lang="el-GR"/>
              <a:t>μ</a:t>
            </a:r>
            <a:r>
              <a:rPr lang="en-US"/>
              <a:t>m</a:t>
            </a:r>
            <a:r>
              <a:rPr lang="en-US" baseline="30000"/>
              <a:t>3</a:t>
            </a:r>
          </a:p>
          <a:p>
            <a:pPr>
              <a:spcBef>
                <a:spcPct val="20000"/>
              </a:spcBef>
            </a:pPr>
            <a:r>
              <a:rPr lang="en-US"/>
              <a:t>surface area to volume ratio= 22:4 = </a:t>
            </a:r>
            <a:r>
              <a:rPr lang="en-US" u="sng"/>
              <a:t>5.5:1</a:t>
            </a:r>
          </a:p>
        </p:txBody>
      </p:sp>
      <p:sp>
        <p:nvSpPr>
          <p:cNvPr id="195596" name="Text Box 12"/>
          <p:cNvSpPr txBox="1">
            <a:spLocks noChangeArrowheads="1"/>
          </p:cNvSpPr>
          <p:nvPr/>
        </p:nvSpPr>
        <p:spPr bwMode="auto">
          <a:xfrm>
            <a:off x="684213" y="6381750"/>
            <a:ext cx="6084887"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t>the first cell, or the cell complex are most likely to survive</a:t>
            </a:r>
          </a:p>
        </p:txBody>
      </p:sp>
    </p:spTree>
    <p:extLst>
      <p:ext uri="{BB962C8B-B14F-4D97-AF65-F5344CB8AC3E}">
        <p14:creationId xmlns:p14="http://schemas.microsoft.com/office/powerpoint/2010/main" val="28468735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Surface area to volume ratio</a:t>
            </a:r>
          </a:p>
        </p:txBody>
      </p:sp>
      <p:sp>
        <p:nvSpPr>
          <p:cNvPr id="194563" name="Rectangle 3"/>
          <p:cNvSpPr>
            <a:spLocks noGrp="1" noChangeArrowheads="1"/>
          </p:cNvSpPr>
          <p:nvPr>
            <p:ph type="body" idx="1"/>
          </p:nvPr>
        </p:nvSpPr>
        <p:spPr/>
        <p:txBody>
          <a:bodyPr/>
          <a:lstStyle/>
          <a:p>
            <a:r>
              <a:rPr lang="en-US"/>
              <a:t>generally speaking, a smaller cell will </a:t>
            </a:r>
            <a:r>
              <a:rPr lang="en-US" u="sng"/>
              <a:t>have a better chance of survival due to a higher surface area to volume ratio</a:t>
            </a:r>
            <a:endParaRPr lang="en-US"/>
          </a:p>
          <a:p>
            <a:r>
              <a:rPr lang="en-US"/>
              <a:t>however, in multicellular organisms, some cells perform specialized functions that </a:t>
            </a:r>
            <a:r>
              <a:rPr lang="en-US" u="sng"/>
              <a:t>require them to take on a larger size</a:t>
            </a:r>
            <a:endParaRPr lang="en-US"/>
          </a:p>
        </p:txBody>
      </p:sp>
    </p:spTree>
    <p:extLst>
      <p:ext uri="{BB962C8B-B14F-4D97-AF65-F5344CB8AC3E}">
        <p14:creationId xmlns:p14="http://schemas.microsoft.com/office/powerpoint/2010/main" val="33916358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Maximizing potential</a:t>
            </a:r>
          </a:p>
        </p:txBody>
      </p:sp>
      <p:sp>
        <p:nvSpPr>
          <p:cNvPr id="196611" name="Rectangle 3"/>
          <p:cNvSpPr>
            <a:spLocks noGrp="1" noChangeArrowheads="1"/>
          </p:cNvSpPr>
          <p:nvPr>
            <p:ph type="body" idx="1"/>
          </p:nvPr>
        </p:nvSpPr>
        <p:spPr/>
        <p:txBody>
          <a:bodyPr/>
          <a:lstStyle/>
          <a:p>
            <a:r>
              <a:rPr lang="en-US"/>
              <a:t>multicellular organisms have several strategies for maximizing their chance of survival</a:t>
            </a:r>
          </a:p>
          <a:p>
            <a:pPr lvl="1"/>
            <a:r>
              <a:rPr lang="en-US"/>
              <a:t>internal transport system</a:t>
            </a:r>
          </a:p>
          <a:p>
            <a:pPr lvl="2"/>
            <a:r>
              <a:rPr lang="en-US"/>
              <a:t>blood in animals and xylem/phloem in plants designed to deliver nutrients to all cells</a:t>
            </a:r>
          </a:p>
          <a:p>
            <a:pPr lvl="2"/>
            <a:r>
              <a:rPr lang="en-US" u="sng"/>
              <a:t>this reduces the cells’ reliance on diffusion and osmosis</a:t>
            </a:r>
            <a:endParaRPr lang="en-US"/>
          </a:p>
          <a:p>
            <a:pPr lvl="2"/>
            <a:endParaRPr lang="en-US" u="sng"/>
          </a:p>
        </p:txBody>
      </p:sp>
    </p:spTree>
    <p:extLst>
      <p:ext uri="{BB962C8B-B14F-4D97-AF65-F5344CB8AC3E}">
        <p14:creationId xmlns:p14="http://schemas.microsoft.com/office/powerpoint/2010/main" val="31147963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Maximizing potential</a:t>
            </a:r>
          </a:p>
        </p:txBody>
      </p:sp>
      <p:sp>
        <p:nvSpPr>
          <p:cNvPr id="197635" name="Rectangle 3"/>
          <p:cNvSpPr>
            <a:spLocks noGrp="1" noChangeArrowheads="1"/>
          </p:cNvSpPr>
          <p:nvPr>
            <p:ph type="body" idx="1"/>
          </p:nvPr>
        </p:nvSpPr>
        <p:spPr/>
        <p:txBody>
          <a:bodyPr/>
          <a:lstStyle/>
          <a:p>
            <a:pPr lvl="1"/>
            <a:r>
              <a:rPr lang="en-US"/>
              <a:t>specialized structures that increase surface area</a:t>
            </a:r>
          </a:p>
          <a:p>
            <a:pPr lvl="2"/>
            <a:r>
              <a:rPr lang="en-US"/>
              <a:t>plants</a:t>
            </a:r>
          </a:p>
          <a:p>
            <a:pPr lvl="3"/>
            <a:r>
              <a:rPr lang="en-US"/>
              <a:t>in areas where there is lots of sunlight, plant leaves are </a:t>
            </a:r>
            <a:r>
              <a:rPr lang="en-US" u="sng"/>
              <a:t>large and broad to maximize exposure to sun’s rays</a:t>
            </a:r>
            <a:endParaRPr lang="en-US"/>
          </a:p>
          <a:p>
            <a:pPr lvl="3"/>
            <a:r>
              <a:rPr lang="en-US"/>
              <a:t>root hairs </a:t>
            </a:r>
            <a:r>
              <a:rPr lang="en-US" u="sng"/>
              <a:t>increase surface area of cells in contact with the soil</a:t>
            </a:r>
            <a:endParaRPr lang="en-US"/>
          </a:p>
          <a:p>
            <a:pPr lvl="2"/>
            <a:endParaRPr lang="en-US" u="sng"/>
          </a:p>
        </p:txBody>
      </p:sp>
      <p:pic>
        <p:nvPicPr>
          <p:cNvPr id="197645" name="Picture 13" descr="rainforest-foliag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975" y="4581525"/>
            <a:ext cx="2466975" cy="1962150"/>
          </a:xfrm>
          <a:prstGeom prst="rect">
            <a:avLst/>
          </a:prstGeom>
          <a:noFill/>
          <a:extLst>
            <a:ext uri="{909E8E84-426E-40dd-AFC4-6F175D3DCCD1}">
              <a14:hiddenFill xmlns="" xmlns:a14="http://schemas.microsoft.com/office/drawing/2010/main">
                <a:solidFill>
                  <a:srgbClr val="FFFFFF"/>
                </a:solidFill>
              </a14:hiddenFill>
            </a:ext>
          </a:extLst>
        </p:spPr>
      </p:pic>
      <p:pic>
        <p:nvPicPr>
          <p:cNvPr id="197647" name="Picture 15" descr="michi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652963"/>
            <a:ext cx="2476500" cy="1847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31112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Maximizing potential</a:t>
            </a:r>
          </a:p>
        </p:txBody>
      </p:sp>
      <p:sp>
        <p:nvSpPr>
          <p:cNvPr id="198659" name="Rectangle 3"/>
          <p:cNvSpPr>
            <a:spLocks noGrp="1" noChangeArrowheads="1"/>
          </p:cNvSpPr>
          <p:nvPr>
            <p:ph type="body" idx="1"/>
          </p:nvPr>
        </p:nvSpPr>
        <p:spPr/>
        <p:txBody>
          <a:bodyPr/>
          <a:lstStyle/>
          <a:p>
            <a:pPr lvl="2"/>
            <a:r>
              <a:rPr lang="en-US"/>
              <a:t>animals</a:t>
            </a:r>
          </a:p>
          <a:p>
            <a:pPr lvl="3"/>
            <a:r>
              <a:rPr lang="en-US"/>
              <a:t>brain folding</a:t>
            </a:r>
          </a:p>
          <a:p>
            <a:pPr lvl="3"/>
            <a:r>
              <a:rPr lang="en-US"/>
              <a:t>small intestines</a:t>
            </a:r>
          </a:p>
          <a:p>
            <a:pPr lvl="3"/>
            <a:r>
              <a:rPr lang="en-US"/>
              <a:t>alveoli in lungs</a:t>
            </a:r>
          </a:p>
          <a:p>
            <a:pPr lvl="2"/>
            <a:endParaRPr lang="en-US" u="sng"/>
          </a:p>
        </p:txBody>
      </p:sp>
      <p:pic>
        <p:nvPicPr>
          <p:cNvPr id="198660" name="Picture 4" descr="0704091216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052513"/>
            <a:ext cx="2043112" cy="2887662"/>
          </a:xfrm>
          <a:prstGeom prst="rect">
            <a:avLst/>
          </a:prstGeom>
          <a:noFill/>
          <a:extLst>
            <a:ext uri="{909E8E84-426E-40dd-AFC4-6F175D3DCCD1}">
              <a14:hiddenFill xmlns="" xmlns:a14="http://schemas.microsoft.com/office/drawing/2010/main">
                <a:solidFill>
                  <a:srgbClr val="FFFFFF"/>
                </a:solidFill>
              </a14:hiddenFill>
            </a:ext>
          </a:extLst>
        </p:spPr>
      </p:pic>
      <p:pic>
        <p:nvPicPr>
          <p:cNvPr id="198662" name="Picture 6" descr="tribut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588" y="4365625"/>
            <a:ext cx="1646237" cy="2276475"/>
          </a:xfrm>
          <a:prstGeom prst="rect">
            <a:avLst/>
          </a:prstGeom>
          <a:noFill/>
          <a:extLst>
            <a:ext uri="{909E8E84-426E-40dd-AFC4-6F175D3DCCD1}">
              <a14:hiddenFill xmlns="" xmlns:a14="http://schemas.microsoft.com/office/drawing/2010/main">
                <a:solidFill>
                  <a:srgbClr val="FFFFFF"/>
                </a:solidFill>
              </a14:hiddenFill>
            </a:ext>
          </a:extLst>
        </p:spPr>
      </p:pic>
      <p:pic>
        <p:nvPicPr>
          <p:cNvPr id="198664" name="Picture 8" descr="external image 13125smintestine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284538"/>
            <a:ext cx="2971800" cy="2333625"/>
          </a:xfrm>
          <a:prstGeom prst="rect">
            <a:avLst/>
          </a:prstGeom>
          <a:noFill/>
          <a:extLst>
            <a:ext uri="{909E8E84-426E-40dd-AFC4-6F175D3DCCD1}">
              <a14:hiddenFill xmlns="" xmlns:a14="http://schemas.microsoft.com/office/drawing/2010/main">
                <a:solidFill>
                  <a:srgbClr val="FFFFFF"/>
                </a:solidFill>
              </a14:hiddenFill>
            </a:ext>
          </a:extLst>
        </p:spPr>
      </p:pic>
      <p:pic>
        <p:nvPicPr>
          <p:cNvPr id="198666" name="Picture 10" descr="Corss Section of the Small Intestine"/>
          <p:cNvPicPr>
            <a:picLocks noChangeAspect="1" noChangeArrowheads="1"/>
          </p:cNvPicPr>
          <p:nvPr/>
        </p:nvPicPr>
        <p:blipFill>
          <a:blip r:embed="rId5">
            <a:clrChange>
              <a:clrFrom>
                <a:srgbClr val="FB810E"/>
              </a:clrFrom>
              <a:clrTo>
                <a:srgbClr val="FB810E">
                  <a:alpha val="0"/>
                </a:srgbClr>
              </a:clrTo>
            </a:clrChange>
            <a:extLst>
              <a:ext uri="{28A0092B-C50C-407E-A947-70E740481C1C}">
                <a14:useLocalDpi xmlns:a14="http://schemas.microsoft.com/office/drawing/2010/main" val="0"/>
              </a:ext>
            </a:extLst>
          </a:blip>
          <a:srcRect t="14307"/>
          <a:stretch>
            <a:fillRect/>
          </a:stretch>
        </p:blipFill>
        <p:spPr bwMode="auto">
          <a:xfrm>
            <a:off x="2484438" y="4797425"/>
            <a:ext cx="1884362" cy="1844675"/>
          </a:xfrm>
          <a:prstGeom prst="rect">
            <a:avLst/>
          </a:prstGeom>
          <a:noFill/>
          <a:extLst>
            <a:ext uri="{909E8E84-426E-40dd-AFC4-6F175D3DCCD1}">
              <a14:hiddenFill xmlns="" xmlns:a14="http://schemas.microsoft.com/office/drawing/2010/main">
                <a:solidFill>
                  <a:srgbClr val="FFFFFF"/>
                </a:solidFill>
              </a14:hiddenFill>
            </a:ext>
          </a:extLst>
        </p:spPr>
      </p:pic>
      <p:pic>
        <p:nvPicPr>
          <p:cNvPr id="198668" name="Picture 12" descr="112750598641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3573463"/>
            <a:ext cx="2476500" cy="2400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94616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sz="quarter" idx="1"/>
          </p:nvPr>
        </p:nvSpPr>
        <p:spPr/>
        <p:txBody>
          <a:bodyPr/>
          <a:lstStyle/>
          <a:p>
            <a:pPr lvl="0"/>
            <a:r>
              <a:rPr lang="en-CA" dirty="0"/>
              <a:t>Calculate the surface </a:t>
            </a:r>
            <a:r>
              <a:rPr lang="en-CA" dirty="0" err="1"/>
              <a:t>area:volume</a:t>
            </a:r>
            <a:r>
              <a:rPr lang="en-CA" dirty="0"/>
              <a:t> ratio</a:t>
            </a:r>
          </a:p>
          <a:p>
            <a:pPr lvl="0"/>
            <a:r>
              <a:rPr lang="en-CA" dirty="0"/>
              <a:t>Side length: 1.0 cm</a:t>
            </a:r>
            <a:endParaRPr lang="en-US" dirty="0"/>
          </a:p>
          <a:p>
            <a:endParaRPr lang="en-US" dirty="0"/>
          </a:p>
          <a:p>
            <a:pPr marL="0" indent="0">
              <a:buNone/>
            </a:pPr>
            <a:r>
              <a:rPr lang="en-CA" dirty="0"/>
              <a:t> Area of each side: 1.0 cm x 1.0 cm = 1.0 cm</a:t>
            </a:r>
            <a:r>
              <a:rPr lang="en-CA" baseline="30000" dirty="0"/>
              <a:t>2</a:t>
            </a:r>
            <a:endParaRPr lang="en-US" baseline="30000" dirty="0"/>
          </a:p>
          <a:p>
            <a:r>
              <a:rPr lang="en-US" dirty="0"/>
              <a:t>Surface Area: 1.0cm</a:t>
            </a:r>
            <a:r>
              <a:rPr lang="en-US" baseline="30000" dirty="0"/>
              <a:t>2</a:t>
            </a:r>
            <a:r>
              <a:rPr lang="en-US" dirty="0"/>
              <a:t> x 6 sides = 6.0cm</a:t>
            </a:r>
            <a:r>
              <a:rPr lang="en-US" baseline="30000" dirty="0"/>
              <a:t>2</a:t>
            </a:r>
            <a:endParaRPr lang="en-US" dirty="0"/>
          </a:p>
          <a:p>
            <a:endParaRPr lang="en-US" dirty="0"/>
          </a:p>
          <a:p>
            <a:r>
              <a:rPr lang="en-US" dirty="0"/>
              <a:t>Volume: 1.0cm x 1.0cm x 1.0cm = 1.0cm</a:t>
            </a:r>
            <a:r>
              <a:rPr lang="en-US" baseline="30000" dirty="0"/>
              <a:t>3</a:t>
            </a:r>
            <a:endParaRPr lang="en-US" dirty="0"/>
          </a:p>
          <a:p>
            <a:endParaRPr lang="en-US" dirty="0"/>
          </a:p>
          <a:p>
            <a:r>
              <a:rPr lang="en-US" dirty="0"/>
              <a:t>Answer: 6.: 1</a:t>
            </a:r>
          </a:p>
        </p:txBody>
      </p:sp>
    </p:spTree>
    <p:extLst>
      <p:ext uri="{BB962C8B-B14F-4D97-AF65-F5344CB8AC3E}">
        <p14:creationId xmlns:p14="http://schemas.microsoft.com/office/powerpoint/2010/main" val="9247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F5F54-3E8A-4B69-9C42-B0C346C74DB2}"/>
              </a:ext>
            </a:extLst>
          </p:cNvPr>
          <p:cNvSpPr>
            <a:spLocks noGrp="1"/>
          </p:cNvSpPr>
          <p:nvPr>
            <p:ph type="title"/>
          </p:nvPr>
        </p:nvSpPr>
        <p:spPr/>
        <p:txBody>
          <a:bodyPr/>
          <a:lstStyle/>
          <a:p>
            <a:endParaRPr lang="en-CA"/>
          </a:p>
        </p:txBody>
      </p:sp>
      <p:pic>
        <p:nvPicPr>
          <p:cNvPr id="4" name="Online Media 3">
            <a:hlinkClick r:id="" action="ppaction://media"/>
            <a:extLst>
              <a:ext uri="{FF2B5EF4-FFF2-40B4-BE49-F238E27FC236}">
                <a16:creationId xmlns:a16="http://schemas.microsoft.com/office/drawing/2014/main" xmlns="" id="{760CAA3E-1019-493B-AD4C-ADD77501FBBD}"/>
              </a:ext>
            </a:extLst>
          </p:cNvPr>
          <p:cNvPicPr>
            <a:picLocks noGrp="1" noRot="1" noChangeAspect="1"/>
          </p:cNvPicPr>
          <p:nvPr>
            <p:ph sz="quarter" idx="1"/>
            <a:videoFile r:link="rId1"/>
          </p:nvPr>
        </p:nvPicPr>
        <p:blipFill>
          <a:blip r:embed="rId3"/>
          <a:stretch>
            <a:fillRect/>
          </a:stretch>
        </p:blipFill>
        <p:spPr>
          <a:xfrm>
            <a:off x="301752" y="228600"/>
            <a:ext cx="8662736" cy="6497052"/>
          </a:xfrm>
          <a:prstGeom prst="rect">
            <a:avLst/>
          </a:prstGeom>
        </p:spPr>
      </p:pic>
    </p:spTree>
    <p:extLst>
      <p:ext uri="{BB962C8B-B14F-4D97-AF65-F5344CB8AC3E}">
        <p14:creationId xmlns:p14="http://schemas.microsoft.com/office/powerpoint/2010/main" val="1941096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sz="quarter" idx="1"/>
          </p:nvPr>
        </p:nvSpPr>
        <p:spPr/>
        <p:txBody>
          <a:bodyPr/>
          <a:lstStyle/>
          <a:p>
            <a:pPr lvl="0"/>
            <a:r>
              <a:rPr lang="en-CA" dirty="0"/>
              <a:t>Surface Area: Volume for a cube:</a:t>
            </a:r>
          </a:p>
          <a:p>
            <a:pPr lvl="0"/>
            <a:r>
              <a:rPr lang="en-CA" dirty="0"/>
              <a:t>Each side is 2.5 cm</a:t>
            </a:r>
            <a:endParaRPr lang="en-US" dirty="0"/>
          </a:p>
          <a:p>
            <a:endParaRPr lang="en-CA" dirty="0"/>
          </a:p>
          <a:p>
            <a:r>
              <a:rPr lang="en-CA" dirty="0"/>
              <a:t>Area: 2.5cm x 2.5cm = 6.25cm</a:t>
            </a:r>
            <a:r>
              <a:rPr lang="en-CA" baseline="30000" dirty="0"/>
              <a:t>2</a:t>
            </a:r>
          </a:p>
          <a:p>
            <a:r>
              <a:rPr lang="en-US" dirty="0"/>
              <a:t>6 sides x 6.25cm</a:t>
            </a:r>
            <a:r>
              <a:rPr lang="en-US" baseline="30000" dirty="0"/>
              <a:t>2</a:t>
            </a:r>
            <a:r>
              <a:rPr lang="en-US" dirty="0"/>
              <a:t> = 37.5cm</a:t>
            </a:r>
            <a:r>
              <a:rPr lang="en-US" baseline="30000" dirty="0"/>
              <a:t>2</a:t>
            </a:r>
            <a:endParaRPr lang="en-US" dirty="0"/>
          </a:p>
          <a:p>
            <a:endParaRPr lang="en-US" dirty="0"/>
          </a:p>
          <a:p>
            <a:r>
              <a:rPr lang="en-US" dirty="0"/>
              <a:t>Volume: 2.5cm x 2.5cm x 2.5cm = 15.63cm</a:t>
            </a:r>
            <a:r>
              <a:rPr lang="en-US" baseline="30000" dirty="0"/>
              <a:t>3</a:t>
            </a:r>
          </a:p>
          <a:p>
            <a:endParaRPr lang="en-US" dirty="0"/>
          </a:p>
          <a:p>
            <a:r>
              <a:rPr lang="en-US" dirty="0"/>
              <a:t>Answer =  38 : 16    reduce it =  19: 8</a:t>
            </a:r>
          </a:p>
        </p:txBody>
      </p:sp>
    </p:spTree>
    <p:extLst>
      <p:ext uri="{BB962C8B-B14F-4D97-AF65-F5344CB8AC3E}">
        <p14:creationId xmlns:p14="http://schemas.microsoft.com/office/powerpoint/2010/main" val="129241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sz="quarter" idx="1"/>
          </p:nvPr>
        </p:nvSpPr>
        <p:spPr/>
        <p:txBody>
          <a:bodyPr/>
          <a:lstStyle/>
          <a:p>
            <a:pPr lvl="0"/>
            <a:r>
              <a:rPr lang="en-CA" dirty="0"/>
              <a:t>Surface Area: Volume for a cube:</a:t>
            </a:r>
          </a:p>
          <a:p>
            <a:pPr lvl="0"/>
            <a:r>
              <a:rPr lang="en-CA" dirty="0"/>
              <a:t>Each side is 4.0 cm</a:t>
            </a:r>
          </a:p>
          <a:p>
            <a:pPr lvl="0"/>
            <a:endParaRPr lang="en-CA" dirty="0"/>
          </a:p>
          <a:p>
            <a:r>
              <a:rPr lang="en-CA" dirty="0"/>
              <a:t>Area: 4.0cm x 4.0cm = 16cm</a:t>
            </a:r>
            <a:r>
              <a:rPr lang="en-CA" baseline="30000" dirty="0"/>
              <a:t>2</a:t>
            </a:r>
          </a:p>
          <a:p>
            <a:r>
              <a:rPr lang="en-US" dirty="0"/>
              <a:t>6 sides x 16cm</a:t>
            </a:r>
            <a:r>
              <a:rPr lang="en-US" baseline="30000" dirty="0"/>
              <a:t>2</a:t>
            </a:r>
            <a:r>
              <a:rPr lang="en-US" dirty="0"/>
              <a:t> = 96cm</a:t>
            </a:r>
            <a:r>
              <a:rPr lang="en-US" baseline="30000" dirty="0"/>
              <a:t>2</a:t>
            </a:r>
            <a:endParaRPr lang="en-US" dirty="0"/>
          </a:p>
          <a:p>
            <a:endParaRPr lang="en-US" dirty="0"/>
          </a:p>
          <a:p>
            <a:r>
              <a:rPr lang="en-US" dirty="0"/>
              <a:t>Volume: 4.0cm x 4.0cm x 4.0cm = 64cm</a:t>
            </a:r>
            <a:r>
              <a:rPr lang="en-US" baseline="30000" dirty="0"/>
              <a:t>3</a:t>
            </a:r>
          </a:p>
          <a:p>
            <a:endParaRPr lang="en-US" dirty="0"/>
          </a:p>
          <a:p>
            <a:r>
              <a:rPr lang="en-US" dirty="0"/>
              <a:t>Answer =  96 : 64    reduce it =  3 : 2</a:t>
            </a:r>
          </a:p>
          <a:p>
            <a:pPr lvl="0"/>
            <a:endParaRPr lang="en-US" dirty="0"/>
          </a:p>
          <a:p>
            <a:endParaRPr lang="en-US" dirty="0"/>
          </a:p>
        </p:txBody>
      </p:sp>
    </p:spTree>
    <p:extLst>
      <p:ext uri="{BB962C8B-B14F-4D97-AF65-F5344CB8AC3E}">
        <p14:creationId xmlns:p14="http://schemas.microsoft.com/office/powerpoint/2010/main" val="295903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1769</TotalTime>
  <Words>3839</Words>
  <Application>Microsoft Macintosh PowerPoint</Application>
  <PresentationFormat>On-screen Show (4:3)</PresentationFormat>
  <Paragraphs>489</Paragraphs>
  <Slides>91</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Calibri</vt:lpstr>
      <vt:lpstr>Georgia</vt:lpstr>
      <vt:lpstr>Maiandra GD</vt:lpstr>
      <vt:lpstr>Times New Roman</vt:lpstr>
      <vt:lpstr>Wingdings</vt:lpstr>
      <vt:lpstr>Wingdings 2</vt:lpstr>
      <vt:lpstr>Civic</vt:lpstr>
      <vt:lpstr>Unit B – Section 2.0</vt:lpstr>
      <vt:lpstr>C2.1 The cell as an open system</vt:lpstr>
      <vt:lpstr>Systems</vt:lpstr>
      <vt:lpstr>Systems – practice problems</vt:lpstr>
      <vt:lpstr>A cell as an open system</vt:lpstr>
      <vt:lpstr>Human body vs. cell</vt:lpstr>
      <vt:lpstr>The Inner Life of a Cell</vt:lpstr>
      <vt:lpstr>Cell organelles</vt:lpstr>
      <vt:lpstr>PowerPoint Presentation</vt:lpstr>
      <vt:lpstr>PowerPoint Presentation</vt:lpstr>
      <vt:lpstr>PowerPoint Presentation</vt:lpstr>
      <vt:lpstr>PowerPoint Presentation</vt:lpstr>
      <vt:lpstr>Animal and plant cells</vt:lpstr>
      <vt:lpstr>Structure and support</vt:lpstr>
      <vt:lpstr>Structure and support</vt:lpstr>
      <vt:lpstr>Structure and support</vt:lpstr>
      <vt:lpstr>Structure and support</vt:lpstr>
      <vt:lpstr>Control and cell management</vt:lpstr>
      <vt:lpstr>Storage and transport</vt:lpstr>
      <vt:lpstr>Storage and transport</vt:lpstr>
      <vt:lpstr>Storage and transport</vt:lpstr>
      <vt:lpstr>Protein synthesis</vt:lpstr>
      <vt:lpstr>Fat synthesis</vt:lpstr>
      <vt:lpstr>Defense</vt:lpstr>
      <vt:lpstr>Got defense?</vt:lpstr>
      <vt:lpstr>Energy conversion</vt:lpstr>
      <vt:lpstr>Energy conversion</vt:lpstr>
      <vt:lpstr>Practice problem</vt:lpstr>
      <vt:lpstr>Chemical composition</vt:lpstr>
      <vt:lpstr>Four types of organic compound</vt:lpstr>
      <vt:lpstr>C2.2 – The Role of the Cell Membrane in Transport</vt:lpstr>
      <vt:lpstr>Importance of the cell membrane</vt:lpstr>
      <vt:lpstr>Fluid Mosaic Model</vt:lpstr>
      <vt:lpstr>Fluid mosaic model</vt:lpstr>
      <vt:lpstr>Phospholipid bilayer</vt:lpstr>
      <vt:lpstr>Particle model of matter</vt:lpstr>
      <vt:lpstr>Particle model of matter</vt:lpstr>
      <vt:lpstr>Particle model of matter</vt:lpstr>
      <vt:lpstr>PowerPoint Presentation</vt:lpstr>
      <vt:lpstr>Concentration gradient</vt:lpstr>
      <vt:lpstr>Concentration gradient</vt:lpstr>
      <vt:lpstr>Particles are always moving</vt:lpstr>
      <vt:lpstr>Semi-permeable membranes</vt:lpstr>
      <vt:lpstr>Diffusion</vt:lpstr>
      <vt:lpstr>Diffusion</vt:lpstr>
      <vt:lpstr>Osmosis</vt:lpstr>
      <vt:lpstr>Osmosis</vt:lpstr>
      <vt:lpstr>Tonicity</vt:lpstr>
      <vt:lpstr>Tonicity – isotonic solution</vt:lpstr>
      <vt:lpstr>Tonicity</vt:lpstr>
      <vt:lpstr>Tonicity – hypotonic solution</vt:lpstr>
      <vt:lpstr>Tonicity</vt:lpstr>
      <vt:lpstr>Tonicity – hypertonic solution</vt:lpstr>
      <vt:lpstr>Facilitated Diffusion</vt:lpstr>
      <vt:lpstr>Facilitated Diffusion</vt:lpstr>
      <vt:lpstr>Facilitated Diffusion</vt:lpstr>
      <vt:lpstr>Active transport</vt:lpstr>
      <vt:lpstr>Active transport</vt:lpstr>
      <vt:lpstr>Endocytosis</vt:lpstr>
      <vt:lpstr>Endocytosis</vt:lpstr>
      <vt:lpstr>Exocytosis</vt:lpstr>
      <vt:lpstr>Active &amp; Passive Transport VID</vt:lpstr>
      <vt:lpstr>PowerPoint Presentation</vt:lpstr>
      <vt:lpstr>PowerPoint Presentation</vt:lpstr>
      <vt:lpstr>C2.3 - Applications of Cellular Transport in Industry and Medicine </vt:lpstr>
      <vt:lpstr>Recognition Proteins</vt:lpstr>
      <vt:lpstr>Receptor proteins</vt:lpstr>
      <vt:lpstr>Receptor proteins</vt:lpstr>
      <vt:lpstr>Viruses</vt:lpstr>
      <vt:lpstr>Cancer</vt:lpstr>
      <vt:lpstr>Synthetic membrane technology</vt:lpstr>
      <vt:lpstr>Liposomes</vt:lpstr>
      <vt:lpstr>Transport of hormones</vt:lpstr>
      <vt:lpstr>Dialysis</vt:lpstr>
      <vt:lpstr>Peritoneal dialysis</vt:lpstr>
      <vt:lpstr>Hemodialysis</vt:lpstr>
      <vt:lpstr>C2.4 – Is bigger better? </vt:lpstr>
      <vt:lpstr>Questions to answer:</vt:lpstr>
      <vt:lpstr>Surface area</vt:lpstr>
      <vt:lpstr>Practice problems</vt:lpstr>
      <vt:lpstr>Cell volume</vt:lpstr>
      <vt:lpstr>Practice problems</vt:lpstr>
      <vt:lpstr>Surface area to volume ratio</vt:lpstr>
      <vt:lpstr>Practice problems</vt:lpstr>
      <vt:lpstr>Surface area to volume ratio</vt:lpstr>
      <vt:lpstr>Maximizing potential</vt:lpstr>
      <vt:lpstr>Maximizing potential</vt:lpstr>
      <vt:lpstr>Maximizing potential</vt:lpstr>
      <vt:lpstr>Example #1</vt:lpstr>
      <vt:lpstr>Example #2</vt:lpstr>
      <vt:lpstr>Example #3</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Sophia</dc:creator>
  <cp:lastModifiedBy>Pilipchuk, Cheryl</cp:lastModifiedBy>
  <cp:revision>38</cp:revision>
  <dcterms:created xsi:type="dcterms:W3CDTF">2009-05-25T04:06:29Z</dcterms:created>
  <dcterms:modified xsi:type="dcterms:W3CDTF">2017-11-28T04:02:52Z</dcterms:modified>
</cp:coreProperties>
</file>