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6"/>
  </p:notesMasterIdLst>
  <p:handoutMasterIdLst>
    <p:handoutMasterId r:id="rId27"/>
  </p:handoutMasterIdLst>
  <p:sldIdLst>
    <p:sldId id="411" r:id="rId2"/>
    <p:sldId id="412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95" r:id="rId15"/>
    <p:sldId id="424" r:id="rId16"/>
    <p:sldId id="428" r:id="rId17"/>
    <p:sldId id="425" r:id="rId18"/>
    <p:sldId id="426" r:id="rId19"/>
    <p:sldId id="427" r:id="rId20"/>
    <p:sldId id="429" r:id="rId21"/>
    <p:sldId id="430" r:id="rId22"/>
    <p:sldId id="431" r:id="rId23"/>
    <p:sldId id="432" r:id="rId24"/>
    <p:sldId id="433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iandra G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iandra G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iandra G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iandra G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iandra GD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aiandra GD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aiandra GD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aiandra GD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aiandra G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9" autoAdjust="0"/>
    <p:restoredTop sz="94581" autoAdjust="0"/>
  </p:normalViewPr>
  <p:slideViewPr>
    <p:cSldViewPr>
      <p:cViewPr varScale="1">
        <p:scale>
          <a:sx n="73" d="100"/>
          <a:sy n="73" d="100"/>
        </p:scale>
        <p:origin x="4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012"/>
    </p:cViewPr>
  </p:sorterViewPr>
  <p:notesViewPr>
    <p:cSldViewPr>
      <p:cViewPr varScale="1">
        <p:scale>
          <a:sx n="80" d="100"/>
          <a:sy n="80" d="100"/>
        </p:scale>
        <p:origin x="-2058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EB9AAF-780D-477C-A707-ECA467D8E40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620E0F-3C9F-4DDE-A14C-E486FEF6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76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8E0F41-C28D-4BAB-8D4B-B95E952F801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49404D-6173-483B-8504-CACA09B0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0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79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9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9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793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9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9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12A847-1F8E-411C-A6BB-BD711D250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6D4A7-3015-481E-9E0C-E99E24106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4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64366-795D-4B4A-8074-11BD00B449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0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FDC282-BE43-4B3B-B235-353D2F339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D1275-6525-4A9F-AF69-0123078B7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2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816A6-7A56-44BE-B59A-6A34870605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AB757-8AA0-40BC-8620-C72883F3A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3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DF537-64CF-4385-A090-CBD774A4CC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5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6D7B7-FCB1-4175-B88F-E5DB1E8DF2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7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0C252-87A9-4E32-9FDC-A4940A3EE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6F545-5D40-4623-A069-DE067E7ED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1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43C6E-B247-444C-87D4-BDA0B26484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68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0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69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9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9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9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69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69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6EAD221-94DE-4B71-8DD2-339459923B0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hrishiggins.com/blog/archives/images/welches_leaves_single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9oDTMXM7M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Science 10 – Unit C</a:t>
            </a:r>
            <a:br>
              <a:rPr lang="en-US"/>
            </a:br>
            <a:r>
              <a:rPr lang="en-US"/>
              <a:t>BIOLOGY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3 - Plants</a:t>
            </a:r>
          </a:p>
        </p:txBody>
      </p:sp>
      <p:pic>
        <p:nvPicPr>
          <p:cNvPr id="166926" name="Picture 14" descr="welches_leaves_sing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2381250" cy="1781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problem: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/>
              <a:t>Put the letter S next to any part of the plant that is part of the shoot system, and R for the root system</a:t>
            </a:r>
          </a:p>
        </p:txBody>
      </p:sp>
      <p:pic>
        <p:nvPicPr>
          <p:cNvPr id="184327" name="Picture 7" descr="Spider Pla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90601"/>
              </a:clrFrom>
              <a:clrTo>
                <a:srgbClr val="0906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t="21333" r="13725" b="18222"/>
          <a:stretch>
            <a:fillRect/>
          </a:stretch>
        </p:blipFill>
        <p:spPr bwMode="auto">
          <a:xfrm>
            <a:off x="6096000" y="3124200"/>
            <a:ext cx="2514600" cy="3524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5" name="Picture 5" descr="Photograph:Potatoes are thick, underground stems of a potato plant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80309"/>
              </a:clrFrom>
              <a:clrTo>
                <a:srgbClr val="08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2378075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9" name="Picture 9" descr="tulipbulb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71B24"/>
              </a:clrFrom>
              <a:clrTo>
                <a:srgbClr val="171B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0"/>
          <a:stretch>
            <a:fillRect/>
          </a:stretch>
        </p:blipFill>
        <p:spPr bwMode="auto">
          <a:xfrm>
            <a:off x="1676400" y="3429000"/>
            <a:ext cx="865188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0" name="WordArt 10"/>
          <p:cNvSpPr>
            <a:spLocks noChangeArrowheads="1" noChangeShapeType="1" noTextEdit="1"/>
          </p:cNvSpPr>
          <p:nvPr/>
        </p:nvSpPr>
        <p:spPr bwMode="auto">
          <a:xfrm>
            <a:off x="1981200" y="6172200"/>
            <a:ext cx="228600" cy="3905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R</a:t>
            </a:r>
          </a:p>
        </p:txBody>
      </p:sp>
      <p:sp>
        <p:nvSpPr>
          <p:cNvPr id="184331" name="WordArt 11"/>
          <p:cNvSpPr>
            <a:spLocks noChangeArrowheads="1" noChangeShapeType="1" noTextEdit="1"/>
          </p:cNvSpPr>
          <p:nvPr/>
        </p:nvSpPr>
        <p:spPr bwMode="auto">
          <a:xfrm>
            <a:off x="4495800" y="5105400"/>
            <a:ext cx="228600" cy="3905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R</a:t>
            </a:r>
          </a:p>
        </p:txBody>
      </p:sp>
      <p:sp>
        <p:nvSpPr>
          <p:cNvPr id="184332" name="WordArt 12"/>
          <p:cNvSpPr>
            <a:spLocks noChangeArrowheads="1" noChangeShapeType="1" noTextEdit="1"/>
          </p:cNvSpPr>
          <p:nvPr/>
        </p:nvSpPr>
        <p:spPr bwMode="auto">
          <a:xfrm>
            <a:off x="6400800" y="6172200"/>
            <a:ext cx="228600" cy="3905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R</a:t>
            </a:r>
          </a:p>
        </p:txBody>
      </p:sp>
      <p:sp>
        <p:nvSpPr>
          <p:cNvPr id="184333" name="WordArt 13"/>
          <p:cNvSpPr>
            <a:spLocks noChangeArrowheads="1" noChangeShapeType="1" noTextEdit="1"/>
          </p:cNvSpPr>
          <p:nvPr/>
        </p:nvSpPr>
        <p:spPr bwMode="auto">
          <a:xfrm>
            <a:off x="1981200" y="5638800"/>
            <a:ext cx="228600" cy="3905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S</a:t>
            </a:r>
          </a:p>
        </p:txBody>
      </p:sp>
      <p:sp>
        <p:nvSpPr>
          <p:cNvPr id="184335" name="WordArt 15"/>
          <p:cNvSpPr>
            <a:spLocks noChangeArrowheads="1" noChangeShapeType="1" noTextEdit="1"/>
          </p:cNvSpPr>
          <p:nvPr/>
        </p:nvSpPr>
        <p:spPr bwMode="auto">
          <a:xfrm>
            <a:off x="1981200" y="4419600"/>
            <a:ext cx="228600" cy="3905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S</a:t>
            </a:r>
          </a:p>
        </p:txBody>
      </p:sp>
      <p:sp>
        <p:nvSpPr>
          <p:cNvPr id="184336" name="WordArt 16"/>
          <p:cNvSpPr>
            <a:spLocks noChangeArrowheads="1" noChangeShapeType="1" noTextEdit="1"/>
          </p:cNvSpPr>
          <p:nvPr/>
        </p:nvSpPr>
        <p:spPr bwMode="auto">
          <a:xfrm>
            <a:off x="1981200" y="3733800"/>
            <a:ext cx="228600" cy="3905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S</a:t>
            </a:r>
          </a:p>
        </p:txBody>
      </p:sp>
      <p:sp>
        <p:nvSpPr>
          <p:cNvPr id="184337" name="WordArt 17"/>
          <p:cNvSpPr>
            <a:spLocks noChangeArrowheads="1" noChangeShapeType="1" noTextEdit="1"/>
          </p:cNvSpPr>
          <p:nvPr/>
        </p:nvSpPr>
        <p:spPr bwMode="auto">
          <a:xfrm>
            <a:off x="4343400" y="4038600"/>
            <a:ext cx="228600" cy="3905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S</a:t>
            </a:r>
          </a:p>
        </p:txBody>
      </p:sp>
      <p:sp>
        <p:nvSpPr>
          <p:cNvPr id="184338" name="WordArt 18"/>
          <p:cNvSpPr>
            <a:spLocks noChangeArrowheads="1" noChangeShapeType="1" noTextEdit="1"/>
          </p:cNvSpPr>
          <p:nvPr/>
        </p:nvSpPr>
        <p:spPr bwMode="auto">
          <a:xfrm>
            <a:off x="4267200" y="5791200"/>
            <a:ext cx="228600" cy="3905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S</a:t>
            </a:r>
          </a:p>
        </p:txBody>
      </p:sp>
      <p:sp>
        <p:nvSpPr>
          <p:cNvPr id="184339" name="WordArt 19"/>
          <p:cNvSpPr>
            <a:spLocks noChangeArrowheads="1" noChangeShapeType="1" noTextEdit="1"/>
          </p:cNvSpPr>
          <p:nvPr/>
        </p:nvSpPr>
        <p:spPr bwMode="auto">
          <a:xfrm>
            <a:off x="7086600" y="3886200"/>
            <a:ext cx="228600" cy="3905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8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  <p:bldP spid="184330" grpId="0" animBg="1"/>
      <p:bldP spid="184331" grpId="0" animBg="1"/>
      <p:bldP spid="184332" grpId="0" animBg="1"/>
      <p:bldP spid="184333" grpId="0" animBg="1"/>
      <p:bldP spid="184335" grpId="0" animBg="1"/>
      <p:bldP spid="184336" grpId="0" animBg="1"/>
      <p:bldP spid="184337" grpId="0" animBg="1"/>
      <p:bldP spid="184338" grpId="0" animBg="1"/>
      <p:bldP spid="1843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5257800" cy="1527175"/>
          </a:xfrm>
        </p:spPr>
        <p:txBody>
          <a:bodyPr/>
          <a:lstStyle/>
          <a:p>
            <a:r>
              <a:rPr lang="en-US" sz="5000"/>
              <a:t>Plant Growth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5257800" cy="3657600"/>
          </a:xfrm>
        </p:spPr>
        <p:txBody>
          <a:bodyPr/>
          <a:lstStyle/>
          <a:p>
            <a:r>
              <a:rPr lang="en-US" sz="2800"/>
              <a:t>Plant cells divide for new growth and to</a:t>
            </a:r>
            <a:r>
              <a:rPr lang="en-US" sz="2800" u="sng"/>
              <a:t> repair damage</a:t>
            </a:r>
          </a:p>
          <a:p>
            <a:pPr lvl="1"/>
            <a:r>
              <a:rPr lang="en-US" sz="2400" b="1"/>
              <a:t>mitosis: </a:t>
            </a:r>
            <a:r>
              <a:rPr lang="en-US" sz="2400"/>
              <a:t>process of cell division where </a:t>
            </a:r>
            <a:r>
              <a:rPr lang="en-US" sz="2400" u="sng"/>
              <a:t>one cell divides into two cells</a:t>
            </a:r>
            <a:endParaRPr lang="en-US" sz="2400" b="1"/>
          </a:p>
          <a:p>
            <a:pPr lvl="1"/>
            <a:r>
              <a:rPr lang="en-US" sz="2400"/>
              <a:t>unlike in animal cells, mitosis in plants requires growing </a:t>
            </a:r>
            <a:r>
              <a:rPr lang="en-US" sz="2400" u="sng"/>
              <a:t>a new section of cell wall to divide the two cells</a:t>
            </a:r>
            <a:endParaRPr lang="en-US"/>
          </a:p>
        </p:txBody>
      </p:sp>
      <p:pic>
        <p:nvPicPr>
          <p:cNvPr id="51209" name="Picture 1033" descr="mitosi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29337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0" name="Line 1034"/>
          <p:cNvSpPr>
            <a:spLocks noChangeShapeType="1"/>
          </p:cNvSpPr>
          <p:nvPr/>
        </p:nvSpPr>
        <p:spPr bwMode="auto">
          <a:xfrm>
            <a:off x="2590800" y="5562600"/>
            <a:ext cx="38100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5"/>
      <p:bldP spid="512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8610600" cy="1527175"/>
          </a:xfrm>
        </p:spPr>
        <p:txBody>
          <a:bodyPr/>
          <a:lstStyle/>
          <a:p>
            <a:r>
              <a:rPr lang="en-US" sz="5600"/>
              <a:t>Plant Growth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924800" cy="3657600"/>
          </a:xfrm>
        </p:spPr>
        <p:txBody>
          <a:bodyPr/>
          <a:lstStyle/>
          <a:p>
            <a:r>
              <a:rPr lang="en-US" sz="2800"/>
              <a:t>Cell division occurs in growth areas called </a:t>
            </a:r>
            <a:r>
              <a:rPr lang="en-US" sz="2800" u="sng"/>
              <a:t>meristems</a:t>
            </a:r>
            <a:r>
              <a:rPr lang="en-US" sz="2800"/>
              <a:t>.</a:t>
            </a:r>
            <a:endParaRPr lang="en-US" u="sng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3526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457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4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 Growth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when new cells are produced in the meristems, they have the potential to </a:t>
            </a:r>
            <a:r>
              <a:rPr lang="en-US" sz="2800" u="sng"/>
              <a:t>become any specialized cell in that organ system</a:t>
            </a:r>
            <a:endParaRPr lang="en-US" sz="2800"/>
          </a:p>
        </p:txBody>
      </p:sp>
      <p:pic>
        <p:nvPicPr>
          <p:cNvPr id="185349" name="Picture 5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3" name="Picture 9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5" name="Picture 11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7" name="Picture 13" descr="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9" name="Picture 15" descr="80807927lTRybD_f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41500"/>
            <a:ext cx="7543800" cy="5016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AAB51-F4F7-4FE2-AB07-3E370009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DABB9EAF-52FB-49DF-A6D8-A7524A6D552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4696" y="0"/>
            <a:ext cx="831641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686800" cy="1527175"/>
          </a:xfrm>
        </p:spPr>
        <p:txBody>
          <a:bodyPr/>
          <a:lstStyle/>
          <a:p>
            <a:r>
              <a:rPr lang="en-US" sz="5600"/>
              <a:t>Plant Structure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4102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Plants contain materials which give them strength and support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cellulose</a:t>
            </a:r>
            <a:r>
              <a:rPr lang="en-US" sz="2400"/>
              <a:t> gives plant cell walls structure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lignin</a:t>
            </a:r>
            <a:r>
              <a:rPr lang="en-US" sz="2400"/>
              <a:t> is another supportive material found in plants</a:t>
            </a:r>
          </a:p>
          <a:p>
            <a:pPr lvl="2">
              <a:lnSpc>
                <a:spcPct val="80000"/>
              </a:lnSpc>
            </a:pPr>
            <a:r>
              <a:rPr lang="en-US"/>
              <a:t>newsprint made from trees with a high lignin content, and it is the lignin that it is responsible for </a:t>
            </a:r>
            <a:r>
              <a:rPr lang="en-US" u="sng"/>
              <a:t>the yellowing of newsprint over time</a:t>
            </a:r>
            <a:endParaRPr lang="en-US"/>
          </a:p>
          <a:p>
            <a:pPr lvl="2">
              <a:lnSpc>
                <a:spcPct val="80000"/>
              </a:lnSpc>
            </a:pPr>
            <a:r>
              <a:rPr lang="en-US"/>
              <a:t>high quality, bright white paper has </a:t>
            </a:r>
            <a:r>
              <a:rPr lang="en-US" u="sng"/>
              <a:t>had the lignin removed from the pulp</a:t>
            </a:r>
            <a:endParaRPr lang="en-US"/>
          </a:p>
          <a:p>
            <a:pPr lvl="1">
              <a:lnSpc>
                <a:spcPct val="80000"/>
              </a:lnSpc>
            </a:pPr>
            <a:endParaRPr lang="en-US" u="sng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971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3124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67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3733800" cy="4267200"/>
          </a:xfrm>
        </p:spPr>
        <p:txBody>
          <a:bodyPr/>
          <a:lstStyle/>
          <a:p>
            <a:r>
              <a:rPr lang="en-US" sz="2800"/>
              <a:t>Three main types of plant tissue…</a:t>
            </a:r>
          </a:p>
          <a:p>
            <a:pPr lvl="1"/>
            <a:r>
              <a:rPr lang="en-US" sz="2400"/>
              <a:t>Dermal tissue</a:t>
            </a:r>
          </a:p>
          <a:p>
            <a:pPr lvl="1"/>
            <a:r>
              <a:rPr lang="en-US" sz="2400">
                <a:solidFill>
                  <a:srgbClr val="FF9933"/>
                </a:solidFill>
              </a:rPr>
              <a:t>Ground tissue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Vascular tissue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4577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Plant Tissues </a:t>
            </a:r>
          </a:p>
        </p:txBody>
      </p:sp>
      <p:pic>
        <p:nvPicPr>
          <p:cNvPr id="44039" name="Picture 7" descr="lea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295525" cy="2203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AutoShape 8"/>
          <p:cNvSpPr>
            <a:spLocks noChangeArrowheads="1"/>
          </p:cNvSpPr>
          <p:nvPr/>
        </p:nvSpPr>
        <p:spPr bwMode="auto">
          <a:xfrm rot="790328">
            <a:off x="1143000" y="4343400"/>
            <a:ext cx="2290763" cy="746125"/>
          </a:xfrm>
          <a:prstGeom prst="parallelogram">
            <a:avLst>
              <a:gd name="adj" fmla="val 154378"/>
            </a:avLst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 rot="-1198356">
            <a:off x="1908175" y="4953000"/>
            <a:ext cx="1681163" cy="709613"/>
          </a:xfrm>
          <a:prstGeom prst="parallelogram">
            <a:avLst>
              <a:gd name="adj" fmla="val 43215"/>
            </a:avLst>
          </a:prstGeom>
          <a:noFill/>
          <a:ln w="57150" algn="ctr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 rot="16666243" flipH="1">
            <a:off x="2208213" y="5259387"/>
            <a:ext cx="992188" cy="1293813"/>
          </a:xfrm>
          <a:prstGeom prst="parallelogram">
            <a:avLst>
              <a:gd name="adj" fmla="val 64519"/>
            </a:avLst>
          </a:prstGeom>
          <a:noFill/>
          <a:ln w="5715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  <p:bldP spid="44041" grpId="0" animBg="1"/>
      <p:bldP spid="440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686800" cy="1257300"/>
          </a:xfrm>
        </p:spPr>
        <p:txBody>
          <a:bodyPr/>
          <a:lstStyle/>
          <a:p>
            <a:r>
              <a:rPr lang="en-US" sz="4600"/>
              <a:t>Plant Tissue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2971800"/>
          </a:xfrm>
        </p:spPr>
        <p:txBody>
          <a:bodyPr/>
          <a:lstStyle/>
          <a:p>
            <a:r>
              <a:rPr lang="en-US" sz="2800" b="1"/>
              <a:t>Dermal tissue (epidermis)</a:t>
            </a:r>
          </a:p>
          <a:p>
            <a:pPr lvl="1"/>
            <a:r>
              <a:rPr lang="en-US" sz="2400"/>
              <a:t>found on the outside of herbaceous plants (non-woody)</a:t>
            </a:r>
          </a:p>
          <a:p>
            <a:pPr lvl="1"/>
            <a:r>
              <a:rPr lang="en-US" sz="2400" u="sng"/>
              <a:t>one cell thick</a:t>
            </a:r>
            <a:r>
              <a:rPr lang="en-US" sz="2400"/>
              <a:t> </a:t>
            </a:r>
          </a:p>
          <a:p>
            <a:pPr lvl="1"/>
            <a:r>
              <a:rPr lang="en-US" sz="2400"/>
              <a:t>produces a </a:t>
            </a:r>
            <a:r>
              <a:rPr lang="en-US" sz="2400" b="1"/>
              <a:t>cuticle:</a:t>
            </a:r>
            <a:r>
              <a:rPr lang="en-US" sz="2400"/>
              <a:t> </a:t>
            </a:r>
            <a:r>
              <a:rPr lang="en-US" sz="2400" u="sng"/>
              <a:t>a waxy covering to protect the plant from water loss and insect attack</a:t>
            </a:r>
          </a:p>
          <a:p>
            <a:pPr lvl="1"/>
            <a:r>
              <a:rPr lang="en-US" sz="2400"/>
              <a:t>involved with matter and gas exchange 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685800" y="4343400"/>
          <a:ext cx="548640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" name="Bitmap Image" r:id="rId3" imgW="4858428" imgH="2085714" progId="Paint.Picture">
                  <p:embed/>
                </p:oleObj>
              </mc:Choice>
              <mc:Fallback>
                <p:oleObj name="Bitmap Image" r:id="rId3" imgW="4858428" imgH="20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43400"/>
                        <a:ext cx="5486400" cy="223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2035" name="Picture 3" descr="lea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295525" cy="2203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7" name="AutoShape 5"/>
          <p:cNvSpPr>
            <a:spLocks noChangeArrowheads="1"/>
          </p:cNvSpPr>
          <p:nvPr/>
        </p:nvSpPr>
        <p:spPr bwMode="auto">
          <a:xfrm rot="790328">
            <a:off x="6553200" y="4341813"/>
            <a:ext cx="2290763" cy="746125"/>
          </a:xfrm>
          <a:prstGeom prst="parallelogram">
            <a:avLst>
              <a:gd name="adj" fmla="val 154378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5"/>
      <p:bldP spid="1720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9" name="Picture 11" descr="lea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295525" cy="2203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686800" cy="1257300"/>
          </a:xfrm>
        </p:spPr>
        <p:txBody>
          <a:bodyPr/>
          <a:lstStyle/>
          <a:p>
            <a:r>
              <a:rPr lang="en-US" sz="4600"/>
              <a:t>Plant Tissue</a:t>
            </a:r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228600" y="1371600"/>
            <a:ext cx="8534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Ground tissue</a:t>
            </a:r>
          </a:p>
          <a:p>
            <a:pPr marL="742950" lvl="1" indent="-285750">
              <a:buFontTx/>
              <a:buChar char="–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layer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beneath the epidermis</a:t>
            </a:r>
          </a:p>
          <a:p>
            <a:pPr marL="742950" lvl="1" indent="-285750">
              <a:buFontTx/>
              <a:buChar char="–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responsible for photosynthesis and food &amp; water storage</a:t>
            </a:r>
          </a:p>
          <a:p>
            <a:pPr marL="742950" lvl="1" indent="-285750">
              <a:buFontTx/>
              <a:buChar char="–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makes up most of the body of the plant</a:t>
            </a:r>
          </a:p>
          <a:p>
            <a:pPr marL="1143000" lvl="2" indent="-228600"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some cells are tightly organized </a:t>
            </a:r>
            <a:r>
              <a:rPr lang="en-US" sz="20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along the surface to gain access to sunlight for photosynthesis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1143000" lvl="2" indent="-228600"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some cells are loosely packed to allow for </a:t>
            </a:r>
            <a:r>
              <a:rPr lang="en-US" sz="20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storage of gases</a:t>
            </a:r>
            <a:endParaRPr lang="en-US" sz="24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381000" y="4191000"/>
          <a:ext cx="57912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8" name="Bitmap Image" r:id="rId6" imgW="4858428" imgH="2752381" progId="Paint.Picture">
                  <p:embed/>
                </p:oleObj>
              </mc:Choice>
              <mc:Fallback>
                <p:oleObj name="Bitmap Image" r:id="rId6" imgW="4858428" imgH="27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91000"/>
                        <a:ext cx="5791200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6" name="Oval 8"/>
          <p:cNvSpPr>
            <a:spLocks noChangeArrowheads="1"/>
          </p:cNvSpPr>
          <p:nvPr/>
        </p:nvSpPr>
        <p:spPr bwMode="auto">
          <a:xfrm>
            <a:off x="990600" y="4419600"/>
            <a:ext cx="3429000" cy="533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Line 9"/>
          <p:cNvSpPr>
            <a:spLocks noChangeShapeType="1"/>
          </p:cNvSpPr>
          <p:nvPr/>
        </p:nvSpPr>
        <p:spPr bwMode="auto">
          <a:xfrm flipH="1">
            <a:off x="5562600" y="4191000"/>
            <a:ext cx="12954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6378" name="Line 10"/>
          <p:cNvSpPr>
            <a:spLocks noChangeShapeType="1"/>
          </p:cNvSpPr>
          <p:nvPr/>
        </p:nvSpPr>
        <p:spPr bwMode="auto">
          <a:xfrm flipH="1">
            <a:off x="1219200" y="3429000"/>
            <a:ext cx="762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6380" name="AutoShape 12"/>
          <p:cNvSpPr>
            <a:spLocks noChangeArrowheads="1"/>
          </p:cNvSpPr>
          <p:nvPr/>
        </p:nvSpPr>
        <p:spPr bwMode="auto">
          <a:xfrm rot="-1198356">
            <a:off x="7339013" y="5005388"/>
            <a:ext cx="1528762" cy="709612"/>
          </a:xfrm>
          <a:prstGeom prst="parallelogram">
            <a:avLst>
              <a:gd name="adj" fmla="val 3929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20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 build="p" bldLvl="3"/>
      <p:bldP spid="186376" grpId="0" animBg="1"/>
      <p:bldP spid="186377" grpId="0" animBg="1"/>
      <p:bldP spid="186378" grpId="0" animBg="1"/>
      <p:bldP spid="1863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/>
              <a:t>Plant Tissue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Vascular tissue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responsible for the transportation of materials</a:t>
            </a:r>
          </a:p>
          <a:p>
            <a:pPr lvl="2">
              <a:lnSpc>
                <a:spcPct val="90000"/>
              </a:lnSpc>
            </a:pPr>
            <a:r>
              <a:rPr lang="en-US" sz="2000" b="1"/>
              <a:t>Xylem</a:t>
            </a:r>
            <a:r>
              <a:rPr lang="en-US" sz="2000"/>
              <a:t>: moves </a:t>
            </a:r>
            <a:r>
              <a:rPr lang="en-US" sz="2000" u="sng"/>
              <a:t>water and dissolved minerals from the roots up to the rest of the plant</a:t>
            </a:r>
          </a:p>
          <a:p>
            <a:pPr lvl="2">
              <a:lnSpc>
                <a:spcPct val="90000"/>
              </a:lnSpc>
            </a:pPr>
            <a:r>
              <a:rPr lang="en-US" sz="2000" b="1"/>
              <a:t>Phloem</a:t>
            </a:r>
            <a:r>
              <a:rPr lang="en-US" sz="2000"/>
              <a:t>: distributes </a:t>
            </a:r>
            <a:r>
              <a:rPr lang="en-US" sz="2000" u="sng"/>
              <a:t>sucrose and other sugars from the leaves to the rest of the plant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vascular bundles are </a:t>
            </a:r>
            <a:r>
              <a:rPr lang="en-US" sz="2400" u="sng"/>
              <a:t>visible as the veins on the underside of a leaf</a:t>
            </a:r>
            <a:endParaRPr lang="en-US" sz="2400"/>
          </a:p>
        </p:txBody>
      </p:sp>
      <p:pic>
        <p:nvPicPr>
          <p:cNvPr id="187397" name="Picture 5" descr="lea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295525" cy="2203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8" name="AutoShape 6"/>
          <p:cNvSpPr>
            <a:spLocks noChangeArrowheads="1"/>
          </p:cNvSpPr>
          <p:nvPr/>
        </p:nvSpPr>
        <p:spPr bwMode="auto">
          <a:xfrm rot="16666243" flipH="1">
            <a:off x="7618413" y="5262562"/>
            <a:ext cx="992188" cy="1293813"/>
          </a:xfrm>
          <a:prstGeom prst="parallelogram">
            <a:avLst>
              <a:gd name="adj" fmla="val 64519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7399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2362200" y="4114800"/>
          <a:ext cx="4038600" cy="24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2" name="Bitmap Image" r:id="rId4" imgW="4858428" imgH="2980952" progId="Paint.Picture">
                  <p:embed/>
                </p:oleObj>
              </mc:Choice>
              <mc:Fallback>
                <p:oleObj name="Bitmap Image" r:id="rId4" imgW="4858428" imgH="29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14800"/>
                        <a:ext cx="4038600" cy="247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1" name="Picture 9" descr="538349427_10ab9e91c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114800"/>
            <a:ext cx="1674813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bldLvl="5"/>
      <p:bldP spid="1873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828800"/>
          </a:xfrm>
        </p:spPr>
        <p:txBody>
          <a:bodyPr/>
          <a:lstStyle/>
          <a:p>
            <a:r>
              <a:rPr lang="en-US" sz="4400"/>
              <a:t>C3.1</a:t>
            </a:r>
            <a:br>
              <a:rPr lang="en-US" sz="4400"/>
            </a:br>
            <a:r>
              <a:rPr lang="en-US" sz="3400"/>
              <a:t>Cells, Tissues, and Systems</a:t>
            </a:r>
          </a:p>
        </p:txBody>
      </p:sp>
      <p:pic>
        <p:nvPicPr>
          <p:cNvPr id="175110" name="Picture 6" descr="538349427_10ab9e91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50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8610600" cy="1527175"/>
          </a:xfrm>
        </p:spPr>
        <p:txBody>
          <a:bodyPr/>
          <a:lstStyle/>
          <a:p>
            <a:r>
              <a:rPr lang="en-US" sz="4600"/>
              <a:t>Vascular Tissue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4724400" cy="4876800"/>
          </a:xfrm>
        </p:spPr>
        <p:txBody>
          <a:bodyPr/>
          <a:lstStyle/>
          <a:p>
            <a:r>
              <a:rPr lang="en-US" sz="2800" b="1"/>
              <a:t>Xylem tissue</a:t>
            </a:r>
            <a:r>
              <a:rPr lang="en-US" sz="2800"/>
              <a:t>: moves water and dissolved minerals</a:t>
            </a:r>
          </a:p>
          <a:p>
            <a:pPr lvl="1"/>
            <a:r>
              <a:rPr lang="en-US" sz="2000"/>
              <a:t>movement </a:t>
            </a:r>
            <a:r>
              <a:rPr lang="en-US" sz="2000" u="sng"/>
              <a:t>from roots to stem and leaves</a:t>
            </a:r>
          </a:p>
          <a:p>
            <a:pPr lvl="1"/>
            <a:r>
              <a:rPr lang="en-US" sz="2000"/>
              <a:t>transports </a:t>
            </a:r>
            <a:r>
              <a:rPr lang="en-US" sz="2000" u="sng"/>
              <a:t>water and nutrients</a:t>
            </a:r>
            <a:r>
              <a:rPr lang="en-US" sz="2000"/>
              <a:t> for photosynthesis</a:t>
            </a:r>
          </a:p>
          <a:p>
            <a:pPr lvl="1"/>
            <a:r>
              <a:rPr lang="en-US" sz="2000"/>
              <a:t>made of long individual cells which grow holes at each end and fuse together like a long straw</a:t>
            </a:r>
          </a:p>
          <a:p>
            <a:pPr lvl="1"/>
            <a:r>
              <a:rPr lang="en-US" sz="2000"/>
              <a:t>xylem cells die, but </a:t>
            </a:r>
            <a:r>
              <a:rPr lang="en-US" sz="2000" u="sng"/>
              <a:t>leave their cell walls intact, forming a transportation network</a:t>
            </a:r>
            <a:endParaRPr lang="en-US" sz="2400" u="sng"/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3528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48200"/>
            <a:ext cx="3352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4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534400" cy="1527175"/>
          </a:xfrm>
        </p:spPr>
        <p:txBody>
          <a:bodyPr/>
          <a:lstStyle/>
          <a:p>
            <a:r>
              <a:rPr lang="en-US" sz="4600"/>
              <a:t>Vascular Tissue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105400" cy="5486400"/>
          </a:xfrm>
        </p:spPr>
        <p:txBody>
          <a:bodyPr/>
          <a:lstStyle/>
          <a:p>
            <a:r>
              <a:rPr lang="en-US" b="1"/>
              <a:t>Phloem tissue</a:t>
            </a:r>
            <a:r>
              <a:rPr lang="en-US"/>
              <a:t>: moves dissolved sugars (food)</a:t>
            </a:r>
          </a:p>
          <a:p>
            <a:pPr lvl="1"/>
            <a:r>
              <a:rPr lang="en-US" sz="2400"/>
              <a:t>formed with long individual </a:t>
            </a:r>
            <a:r>
              <a:rPr lang="en-US" sz="2400" b="1" u="sng"/>
              <a:t>sieve tube cells</a:t>
            </a:r>
          </a:p>
          <a:p>
            <a:pPr lvl="1"/>
            <a:r>
              <a:rPr lang="en-US" sz="2400"/>
              <a:t>perforated ends and sides to allow transfer of nutrients by osmosis</a:t>
            </a:r>
          </a:p>
          <a:p>
            <a:pPr lvl="1"/>
            <a:r>
              <a:rPr lang="en-US" sz="2400" b="1"/>
              <a:t>companion cells</a:t>
            </a:r>
            <a:r>
              <a:rPr lang="en-US" sz="2400"/>
              <a:t> located in the phloem tissue use ATP to move and transport nutrients</a:t>
            </a:r>
          </a:p>
          <a:p>
            <a:pPr lvl="2"/>
            <a:r>
              <a:rPr lang="en-US" sz="2000"/>
              <a:t>from </a:t>
            </a:r>
            <a:r>
              <a:rPr lang="en-US" sz="2000" u="sng"/>
              <a:t>the </a:t>
            </a:r>
            <a:r>
              <a:rPr lang="en-US" sz="2000" b="1" u="sng"/>
              <a:t>source</a:t>
            </a:r>
            <a:r>
              <a:rPr lang="en-US" sz="2000" u="sng"/>
              <a:t> (leaves)</a:t>
            </a:r>
            <a:r>
              <a:rPr lang="en-US" sz="2000"/>
              <a:t> </a:t>
            </a:r>
          </a:p>
          <a:p>
            <a:pPr lvl="2"/>
            <a:r>
              <a:rPr lang="en-US" sz="2000"/>
              <a:t>to </a:t>
            </a:r>
            <a:r>
              <a:rPr lang="en-US" sz="2000" u="sng"/>
              <a:t>the </a:t>
            </a:r>
            <a:r>
              <a:rPr lang="en-US" sz="2000" b="1" u="sng"/>
              <a:t>sink</a:t>
            </a:r>
            <a:r>
              <a:rPr lang="en-US" sz="2000" u="sng"/>
              <a:t> (other parts of the plant)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63663"/>
            <a:ext cx="2971800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2976563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5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534400" cy="1527175"/>
          </a:xfrm>
        </p:spPr>
        <p:txBody>
          <a:bodyPr/>
          <a:lstStyle/>
          <a:p>
            <a:r>
              <a:rPr lang="en-US" sz="4600"/>
              <a:t>Vascular Tissue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1143000" cy="2057400"/>
          </a:xfrm>
        </p:spPr>
        <p:txBody>
          <a:bodyPr/>
          <a:lstStyle/>
          <a:p>
            <a:endParaRPr lang="en-US" sz="2400" u="sng"/>
          </a:p>
          <a:p>
            <a:pPr lvl="1"/>
            <a:endParaRPr lang="en-US" sz="2000" u="sng"/>
          </a:p>
        </p:txBody>
      </p:sp>
      <p:graphicFrame>
        <p:nvGraphicFramePr>
          <p:cNvPr id="48134" name="Object 1030"/>
          <p:cNvGraphicFramePr>
            <a:graphicFrameLocks noChangeAspect="1"/>
          </p:cNvGraphicFramePr>
          <p:nvPr/>
        </p:nvGraphicFramePr>
        <p:xfrm>
          <a:off x="838200" y="1828800"/>
          <a:ext cx="75438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6" name="Bitmap Image" r:id="rId3" imgW="3820058" imgH="3277057" progId="Paint.Picture">
                  <p:embed/>
                </p:oleObj>
              </mc:Choice>
              <mc:Fallback>
                <p:oleObj name="Bitmap Image" r:id="rId3" imgW="3820058" imgH="32770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75438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0" name="Text Box 1026"/>
          <p:cNvSpPr txBox="1">
            <a:spLocks noChangeArrowheads="1"/>
          </p:cNvSpPr>
          <p:nvPr/>
        </p:nvSpPr>
        <p:spPr bwMode="auto">
          <a:xfrm>
            <a:off x="381000" y="6034088"/>
            <a:ext cx="8382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>
                <a:effectLst/>
              </a:rPr>
              <a:t>Cambium: a single layer of cells in the tree’s trunk that produces the new wood and bark</a:t>
            </a:r>
            <a:r>
              <a:rPr lang="en-US" sz="280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17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8610600" cy="1527175"/>
          </a:xfrm>
        </p:spPr>
        <p:txBody>
          <a:bodyPr/>
          <a:lstStyle/>
          <a:p>
            <a:r>
              <a:rPr lang="en-US" sz="4600"/>
              <a:t>Specialization in Plant Cells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3886200" cy="4495800"/>
          </a:xfrm>
        </p:spPr>
        <p:txBody>
          <a:bodyPr/>
          <a:lstStyle/>
          <a:p>
            <a:r>
              <a:rPr lang="en-US" sz="2600"/>
              <a:t>Specialized cells make products that are </a:t>
            </a:r>
            <a:r>
              <a:rPr lang="en-US" sz="2600" u="sng"/>
              <a:t>needed for them to perform their function</a:t>
            </a:r>
          </a:p>
          <a:p>
            <a:pPr lvl="1"/>
            <a:r>
              <a:rPr lang="en-US" sz="2400"/>
              <a:t>Example 1: </a:t>
            </a:r>
          </a:p>
          <a:p>
            <a:pPr lvl="2"/>
            <a:r>
              <a:rPr lang="en-US" sz="2000"/>
              <a:t>cells in the root system are responsible for absorbing water and minerals</a:t>
            </a:r>
          </a:p>
          <a:p>
            <a:pPr lvl="2"/>
            <a:r>
              <a:rPr lang="en-US" sz="2000"/>
              <a:t>these cells grow tiny hairs called root hairs to maximize surface area.</a:t>
            </a:r>
            <a:r>
              <a:rPr lang="en-US" sz="1600"/>
              <a:t> </a:t>
            </a:r>
            <a:br>
              <a:rPr lang="en-US" sz="1600"/>
            </a:br>
            <a:endParaRPr lang="en-US" sz="1800" u="sng"/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495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4495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9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467600" cy="1527175"/>
          </a:xfrm>
        </p:spPr>
        <p:txBody>
          <a:bodyPr/>
          <a:lstStyle/>
          <a:p>
            <a:r>
              <a:rPr lang="en-US" sz="3800" b="1"/>
              <a:t>Specialization in Plant Cells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3886200" cy="5029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/>
              <a:t>Example 2: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dermal cells produce a </a:t>
            </a:r>
            <a:r>
              <a:rPr lang="en-US" sz="2000" b="1"/>
              <a:t>cuticle</a:t>
            </a:r>
            <a:r>
              <a:rPr lang="en-US" sz="2000"/>
              <a:t> to protect the plant from </a:t>
            </a:r>
            <a:r>
              <a:rPr lang="en-US" sz="2000" u="sng"/>
              <a:t>water loss and insect attack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Example 3: </a:t>
            </a:r>
          </a:p>
          <a:p>
            <a:pPr lvl="2">
              <a:lnSpc>
                <a:spcPct val="90000"/>
              </a:lnSpc>
            </a:pPr>
            <a:r>
              <a:rPr lang="en-US" sz="2000" b="1"/>
              <a:t>guard cells</a:t>
            </a:r>
            <a:r>
              <a:rPr lang="en-US" sz="2000"/>
              <a:t> form tiny pores called </a:t>
            </a:r>
            <a:r>
              <a:rPr lang="en-US" sz="2000" b="1"/>
              <a:t>stomata</a:t>
            </a:r>
            <a:r>
              <a:rPr lang="en-US" sz="2000"/>
              <a:t> on the underside of plant leaves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formed from the plant’s </a:t>
            </a:r>
            <a:r>
              <a:rPr lang="en-US" sz="2000" u="sng"/>
              <a:t>lower epidermis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stomata are involved in </a:t>
            </a:r>
            <a:r>
              <a:rPr lang="en-US" sz="2000" u="sng"/>
              <a:t>gas exchange</a:t>
            </a: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191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41910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9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686800" cy="1104900"/>
          </a:xfrm>
        </p:spPr>
        <p:txBody>
          <a:bodyPr/>
          <a:lstStyle/>
          <a:p>
            <a:r>
              <a:rPr lang="en-US"/>
              <a:t>Chapter 3: Learning Outcomes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4114800"/>
          </a:xfrm>
        </p:spPr>
        <p:txBody>
          <a:bodyPr/>
          <a:lstStyle/>
          <a:p>
            <a:r>
              <a:rPr lang="en-US" sz="3100"/>
              <a:t>By the end of this section you should be able to…</a:t>
            </a:r>
            <a:r>
              <a:rPr lang="en-US" sz="3600"/>
              <a:t>	</a:t>
            </a:r>
          </a:p>
          <a:p>
            <a:pPr lvl="1"/>
            <a:r>
              <a:rPr lang="en-US" sz="2400"/>
              <a:t>describe why multicellular organisms need a level of organization to survive</a:t>
            </a:r>
          </a:p>
          <a:p>
            <a:pPr lvl="1"/>
            <a:r>
              <a:rPr lang="en-US" sz="2400"/>
              <a:t>describe how leaf cells of plants have specialized structures and functions</a:t>
            </a:r>
          </a:p>
          <a:p>
            <a:pPr lvl="1"/>
            <a:r>
              <a:rPr lang="en-US" sz="2400"/>
              <a:t>explain the gas exchange system in plants</a:t>
            </a:r>
          </a:p>
          <a:p>
            <a:pPr lvl="1"/>
            <a:r>
              <a:rPr lang="en-US" sz="2400"/>
              <a:t>explain the transport system in plants</a:t>
            </a:r>
          </a:p>
          <a:p>
            <a:pPr lvl="1"/>
            <a:r>
              <a:rPr lang="en-US" sz="2400"/>
              <a:t>describe phototropism and gravitropism </a:t>
            </a:r>
            <a:endParaRPr lang="en-US" sz="3200"/>
          </a:p>
          <a:p>
            <a:pPr lvl="1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62492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686800" cy="1181100"/>
          </a:xfrm>
        </p:spPr>
        <p:txBody>
          <a:bodyPr/>
          <a:lstStyle/>
          <a:p>
            <a:r>
              <a:rPr lang="en-US" sz="4600" b="1"/>
              <a:t>Cells, Tissues, and Systems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4343400"/>
          </a:xfrm>
        </p:spPr>
        <p:txBody>
          <a:bodyPr/>
          <a:lstStyle/>
          <a:p>
            <a:r>
              <a:rPr lang="en-US"/>
              <a:t>In all living systems, co-operation ensures that needs are met, that all cells:</a:t>
            </a:r>
          </a:p>
          <a:p>
            <a:pPr lvl="1"/>
            <a:r>
              <a:rPr lang="en-US" u="sng"/>
              <a:t>get required nutrients</a:t>
            </a:r>
          </a:p>
          <a:p>
            <a:pPr lvl="1"/>
            <a:r>
              <a:rPr lang="en-US" u="sng"/>
              <a:t>convert available energy into a useable form</a:t>
            </a:r>
          </a:p>
          <a:p>
            <a:pPr lvl="1"/>
            <a:r>
              <a:rPr lang="en-US" u="sng"/>
              <a:t>have the ability to divide</a:t>
            </a:r>
          </a:p>
          <a:p>
            <a:pPr lvl="1"/>
            <a:r>
              <a:rPr lang="en-US" u="sng"/>
              <a:t>get rid of waste</a:t>
            </a:r>
          </a:p>
          <a:p>
            <a:pPr lvl="1"/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411550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Unicellularity vs Multicellularity</a:t>
            </a: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/>
              <a:t>Unicellular Organisms</a:t>
            </a:r>
          </a:p>
          <a:p>
            <a:pPr>
              <a:lnSpc>
                <a:spcPct val="90000"/>
              </a:lnSpc>
            </a:pPr>
            <a:r>
              <a:rPr lang="en-US"/>
              <a:t>All life processes occur</a:t>
            </a:r>
            <a:r>
              <a:rPr lang="en-US" u="sng"/>
              <a:t> in a single cell</a:t>
            </a:r>
          </a:p>
          <a:p>
            <a:pPr>
              <a:lnSpc>
                <a:spcPct val="90000"/>
              </a:lnSpc>
            </a:pPr>
            <a:r>
              <a:rPr lang="en-US" u="sng"/>
              <a:t>Large </a:t>
            </a:r>
            <a:r>
              <a:rPr lang="en-US"/>
              <a:t>surface area to volume ratio</a:t>
            </a:r>
          </a:p>
          <a:p>
            <a:pPr>
              <a:lnSpc>
                <a:spcPct val="90000"/>
              </a:lnSpc>
            </a:pPr>
            <a:r>
              <a:rPr lang="en-US" u="sng"/>
              <a:t>Short life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434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/>
              <a:t>Multicellular Organisms</a:t>
            </a:r>
          </a:p>
          <a:p>
            <a:pPr>
              <a:lnSpc>
                <a:spcPct val="90000"/>
              </a:lnSpc>
            </a:pPr>
            <a:r>
              <a:rPr lang="en-US"/>
              <a:t>Contain specialized cells that </a:t>
            </a:r>
            <a:r>
              <a:rPr lang="en-US" u="sng"/>
              <a:t>perform special functions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tissues, </a:t>
            </a:r>
          </a:p>
          <a:p>
            <a:pPr lvl="1">
              <a:lnSpc>
                <a:spcPct val="90000"/>
              </a:lnSpc>
            </a:pPr>
            <a:r>
              <a:rPr lang="en-US"/>
              <a:t>organs, </a:t>
            </a:r>
          </a:p>
          <a:p>
            <a:pPr lvl="1">
              <a:lnSpc>
                <a:spcPct val="90000"/>
              </a:lnSpc>
            </a:pPr>
            <a:r>
              <a:rPr lang="en-US"/>
              <a:t>organ systems</a:t>
            </a:r>
          </a:p>
          <a:p>
            <a:pPr>
              <a:lnSpc>
                <a:spcPct val="90000"/>
              </a:lnSpc>
            </a:pPr>
            <a:r>
              <a:rPr lang="en-US" u="sng"/>
              <a:t>Small</a:t>
            </a:r>
            <a:r>
              <a:rPr lang="en-US"/>
              <a:t> surface area to volume ratio</a:t>
            </a:r>
          </a:p>
          <a:p>
            <a:pPr>
              <a:lnSpc>
                <a:spcPct val="90000"/>
              </a:lnSpc>
            </a:pPr>
            <a:r>
              <a:rPr lang="en-US" u="sng"/>
              <a:t>Longer life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9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9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9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9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9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9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9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9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build="p"/>
      <p:bldP spid="1894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/>
              <a:t>Plant Organization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r>
              <a:rPr lang="en-US"/>
              <a:t>Like animals, plants have an organization</a:t>
            </a:r>
          </a:p>
          <a:p>
            <a:pPr lvl="1"/>
            <a:r>
              <a:rPr lang="en-US" b="1"/>
              <a:t>Cells</a:t>
            </a:r>
            <a:r>
              <a:rPr lang="en-US"/>
              <a:t> - </a:t>
            </a:r>
            <a:r>
              <a:rPr lang="en-US" sz="2400" u="sng"/>
              <a:t>perform a specific job</a:t>
            </a:r>
            <a:r>
              <a:rPr lang="en-US"/>
              <a:t> </a:t>
            </a:r>
          </a:p>
          <a:p>
            <a:pPr lvl="1"/>
            <a:r>
              <a:rPr lang="en-US" b="1"/>
              <a:t>Tissues</a:t>
            </a:r>
            <a:r>
              <a:rPr lang="en-US"/>
              <a:t> - </a:t>
            </a:r>
            <a:r>
              <a:rPr lang="en-US" sz="2400"/>
              <a:t>group of specialized cells </a:t>
            </a:r>
            <a:r>
              <a:rPr lang="en-US" sz="2400" u="sng"/>
              <a:t>working together</a:t>
            </a:r>
          </a:p>
          <a:p>
            <a:pPr lvl="1"/>
            <a:r>
              <a:rPr lang="en-US" b="1"/>
              <a:t>Organs</a:t>
            </a:r>
            <a:r>
              <a:rPr lang="en-US"/>
              <a:t> - </a:t>
            </a:r>
            <a:r>
              <a:rPr lang="en-US" sz="2400"/>
              <a:t>tissues </a:t>
            </a:r>
            <a:r>
              <a:rPr lang="en-US" sz="2400" u="sng"/>
              <a:t>contributing to the same</a:t>
            </a:r>
            <a:r>
              <a:rPr lang="en-US" u="sng"/>
              <a:t> </a:t>
            </a:r>
            <a:r>
              <a:rPr lang="en-US" sz="2400" u="sng"/>
              <a:t>function</a:t>
            </a:r>
            <a:endParaRPr lang="en-US" u="sng"/>
          </a:p>
          <a:p>
            <a:pPr lvl="1"/>
            <a:r>
              <a:rPr lang="en-US" b="1"/>
              <a:t>Organ System</a:t>
            </a:r>
            <a:r>
              <a:rPr lang="en-US"/>
              <a:t> - </a:t>
            </a:r>
            <a:r>
              <a:rPr lang="en-US" sz="2400"/>
              <a:t>group of </a:t>
            </a:r>
            <a:r>
              <a:rPr lang="en-US" sz="2400" u="sng"/>
              <a:t>organs working together</a:t>
            </a:r>
          </a:p>
          <a:p>
            <a:pPr lvl="1"/>
            <a:endParaRPr lang="en-US" sz="3200" u="sng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7086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problems: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Put these terms in order from smallest (most specific) to largest (least specific)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lungs, bronchiole, mitochondria, respiratory system, lung cells</a:t>
            </a:r>
          </a:p>
          <a:p>
            <a:pPr lvl="2">
              <a:lnSpc>
                <a:spcPct val="90000"/>
              </a:lnSpc>
            </a:pPr>
            <a:r>
              <a:rPr lang="en-US" sz="2000" u="sng" dirty="0"/>
              <a:t>mitochondria </a:t>
            </a:r>
            <a:r>
              <a:rPr lang="en-US" sz="2000" u="sng" dirty="0">
                <a:sym typeface="Wingdings" pitchFamily="2" charset="2"/>
              </a:rPr>
              <a:t> lung cell  bronchiole  lung  resp. system</a:t>
            </a:r>
            <a:endParaRPr lang="en-US" sz="2000" u="sng" dirty="0"/>
          </a:p>
          <a:p>
            <a:pPr lvl="1">
              <a:lnSpc>
                <a:spcPct val="90000"/>
              </a:lnSpc>
            </a:pPr>
            <a:r>
              <a:rPr lang="en-US" sz="2400" dirty="0"/>
              <a:t>leaf cell, chloroplasts, palisade tissue, shoot system, leaf</a:t>
            </a:r>
          </a:p>
          <a:p>
            <a:pPr lvl="2">
              <a:lnSpc>
                <a:spcPct val="90000"/>
              </a:lnSpc>
            </a:pPr>
            <a:r>
              <a:rPr lang="en-US" sz="2000" u="sng" dirty="0"/>
              <a:t>chloroplast </a:t>
            </a:r>
            <a:r>
              <a:rPr lang="en-US" sz="2000" u="sng" dirty="0">
                <a:sym typeface="Wingdings" pitchFamily="2" charset="2"/>
              </a:rPr>
              <a:t> leaf cell  palisade tissue  leaf  shoot system</a:t>
            </a:r>
            <a:endParaRPr lang="en-US" sz="2000" u="sng" dirty="0"/>
          </a:p>
          <a:p>
            <a:pPr>
              <a:lnSpc>
                <a:spcPct val="90000"/>
              </a:lnSpc>
            </a:pPr>
            <a:r>
              <a:rPr lang="en-US" sz="2800" dirty="0"/>
              <a:t>in each example above,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organ?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organ system?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tissue?</a:t>
            </a:r>
          </a:p>
          <a:p>
            <a:pPr lvl="2">
              <a:lnSpc>
                <a:spcPct val="90000"/>
              </a:lnSpc>
            </a:pPr>
            <a:r>
              <a:rPr lang="en-US" sz="2000" u="sng" dirty="0"/>
              <a:t>lung/leaf, respiratory system/shoot system, bronchiole/palisade</a:t>
            </a:r>
          </a:p>
          <a:p>
            <a:pPr lvl="2">
              <a:lnSpc>
                <a:spcPct val="90000"/>
              </a:lnSpc>
            </a:pP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6753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8610600" cy="1527175"/>
          </a:xfrm>
        </p:spPr>
        <p:txBody>
          <a:bodyPr/>
          <a:lstStyle/>
          <a:p>
            <a:r>
              <a:rPr lang="en-US" sz="5000"/>
              <a:t>Plant Organ Systems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5257800" cy="4800600"/>
          </a:xfrm>
        </p:spPr>
        <p:txBody>
          <a:bodyPr/>
          <a:lstStyle/>
          <a:p>
            <a:r>
              <a:rPr lang="en-US"/>
              <a:t>Plants have two organ systems</a:t>
            </a:r>
          </a:p>
          <a:p>
            <a:pPr lvl="1"/>
            <a:r>
              <a:rPr lang="en-US"/>
              <a:t>The </a:t>
            </a:r>
            <a:r>
              <a:rPr lang="en-US" b="1"/>
              <a:t>shoot system</a:t>
            </a:r>
            <a:r>
              <a:rPr lang="en-US"/>
              <a:t>: </a:t>
            </a:r>
          </a:p>
          <a:p>
            <a:pPr lvl="2"/>
            <a:r>
              <a:rPr lang="en-US"/>
              <a:t>includes </a:t>
            </a:r>
            <a:r>
              <a:rPr lang="en-US" u="sng"/>
              <a:t>stem, leaves, buds, flowers and fruits</a:t>
            </a:r>
          </a:p>
          <a:p>
            <a:pPr lvl="2"/>
            <a:r>
              <a:rPr lang="en-US"/>
              <a:t>also includes </a:t>
            </a:r>
            <a:r>
              <a:rPr lang="en-US" u="sng"/>
              <a:t>tubers</a:t>
            </a:r>
          </a:p>
          <a:p>
            <a:pPr lvl="2"/>
            <a:r>
              <a:rPr lang="en-US"/>
              <a:t>contains photosynthetic organs that </a:t>
            </a:r>
            <a:r>
              <a:rPr lang="en-US" u="sng"/>
              <a:t>absorb CO</a:t>
            </a:r>
            <a:r>
              <a:rPr lang="en-US" u="sng" baseline="-25000"/>
              <a:t>2</a:t>
            </a:r>
            <a:r>
              <a:rPr lang="en-US" u="sng"/>
              <a:t> and release O</a:t>
            </a:r>
            <a:r>
              <a:rPr lang="en-US" u="sng" baseline="-25000"/>
              <a:t>2</a:t>
            </a:r>
          </a:p>
          <a:p>
            <a:pPr lvl="2"/>
            <a:endParaRPr lang="en-US" sz="2800" u="sng"/>
          </a:p>
        </p:txBody>
      </p:sp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5257800" y="1676400"/>
          <a:ext cx="3648075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6" name="Bitmap Image" r:id="rId3" imgW="3495238" imgH="4933333" progId="Paint.Picture">
                  <p:embed/>
                </p:oleObj>
              </mc:Choice>
              <mc:Fallback>
                <p:oleObj name="Bitmap Image" r:id="rId3" imgW="3495238" imgH="4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3648075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8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8610600" cy="1527175"/>
          </a:xfrm>
        </p:spPr>
        <p:txBody>
          <a:bodyPr/>
          <a:lstStyle/>
          <a:p>
            <a:r>
              <a:rPr lang="en-US" sz="5000"/>
              <a:t>Plant Organ Systems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5257800" cy="4876800"/>
          </a:xfrm>
        </p:spPr>
        <p:txBody>
          <a:bodyPr/>
          <a:lstStyle/>
          <a:p>
            <a:r>
              <a:rPr lang="en-US"/>
              <a:t>Plants have two organ systems</a:t>
            </a:r>
          </a:p>
          <a:p>
            <a:pPr lvl="1"/>
            <a:r>
              <a:rPr lang="en-US"/>
              <a:t>The</a:t>
            </a:r>
            <a:r>
              <a:rPr lang="en-US" b="1"/>
              <a:t> root system:</a:t>
            </a:r>
          </a:p>
          <a:p>
            <a:pPr lvl="2"/>
            <a:r>
              <a:rPr lang="en-US" u="sng"/>
              <a:t>everything underground</a:t>
            </a:r>
          </a:p>
          <a:p>
            <a:pPr lvl="2"/>
            <a:r>
              <a:rPr lang="en-US"/>
              <a:t>also includes aerial roots</a:t>
            </a:r>
          </a:p>
          <a:p>
            <a:pPr lvl="2"/>
            <a:r>
              <a:rPr lang="en-US"/>
              <a:t>absorbs </a:t>
            </a:r>
            <a:r>
              <a:rPr lang="en-US" u="sng"/>
              <a:t>water and minerals from the soil</a:t>
            </a:r>
          </a:p>
          <a:p>
            <a:pPr lvl="1"/>
            <a:endParaRPr lang="en-US" sz="3200" u="sng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5257800" y="1676400"/>
          <a:ext cx="3648075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Bitmap Image" r:id="rId3" imgW="3495238" imgH="4933333" progId="Paint.Picture">
                  <p:embed/>
                </p:oleObj>
              </mc:Choice>
              <mc:Fallback>
                <p:oleObj name="Bitmap Image" r:id="rId3" imgW="3495238" imgH="4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3648075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76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5"/>
    </p:bldLst>
  </p:timing>
</p:sld>
</file>

<file path=ppt/theme/theme1.xml><?xml version="1.0" encoding="utf-8"?>
<a:theme xmlns:a="http://schemas.openxmlformats.org/drawingml/2006/main" name="Beam">
  <a:themeElements>
    <a:clrScheme name="Beam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Beam">
      <a:majorFont>
        <a:latin typeface="Maiandra GD"/>
        <a:ea typeface=""/>
        <a:cs typeface=""/>
      </a:majorFont>
      <a:minorFont>
        <a:latin typeface="Maiandra G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iandra G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iandra GD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2257</TotalTime>
  <Words>883</Words>
  <Application>Microsoft Office PowerPoint</Application>
  <PresentationFormat>On-screen Show (4:3)</PresentationFormat>
  <Paragraphs>133</Paragraphs>
  <Slides>24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 Black</vt:lpstr>
      <vt:lpstr>Calibri</vt:lpstr>
      <vt:lpstr>Maiandra GD</vt:lpstr>
      <vt:lpstr>Wingdings</vt:lpstr>
      <vt:lpstr>Beam</vt:lpstr>
      <vt:lpstr>Bitmap Image</vt:lpstr>
      <vt:lpstr>Science 10 – Unit C BIOLOGY</vt:lpstr>
      <vt:lpstr>C3.1 Cells, Tissues, and Systems</vt:lpstr>
      <vt:lpstr>Chapter 3: Learning Outcomes</vt:lpstr>
      <vt:lpstr>Cells, Tissues, and Systems</vt:lpstr>
      <vt:lpstr>Unicellularity vs Multicellularity</vt:lpstr>
      <vt:lpstr>Plant Organization</vt:lpstr>
      <vt:lpstr>Practice problems:</vt:lpstr>
      <vt:lpstr>Plant Organ Systems</vt:lpstr>
      <vt:lpstr>Plant Organ Systems</vt:lpstr>
      <vt:lpstr>Practice problem:</vt:lpstr>
      <vt:lpstr>Plant Growth</vt:lpstr>
      <vt:lpstr>Plant Growth</vt:lpstr>
      <vt:lpstr>Plant Growth</vt:lpstr>
      <vt:lpstr>PowerPoint Presentation</vt:lpstr>
      <vt:lpstr>Plant Structure</vt:lpstr>
      <vt:lpstr>Plant Tissues </vt:lpstr>
      <vt:lpstr>Plant Tissue</vt:lpstr>
      <vt:lpstr>Plant Tissue</vt:lpstr>
      <vt:lpstr>Plant Tissue</vt:lpstr>
      <vt:lpstr>Vascular Tissue</vt:lpstr>
      <vt:lpstr>Vascular Tissue</vt:lpstr>
      <vt:lpstr>Vascular Tissue</vt:lpstr>
      <vt:lpstr>Specialization in Plant Cells</vt:lpstr>
      <vt:lpstr>Specialization in Plant Cells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10 – Unit C BIOLOGY</dc:title>
  <dc:creator>Nathan Koelmans</dc:creator>
  <cp:lastModifiedBy>Pilipchuk, Cheryl</cp:lastModifiedBy>
  <cp:revision>31</cp:revision>
  <cp:lastPrinted>2011-04-13T15:28:48Z</cp:lastPrinted>
  <dcterms:created xsi:type="dcterms:W3CDTF">2008-03-09T22:59:07Z</dcterms:created>
  <dcterms:modified xsi:type="dcterms:W3CDTF">2017-12-05T17:13:40Z</dcterms:modified>
</cp:coreProperties>
</file>