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1"/>
  </p:notesMasterIdLst>
  <p:handoutMasterIdLst>
    <p:handoutMasterId r:id="rId12"/>
  </p:handoutMasterIdLst>
  <p:sldIdLst>
    <p:sldId id="436" r:id="rId2"/>
    <p:sldId id="437" r:id="rId3"/>
    <p:sldId id="438" r:id="rId4"/>
    <p:sldId id="439" r:id="rId5"/>
    <p:sldId id="440" r:id="rId6"/>
    <p:sldId id="441" r:id="rId7"/>
    <p:sldId id="442" r:id="rId8"/>
    <p:sldId id="443" r:id="rId9"/>
    <p:sldId id="444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iandra G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iandra G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iandra G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iandra G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iandra GD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aiandra GD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aiandra GD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aiandra GD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aiandra G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9" autoAdjust="0"/>
    <p:restoredTop sz="94581" autoAdjust="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012"/>
    </p:cViewPr>
  </p:sorterViewPr>
  <p:notesViewPr>
    <p:cSldViewPr>
      <p:cViewPr varScale="1">
        <p:scale>
          <a:sx n="80" d="100"/>
          <a:sy n="80" d="100"/>
        </p:scale>
        <p:origin x="-2058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EB9AAF-780D-477C-A707-ECA467D8E40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620E0F-3C9F-4DDE-A14C-E486FEF62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76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8E0F41-C28D-4BAB-8D4B-B95E952F801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49404D-6173-483B-8504-CACA09B0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0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79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9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9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793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93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93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12A847-1F8E-411C-A6BB-BD711D250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6D4A7-3015-481E-9E0C-E99E24106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4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64366-795D-4B4A-8074-11BD00B449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0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FDC282-BE43-4B3B-B235-353D2F339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D1275-6525-4A9F-AF69-0123078B7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2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816A6-7A56-44BE-B59A-6A34870605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AB757-8AA0-40BC-8620-C72883F3A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3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DF537-64CF-4385-A090-CBD774A4CC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5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6D7B7-FCB1-4175-B88F-E5DB1E8DF2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7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0C252-87A9-4E32-9FDC-A4940A3EE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6F545-5D40-4623-A069-DE067E7ED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1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43C6E-B247-444C-87D4-BDA0B26484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68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0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69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9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9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9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69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69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6EAD221-94DE-4B71-8DD2-339459923B0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aiandra G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hyperlink" Target="http://www.watercolorways.com/blog/uploaded_images/Maple-Leaf-737841.jpg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828800"/>
          </a:xfrm>
        </p:spPr>
        <p:txBody>
          <a:bodyPr/>
          <a:lstStyle/>
          <a:p>
            <a:r>
              <a:rPr lang="en-US" sz="4400" dirty="0"/>
              <a:t>3.2</a:t>
            </a:r>
            <a:br>
              <a:rPr lang="en-US" sz="4400" dirty="0"/>
            </a:br>
            <a:r>
              <a:rPr lang="en-US" sz="4400" dirty="0"/>
              <a:t>The leaf and photosynthesis</a:t>
            </a:r>
          </a:p>
        </p:txBody>
      </p:sp>
      <p:pic>
        <p:nvPicPr>
          <p:cNvPr id="16401" name="Picture 17" descr="leaf_1_bg_0105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20938"/>
            <a:ext cx="4608513" cy="3457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Photosynthesis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leaf is a collection of tissues working together to carry out </a:t>
            </a:r>
            <a:r>
              <a:rPr lang="en-US" u="sng"/>
              <a:t>photosynthesis</a:t>
            </a:r>
            <a:r>
              <a:rPr lang="en-US"/>
              <a:t>.</a:t>
            </a:r>
          </a:p>
          <a:p>
            <a:r>
              <a:rPr lang="en-US"/>
              <a:t>“Photo” 	“synthesis”</a:t>
            </a:r>
          </a:p>
          <a:p>
            <a:pPr lvl="1"/>
            <a:r>
              <a:rPr lang="en-US" sz="2200" i="1"/>
              <a:t>(light)	          (putting together)</a:t>
            </a:r>
          </a:p>
          <a:p>
            <a:pPr lvl="1"/>
            <a:r>
              <a:rPr lang="en-US" sz="2200"/>
              <a:t>[Putting together with light]</a:t>
            </a:r>
          </a:p>
        </p:txBody>
      </p:sp>
      <p:pic>
        <p:nvPicPr>
          <p:cNvPr id="130052" name="Picture 4" descr="Img_8863%20KL%20day,%20orchid%20garden%20area,%20leaf%20sun-dapp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16338"/>
            <a:ext cx="3259138" cy="2890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Photosynthesis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41688"/>
          </a:xfrm>
        </p:spPr>
        <p:txBody>
          <a:bodyPr/>
          <a:lstStyle/>
          <a:p>
            <a:r>
              <a:rPr lang="en-US" sz="4000"/>
              <a:t>The purpose of photosynthesis is </a:t>
            </a:r>
            <a:r>
              <a:rPr lang="en-US" sz="4000" u="sng"/>
              <a:t>to create energy</a:t>
            </a:r>
          </a:p>
          <a:p>
            <a:pPr>
              <a:buFont typeface="Wingdings" pitchFamily="2" charset="2"/>
              <a:buNone/>
            </a:pPr>
            <a:r>
              <a:rPr lang="en-US" sz="2200"/>
              <a:t>	Water + Carbon Dioxide ----------------------</a:t>
            </a:r>
            <a:r>
              <a:rPr lang="en-US" sz="2200">
                <a:sym typeface="Wingdings" pitchFamily="2" charset="2"/>
              </a:rPr>
              <a:t></a:t>
            </a:r>
            <a:r>
              <a:rPr lang="en-US" sz="2200"/>
              <a:t> Glucose + Oxygen</a:t>
            </a:r>
          </a:p>
          <a:p>
            <a:pPr lvl="4">
              <a:buFont typeface="Wingdings" pitchFamily="2" charset="2"/>
              <a:buChar char=" "/>
            </a:pPr>
            <a:r>
              <a:rPr lang="en-US" sz="1900" b="1"/>
              <a:t>                  chlorophyll +light</a:t>
            </a:r>
          </a:p>
          <a:p>
            <a:pPr lvl="4">
              <a:buFont typeface="Wingdings" pitchFamily="2" charset="2"/>
              <a:buChar char=" "/>
            </a:pPr>
            <a:endParaRPr lang="en-US" sz="1900" b="1"/>
          </a:p>
          <a:p>
            <a:pPr>
              <a:buFont typeface="Wingdings" pitchFamily="2" charset="2"/>
              <a:buChar char=" "/>
            </a:pPr>
            <a:r>
              <a:rPr lang="en-US" sz="2400"/>
              <a:t>6 H</a:t>
            </a:r>
            <a:r>
              <a:rPr lang="en-US" sz="2400" baseline="-25000"/>
              <a:t>2</a:t>
            </a:r>
            <a:r>
              <a:rPr lang="en-US" sz="2400"/>
              <a:t>O</a:t>
            </a:r>
            <a:r>
              <a:rPr lang="en-US" sz="2400" baseline="-25000"/>
              <a:t>(l)</a:t>
            </a:r>
            <a:r>
              <a:rPr lang="en-US" sz="2400"/>
              <a:t> + 6 CO</a:t>
            </a:r>
            <a:r>
              <a:rPr lang="en-US" sz="2400" baseline="-25000"/>
              <a:t>2(g)</a:t>
            </a:r>
            <a:r>
              <a:rPr lang="en-US" sz="2400"/>
              <a:t> ----------------------&gt; C</a:t>
            </a:r>
            <a:r>
              <a:rPr lang="en-US" sz="2400" baseline="-25000"/>
              <a:t>6</a:t>
            </a:r>
            <a:r>
              <a:rPr lang="en-US" sz="2400"/>
              <a:t>H</a:t>
            </a:r>
            <a:r>
              <a:rPr lang="en-US" sz="2400" baseline="-25000"/>
              <a:t>12</a:t>
            </a:r>
            <a:r>
              <a:rPr lang="en-US" sz="2400"/>
              <a:t>O</a:t>
            </a:r>
            <a:r>
              <a:rPr lang="en-US" sz="2400" baseline="-25000"/>
              <a:t>6(aq)</a:t>
            </a:r>
            <a:r>
              <a:rPr lang="en-US" sz="2400"/>
              <a:t> + 6O</a:t>
            </a:r>
            <a:r>
              <a:rPr lang="en-US" sz="2400" baseline="-25000"/>
              <a:t>2(g)</a:t>
            </a:r>
          </a:p>
          <a:p>
            <a:pPr lvl="4">
              <a:buFont typeface="Wingdings" pitchFamily="2" charset="2"/>
              <a:buChar char=" "/>
            </a:pPr>
            <a:r>
              <a:rPr lang="en-US" sz="1900" b="1"/>
              <a:t>            chlorophyll +light</a:t>
            </a:r>
            <a:endParaRPr lang="en-US"/>
          </a:p>
        </p:txBody>
      </p:sp>
      <p:pic>
        <p:nvPicPr>
          <p:cNvPr id="131076" name="Picture 4" descr="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4797425"/>
            <a:ext cx="39592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Chloropla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71513"/>
            <a:ext cx="3200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410200" cy="1143000"/>
          </a:xfrm>
        </p:spPr>
        <p:txBody>
          <a:bodyPr/>
          <a:lstStyle/>
          <a:p>
            <a:r>
              <a:rPr lang="en-US"/>
              <a:t>Chloroplast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5699125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Plant cells have organelles called </a:t>
            </a:r>
            <a:r>
              <a:rPr lang="en-US" sz="3600" u="sng"/>
              <a:t>chloroplasts</a:t>
            </a:r>
            <a:endParaRPr lang="en-US" sz="3600"/>
          </a:p>
          <a:p>
            <a:pPr lvl="1">
              <a:lnSpc>
                <a:spcPct val="90000"/>
              </a:lnSpc>
            </a:pPr>
            <a:r>
              <a:rPr lang="en-US"/>
              <a:t>chloroplasts contain </a:t>
            </a:r>
            <a:r>
              <a:rPr lang="en-US" u="sng"/>
              <a:t>a green pigment called chlorophyll</a:t>
            </a:r>
          </a:p>
          <a:p>
            <a:pPr lvl="1">
              <a:lnSpc>
                <a:spcPct val="90000"/>
              </a:lnSpc>
            </a:pPr>
            <a:r>
              <a:rPr lang="en-US"/>
              <a:t>cells containing chloroplasts are found in the ground tissue</a:t>
            </a:r>
          </a:p>
          <a:p>
            <a:pPr lvl="1">
              <a:lnSpc>
                <a:spcPct val="90000"/>
              </a:lnSpc>
            </a:pPr>
            <a:r>
              <a:rPr lang="en-US"/>
              <a:t>light energy is absorbed by chlorophyll and turned into chemical energy (food for the plant)</a:t>
            </a:r>
          </a:p>
        </p:txBody>
      </p:sp>
      <p:pic>
        <p:nvPicPr>
          <p:cNvPr id="132101" name="Picture 5" descr="lea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08350"/>
            <a:ext cx="3276600" cy="3144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Accessory Pigments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Chlorophyll is not the only pigment to capture light energy </a:t>
            </a:r>
          </a:p>
          <a:p>
            <a:pPr lvl="1"/>
            <a:r>
              <a:rPr lang="en-US" sz="2100"/>
              <a:t>Accessory pigments help protect the plant and </a:t>
            </a:r>
            <a:r>
              <a:rPr lang="en-US" sz="2100" u="sng"/>
              <a:t>capture the most energy possible</a:t>
            </a:r>
          </a:p>
          <a:p>
            <a:pPr lvl="1"/>
            <a:r>
              <a:rPr lang="en-US" sz="2100"/>
              <a:t>when temperatures get colder in the fall, </a:t>
            </a:r>
            <a:r>
              <a:rPr lang="en-US" sz="2100" u="sng"/>
              <a:t>chlorophyll disintegrates, revealing the other pigments underneath</a:t>
            </a:r>
            <a:endParaRPr lang="en-US" sz="2100"/>
          </a:p>
        </p:txBody>
      </p:sp>
      <p:graphicFrame>
        <p:nvGraphicFramePr>
          <p:cNvPr id="133124" name="Object 4" descr="8"/>
          <p:cNvGraphicFramePr>
            <a:graphicFrameLocks noGrp="1" noChangeAspect="1"/>
          </p:cNvGraphicFramePr>
          <p:nvPr>
            <p:ph sz="half" idx="2"/>
          </p:nvPr>
        </p:nvGraphicFramePr>
        <p:xfrm>
          <a:off x="4716463" y="1341438"/>
          <a:ext cx="3448050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2" name="Bitmap Image" r:id="rId3" imgW="3866667" imgH="4361905" progId="Paint.Picture">
                  <p:embed/>
                </p:oleObj>
              </mc:Choice>
              <mc:Fallback>
                <p:oleObj name="Bitmap Image" r:id="rId3" imgW="3866667" imgH="43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341438"/>
                        <a:ext cx="3448050" cy="388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28" name="Picture 8" descr="Maple-Leaf-735828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76700"/>
            <a:ext cx="1884362" cy="2492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9" name="Picture 9" descr="Maple-Leaf-735828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76700"/>
            <a:ext cx="1884362" cy="2492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0" name="Picture 10" descr="Maple-Leaf-735828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76700"/>
            <a:ext cx="18843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53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 exchange in plants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/>
              <a:t>Two main reactions that take place in plants and produce gases as products</a:t>
            </a:r>
          </a:p>
          <a:p>
            <a:pPr lvl="1"/>
            <a:r>
              <a:rPr lang="en-US" sz="2400"/>
              <a:t>Photosynthesis occurs in chloroplasts</a:t>
            </a:r>
          </a:p>
          <a:p>
            <a:pPr lvl="2"/>
            <a:r>
              <a:rPr lang="en-US" sz="2000"/>
              <a:t>Occurs </a:t>
            </a:r>
            <a:r>
              <a:rPr lang="en-US" sz="2000" u="sng"/>
              <a:t>in the light</a:t>
            </a:r>
          </a:p>
          <a:p>
            <a:pPr lvl="2"/>
            <a:r>
              <a:rPr lang="en-US" sz="2000"/>
              <a:t>Produces </a:t>
            </a:r>
            <a:r>
              <a:rPr lang="en-US" sz="2000" u="sng"/>
              <a:t>O</a:t>
            </a:r>
            <a:r>
              <a:rPr lang="en-US" sz="2000" u="sng" baseline="-25000"/>
              <a:t>2</a:t>
            </a:r>
            <a:r>
              <a:rPr lang="en-US" sz="2000" u="sng"/>
              <a:t> and glucose</a:t>
            </a:r>
          </a:p>
          <a:p>
            <a:pPr lvl="1"/>
            <a:r>
              <a:rPr lang="en-US" sz="2400"/>
              <a:t>Cellular respiration occurs in the cytoplasm and mitochondria</a:t>
            </a:r>
          </a:p>
          <a:p>
            <a:pPr lvl="2"/>
            <a:r>
              <a:rPr lang="en-US" sz="2000" u="sng"/>
              <a:t>Does not need light</a:t>
            </a:r>
            <a:r>
              <a:rPr lang="en-US" sz="2000"/>
              <a:t> (as long as products from photosynthesis are available)</a:t>
            </a:r>
          </a:p>
          <a:p>
            <a:pPr lvl="2"/>
            <a:r>
              <a:rPr lang="en-US" sz="2000"/>
              <a:t>Glucose + oxygen </a:t>
            </a:r>
            <a:r>
              <a:rPr lang="en-US" sz="2000">
                <a:sym typeface="Wingdings" pitchFamily="2" charset="2"/>
              </a:rPr>
              <a:t> carbon dioxide + water + energy</a:t>
            </a:r>
          </a:p>
          <a:p>
            <a:pPr lvl="2">
              <a:buFont typeface="Wingdings" pitchFamily="2" charset="2"/>
              <a:buNone/>
            </a:pPr>
            <a:r>
              <a:rPr lang="en-US" sz="2000"/>
              <a:t>   C</a:t>
            </a:r>
            <a:r>
              <a:rPr lang="en-US" sz="2000" baseline="-25000"/>
              <a:t>6</a:t>
            </a:r>
            <a:r>
              <a:rPr lang="en-US" sz="2000"/>
              <a:t>H</a:t>
            </a:r>
            <a:r>
              <a:rPr lang="en-US" sz="2000" baseline="-25000"/>
              <a:t>12</a:t>
            </a:r>
            <a:r>
              <a:rPr lang="en-US" sz="2000"/>
              <a:t>O</a:t>
            </a:r>
            <a:r>
              <a:rPr lang="en-US" sz="2000" baseline="-25000"/>
              <a:t>6</a:t>
            </a:r>
            <a:r>
              <a:rPr lang="en-US" sz="2000"/>
              <a:t> + 6O</a:t>
            </a:r>
            <a:r>
              <a:rPr lang="en-US" sz="2000" baseline="-25000"/>
              <a:t>2</a:t>
            </a:r>
            <a:r>
              <a:rPr lang="en-US" sz="2000"/>
              <a:t>      </a:t>
            </a:r>
            <a:r>
              <a:rPr lang="en-US" sz="2000">
                <a:sym typeface="Wingdings" pitchFamily="2" charset="2"/>
              </a:rPr>
              <a:t> CO</a:t>
            </a:r>
            <a:r>
              <a:rPr lang="en-US" sz="2000" baseline="-25000">
                <a:sym typeface="Wingdings" pitchFamily="2" charset="2"/>
              </a:rPr>
              <a:t>2</a:t>
            </a:r>
            <a:r>
              <a:rPr lang="en-US" sz="2000">
                <a:sym typeface="Wingdings" pitchFamily="2" charset="2"/>
              </a:rPr>
              <a:t>               + H</a:t>
            </a:r>
            <a:r>
              <a:rPr lang="en-US" sz="2000" baseline="-25000">
                <a:sym typeface="Wingdings" pitchFamily="2" charset="2"/>
              </a:rPr>
              <a:t>2</a:t>
            </a:r>
            <a:r>
              <a:rPr lang="en-US" sz="2000">
                <a:sym typeface="Wingdings" pitchFamily="2" charset="2"/>
              </a:rPr>
              <a:t>0   + energy</a:t>
            </a:r>
          </a:p>
        </p:txBody>
      </p:sp>
    </p:spTree>
    <p:extLst>
      <p:ext uri="{BB962C8B-B14F-4D97-AF65-F5344CB8AC3E}">
        <p14:creationId xmlns:p14="http://schemas.microsoft.com/office/powerpoint/2010/main" val="25388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 exchange in plants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3827462" cy="4530725"/>
          </a:xfrm>
        </p:spPr>
        <p:txBody>
          <a:bodyPr/>
          <a:lstStyle/>
          <a:p>
            <a:r>
              <a:rPr lang="en-US" sz="3000" b="1"/>
              <a:t>Photorespiration</a:t>
            </a:r>
          </a:p>
          <a:p>
            <a:pPr lvl="1"/>
            <a:r>
              <a:rPr lang="en-US" sz="2600"/>
              <a:t>the two processes together</a:t>
            </a:r>
          </a:p>
          <a:p>
            <a:pPr lvl="1"/>
            <a:r>
              <a:rPr lang="en-US" sz="2600" u="sng"/>
              <a:t>neither process can occur without the other</a:t>
            </a:r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05038"/>
            <a:ext cx="50768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6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Observing photosynthesis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4530725"/>
          </a:xfrm>
        </p:spPr>
        <p:txBody>
          <a:bodyPr/>
          <a:lstStyle/>
          <a:p>
            <a:r>
              <a:rPr lang="en-US"/>
              <a:t>What is an easy way to measure photosynthesis?</a:t>
            </a:r>
          </a:p>
          <a:p>
            <a:pPr lvl="1"/>
            <a:r>
              <a:rPr lang="en-US">
                <a:effectLst/>
              </a:rPr>
              <a:t>Watch for a product of photosynthesis – OXYGEN</a:t>
            </a:r>
          </a:p>
        </p:txBody>
      </p:sp>
      <p:pic>
        <p:nvPicPr>
          <p:cNvPr id="137220" name="Picture 4" descr="p20no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403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1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Something to think about: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3484563"/>
          </a:xfrm>
        </p:spPr>
        <p:txBody>
          <a:bodyPr/>
          <a:lstStyle/>
          <a:p>
            <a:r>
              <a:rPr lang="en-US" sz="3000"/>
              <a:t>The estimated amount of global energy from photosynthesis is 1.0 x 10</a:t>
            </a:r>
            <a:r>
              <a:rPr lang="en-US" sz="3000" baseline="30000"/>
              <a:t>21</a:t>
            </a:r>
            <a:r>
              <a:rPr lang="en-US" sz="3000"/>
              <a:t> joules.</a:t>
            </a:r>
          </a:p>
          <a:p>
            <a:pPr lvl="1"/>
            <a:r>
              <a:rPr lang="en-US" sz="2400"/>
              <a:t>That is 1000000000000000000000 joules</a:t>
            </a:r>
          </a:p>
          <a:p>
            <a:r>
              <a:rPr lang="en-US" sz="3000"/>
              <a:t>A hydrogen bomb is rated at </a:t>
            </a:r>
            <a:r>
              <a:rPr lang="en-US"/>
              <a:t>4.2 x 10</a:t>
            </a:r>
            <a:r>
              <a:rPr lang="en-US" baseline="30000"/>
              <a:t>15</a:t>
            </a:r>
            <a:r>
              <a:rPr lang="en-US"/>
              <a:t> joules</a:t>
            </a:r>
          </a:p>
          <a:p>
            <a:pPr lvl="1"/>
            <a:r>
              <a:rPr lang="en-US" sz="2400"/>
              <a:t>Photosynthesis produces the same energy as 238,095 hydrogen bombs!</a:t>
            </a:r>
            <a:endParaRPr lang="en-US"/>
          </a:p>
        </p:txBody>
      </p:sp>
      <p:pic>
        <p:nvPicPr>
          <p:cNvPr id="138244" name="Picture 4" descr="h-bomb_b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502150"/>
            <a:ext cx="388620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5" name="Picture 5" descr="wild%20okra%20small%20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502150"/>
            <a:ext cx="3730625" cy="2239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3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1">
      <a:dk1>
        <a:srgbClr val="1A006C"/>
      </a:dk1>
      <a:lt1>
        <a:srgbClr val="FFFFFF"/>
      </a:lt1>
      <a:dk2>
        <a:srgbClr val="000066"/>
      </a:dk2>
      <a:lt2>
        <a:srgbClr val="CCCCFF"/>
      </a:lt2>
      <a:accent1>
        <a:srgbClr val="0099CC"/>
      </a:accent1>
      <a:accent2>
        <a:srgbClr val="6600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Beam">
      <a:majorFont>
        <a:latin typeface="Maiandra GD"/>
        <a:ea typeface=""/>
        <a:cs typeface=""/>
      </a:majorFont>
      <a:minorFont>
        <a:latin typeface="Maiandra G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iandra G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iandra GD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2256</TotalTime>
  <Words>257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Maiandra GD</vt:lpstr>
      <vt:lpstr>Wingdings</vt:lpstr>
      <vt:lpstr>Beam</vt:lpstr>
      <vt:lpstr>Bitmap Image</vt:lpstr>
      <vt:lpstr>3.2 The leaf and photosynthesis</vt:lpstr>
      <vt:lpstr>Photosynthesis</vt:lpstr>
      <vt:lpstr>Photosynthesis</vt:lpstr>
      <vt:lpstr>Chloroplast</vt:lpstr>
      <vt:lpstr>Accessory Pigments</vt:lpstr>
      <vt:lpstr>Gas exchange in plants</vt:lpstr>
      <vt:lpstr>Gas exchange in plants</vt:lpstr>
      <vt:lpstr>Observing photosynthesis</vt:lpstr>
      <vt:lpstr>Something to think about: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10 – Unit C BIOLOGY</dc:title>
  <dc:creator>Nathan Koelmans</dc:creator>
  <cp:lastModifiedBy>Pilipchuk, Cheryl</cp:lastModifiedBy>
  <cp:revision>32</cp:revision>
  <cp:lastPrinted>2011-04-13T15:28:48Z</cp:lastPrinted>
  <dcterms:created xsi:type="dcterms:W3CDTF">2008-03-09T22:59:07Z</dcterms:created>
  <dcterms:modified xsi:type="dcterms:W3CDTF">2017-12-05T17:15:54Z</dcterms:modified>
</cp:coreProperties>
</file>