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15"/>
  </p:notesMasterIdLst>
  <p:handoutMasterIdLst>
    <p:handoutMasterId r:id="rId16"/>
  </p:handoutMasterIdLst>
  <p:sldIdLst>
    <p:sldId id="447" r:id="rId2"/>
    <p:sldId id="448" r:id="rId3"/>
    <p:sldId id="449" r:id="rId4"/>
    <p:sldId id="450" r:id="rId5"/>
    <p:sldId id="451" r:id="rId6"/>
    <p:sldId id="452" r:id="rId7"/>
    <p:sldId id="453" r:id="rId8"/>
    <p:sldId id="454" r:id="rId9"/>
    <p:sldId id="455" r:id="rId10"/>
    <p:sldId id="456" r:id="rId11"/>
    <p:sldId id="457" r:id="rId12"/>
    <p:sldId id="458" r:id="rId13"/>
    <p:sldId id="459" r:id="rId14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aiandra GD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aiandra GD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aiandra GD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aiandra GD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aiandra GD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aiandra GD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aiandra GD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aiandra GD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aiandra GD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581" autoAdjust="0"/>
  </p:normalViewPr>
  <p:slideViewPr>
    <p:cSldViewPr>
      <p:cViewPr varScale="1">
        <p:scale>
          <a:sx n="55" d="100"/>
          <a:sy n="55" d="100"/>
        </p:scale>
        <p:origin x="90" y="5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9012"/>
    </p:cViewPr>
  </p:sorterViewPr>
  <p:notesViewPr>
    <p:cSldViewPr>
      <p:cViewPr varScale="1">
        <p:scale>
          <a:sx n="80" d="100"/>
          <a:sy n="80" d="100"/>
        </p:scale>
        <p:origin x="-2058" y="-78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86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EEB9AAF-780D-477C-A707-ECA467D8E401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D620E0F-3C9F-4DDE-A14C-E486FEF62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1766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08E0F41-C28D-4BAB-8D4B-B95E952F8012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349404D-6173-483B-8504-CACA09B03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008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3789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9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9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9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9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9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9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9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9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7927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3792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2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793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793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7932" name="Rectangle 4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7933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7934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412A847-1F8E-411C-A6BB-BD711D250C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31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9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06D4A7-3015-481E-9E0C-E99E24106C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941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F64366-795D-4B4A-8074-11BD00B449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002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2D1275-6525-4A9F-AF69-0123078B7E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621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2816A6-7A56-44BE-B59A-6A34870605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119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7AB757-8AA0-40BC-8620-C72883F3A5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237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0DF537-64CF-4385-A090-CBD774A4CC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555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16D7B7-FCB1-4175-B88F-E5DB1E8DF2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478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20C252-87A9-4E32-9FDC-A4940A3EEC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14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06F545-5D40-4623-A069-DE067E7ED6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019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F43C6E-B247-444C-87D4-BDA0B26484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66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3686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6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6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0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3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5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7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9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3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5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9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2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4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690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3690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0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690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690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690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3690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3691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56EAD221-94DE-4B71-8DD2-339459923B00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07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9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9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9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9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9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Maiandra GD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Maiandra GD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Maiandra GD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Maiandra GD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Maiandra GD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Maiandra GD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Maiandra GD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Maiandra GD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765175"/>
            <a:ext cx="7772400" cy="1828800"/>
          </a:xfrm>
        </p:spPr>
        <p:txBody>
          <a:bodyPr/>
          <a:lstStyle/>
          <a:p>
            <a:r>
              <a:rPr lang="en-US" sz="4400" dirty="0"/>
              <a:t>3.3</a:t>
            </a:r>
            <a:br>
              <a:rPr lang="en-US" sz="4400" dirty="0"/>
            </a:br>
            <a:r>
              <a:rPr lang="en-US" sz="4400" dirty="0"/>
              <a:t>Leaf tissues and gas exchange</a:t>
            </a:r>
          </a:p>
        </p:txBody>
      </p:sp>
      <p:pic>
        <p:nvPicPr>
          <p:cNvPr id="16405" name="Picture 21" descr="LEA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781300"/>
            <a:ext cx="2806700" cy="374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86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Adapting to environmental conditions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9813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300"/>
              <a:t>Stomata are sensitive to environmental conditions</a:t>
            </a:r>
            <a:endParaRPr lang="en-US" sz="2600"/>
          </a:p>
          <a:p>
            <a:pPr lvl="1">
              <a:lnSpc>
                <a:spcPct val="90000"/>
              </a:lnSpc>
            </a:pPr>
            <a:r>
              <a:rPr lang="en-US" sz="2400"/>
              <a:t>Plants that live in hot, dry climates have adapted to </a:t>
            </a:r>
            <a:r>
              <a:rPr lang="en-US" sz="2400" u="sng"/>
              <a:t>having fewer stomata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Plants in environments with little carbon dioxide have adapted by </a:t>
            </a:r>
            <a:r>
              <a:rPr lang="en-US" sz="2400" u="sng"/>
              <a:t>keeping stomata as wide open as they can and for long periods of time</a:t>
            </a:r>
          </a:p>
        </p:txBody>
      </p:sp>
      <p:pic>
        <p:nvPicPr>
          <p:cNvPr id="148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63" y="4508500"/>
            <a:ext cx="35052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84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508500"/>
            <a:ext cx="3505200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097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Adapting to environmental conditions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other adaptations plants can make:</a:t>
            </a:r>
          </a:p>
          <a:p>
            <a:pPr lvl="1">
              <a:lnSpc>
                <a:spcPct val="90000"/>
              </a:lnSpc>
            </a:pPr>
            <a:r>
              <a:rPr lang="en-US"/>
              <a:t>colour</a:t>
            </a:r>
          </a:p>
          <a:p>
            <a:pPr lvl="2">
              <a:lnSpc>
                <a:spcPct val="90000"/>
              </a:lnSpc>
            </a:pPr>
            <a:r>
              <a:rPr lang="en-US"/>
              <a:t>plants in tropical climates tend to be </a:t>
            </a:r>
            <a:r>
              <a:rPr lang="en-US" u="sng"/>
              <a:t>dark green</a:t>
            </a:r>
            <a:r>
              <a:rPr lang="en-US"/>
              <a:t>, due to </a:t>
            </a:r>
            <a:r>
              <a:rPr lang="en-US" u="sng"/>
              <a:t>an abundance of chlorophyll</a:t>
            </a: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leaf size</a:t>
            </a:r>
          </a:p>
          <a:p>
            <a:pPr lvl="2">
              <a:lnSpc>
                <a:spcPct val="90000"/>
              </a:lnSpc>
            </a:pPr>
            <a:r>
              <a:rPr lang="en-US"/>
              <a:t>plants in tropical climates also have big broad leaves, and grow tall to </a:t>
            </a:r>
            <a:r>
              <a:rPr lang="en-US" u="sng"/>
              <a:t>maximize sun exposure</a:t>
            </a:r>
          </a:p>
          <a:p>
            <a:pPr lvl="2">
              <a:lnSpc>
                <a:spcPct val="90000"/>
              </a:lnSpc>
            </a:pPr>
            <a:r>
              <a:rPr lang="en-US"/>
              <a:t>plants in very dry climates have small, specialized leaves called </a:t>
            </a:r>
            <a:r>
              <a:rPr lang="en-US" u="sng"/>
              <a:t>needles</a:t>
            </a: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cuticle</a:t>
            </a:r>
          </a:p>
          <a:p>
            <a:pPr lvl="2">
              <a:lnSpc>
                <a:spcPct val="90000"/>
              </a:lnSpc>
            </a:pPr>
            <a:r>
              <a:rPr lang="en-US"/>
              <a:t>plants in dry climates have a very thick cuticle </a:t>
            </a:r>
            <a:r>
              <a:rPr lang="en-US" u="sng"/>
              <a:t>to reduce the amount of water loss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77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3" name="Picture 5" descr="C22_FigC3_1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1" t="9558" r="22469" b="31032"/>
          <a:stretch>
            <a:fillRect/>
          </a:stretch>
        </p:blipFill>
        <p:spPr bwMode="auto">
          <a:xfrm>
            <a:off x="6623050" y="0"/>
            <a:ext cx="2520950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4259263" cy="1143000"/>
          </a:xfrm>
        </p:spPr>
        <p:txBody>
          <a:bodyPr/>
          <a:lstStyle/>
          <a:p>
            <a:r>
              <a:rPr lang="en-US"/>
              <a:t>Ground tissue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229600" cy="53736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400"/>
              <a:t>recall, the ground tissue is located </a:t>
            </a:r>
            <a:r>
              <a:rPr lang="en-US" sz="3400" u="sng"/>
              <a:t>between the upper and lower epidermis</a:t>
            </a:r>
          </a:p>
          <a:p>
            <a:pPr>
              <a:lnSpc>
                <a:spcPct val="90000"/>
              </a:lnSpc>
            </a:pPr>
            <a:r>
              <a:rPr lang="en-US" sz="3400"/>
              <a:t>two types of cells in the ground tissue</a:t>
            </a:r>
          </a:p>
          <a:p>
            <a:pPr lvl="1">
              <a:lnSpc>
                <a:spcPct val="90000"/>
              </a:lnSpc>
            </a:pPr>
            <a:r>
              <a:rPr lang="en-US"/>
              <a:t>Palisade tissue cells </a:t>
            </a:r>
          </a:p>
          <a:p>
            <a:pPr lvl="2">
              <a:lnSpc>
                <a:spcPct val="90000"/>
              </a:lnSpc>
            </a:pPr>
            <a:r>
              <a:rPr lang="en-US"/>
              <a:t>found </a:t>
            </a:r>
            <a:r>
              <a:rPr lang="en-US" u="sng"/>
              <a:t>directly below upper epidermis</a:t>
            </a:r>
          </a:p>
          <a:p>
            <a:pPr lvl="2">
              <a:lnSpc>
                <a:spcPct val="90000"/>
              </a:lnSpc>
            </a:pPr>
            <a:r>
              <a:rPr lang="en-US"/>
              <a:t>long, rigid rectangular cells tightly packed together (maximizes number of cells in contact with the sun)</a:t>
            </a:r>
          </a:p>
          <a:p>
            <a:pPr lvl="2">
              <a:lnSpc>
                <a:spcPct val="90000"/>
              </a:lnSpc>
            </a:pPr>
            <a:r>
              <a:rPr lang="en-US"/>
              <a:t>responsible for </a:t>
            </a:r>
            <a:r>
              <a:rPr lang="en-US" u="sng"/>
              <a:t>photosynthesis</a:t>
            </a:r>
            <a:endParaRPr lang="en-US" sz="2100" u="sng"/>
          </a:p>
          <a:p>
            <a:pPr lvl="1">
              <a:lnSpc>
                <a:spcPct val="90000"/>
              </a:lnSpc>
            </a:pPr>
            <a:r>
              <a:rPr lang="en-US"/>
              <a:t>Spongy mesophyll tissue</a:t>
            </a:r>
          </a:p>
          <a:p>
            <a:pPr lvl="2">
              <a:lnSpc>
                <a:spcPct val="90000"/>
              </a:lnSpc>
            </a:pPr>
            <a:r>
              <a:rPr lang="en-US"/>
              <a:t>between palisade tissue cells and lower epidermis</a:t>
            </a:r>
          </a:p>
          <a:p>
            <a:pPr lvl="2">
              <a:lnSpc>
                <a:spcPct val="90000"/>
              </a:lnSpc>
            </a:pPr>
            <a:r>
              <a:rPr lang="en-US"/>
              <a:t>loosely packed with </a:t>
            </a:r>
            <a:r>
              <a:rPr lang="en-US" u="sng"/>
              <a:t>space in between</a:t>
            </a:r>
          </a:p>
          <a:p>
            <a:pPr lvl="2">
              <a:lnSpc>
                <a:spcPct val="90000"/>
              </a:lnSpc>
            </a:pPr>
            <a:r>
              <a:rPr lang="en-US"/>
              <a:t>maximizes </a:t>
            </a:r>
            <a:r>
              <a:rPr lang="en-US" u="sng"/>
              <a:t>diffusion of gases</a:t>
            </a:r>
          </a:p>
          <a:p>
            <a:pPr>
              <a:lnSpc>
                <a:spcPct val="90000"/>
              </a:lnSpc>
            </a:pPr>
            <a:endParaRPr lang="en-US" u="sng"/>
          </a:p>
        </p:txBody>
      </p:sp>
    </p:spTree>
    <p:extLst>
      <p:ext uri="{BB962C8B-B14F-4D97-AF65-F5344CB8AC3E}">
        <p14:creationId xmlns:p14="http://schemas.microsoft.com/office/powerpoint/2010/main" val="194129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Lenticels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18488" cy="19002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While most gas exchange occurs through the stomata, openings through the bark of woody plants also </a:t>
            </a:r>
            <a:r>
              <a:rPr lang="en-US" sz="2800" u="sng"/>
              <a:t>allow entry of gases</a:t>
            </a:r>
          </a:p>
          <a:p>
            <a:pPr>
              <a:lnSpc>
                <a:spcPct val="80000"/>
              </a:lnSpc>
            </a:pPr>
            <a:r>
              <a:rPr lang="en-US" sz="2800"/>
              <a:t>these “slashes” on the tree bark are called lenticels</a:t>
            </a:r>
          </a:p>
        </p:txBody>
      </p:sp>
      <p:pic>
        <p:nvPicPr>
          <p:cNvPr id="151557" name="Picture 5" descr="cd0238-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4" t="5009" r="6972" b="25247"/>
          <a:stretch>
            <a:fillRect/>
          </a:stretch>
        </p:blipFill>
        <p:spPr bwMode="auto">
          <a:xfrm>
            <a:off x="2195513" y="3500438"/>
            <a:ext cx="4787900" cy="315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34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/>
              <a:t>Leaf Tissues and Gas Exchange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683000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/>
              <a:t>With a waxy cuticle, how do the cells inside the plant get air?</a:t>
            </a:r>
          </a:p>
          <a:p>
            <a:pPr>
              <a:lnSpc>
                <a:spcPct val="90000"/>
              </a:lnSpc>
            </a:pPr>
            <a:r>
              <a:rPr lang="en-US" sz="2600"/>
              <a:t>Plants have specialized cells which allow more efficient gas exchange within the leaf called </a:t>
            </a:r>
            <a:r>
              <a:rPr lang="en-US" sz="2600" u="sng"/>
              <a:t>guard cells which surround the stomata</a:t>
            </a:r>
          </a:p>
        </p:txBody>
      </p:sp>
      <p:pic>
        <p:nvPicPr>
          <p:cNvPr id="140292" name="Picture 4" descr="plant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3" b="3700"/>
          <a:stretch>
            <a:fillRect/>
          </a:stretch>
        </p:blipFill>
        <p:spPr bwMode="auto">
          <a:xfrm>
            <a:off x="4140200" y="1773238"/>
            <a:ext cx="4725988" cy="425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93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Entry of gases into the leaf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24765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000"/>
              <a:t>Air enters plant cells through </a:t>
            </a:r>
            <a:r>
              <a:rPr lang="en-US" sz="3000" u="sng"/>
              <a:t>passive diffusion</a:t>
            </a:r>
            <a:r>
              <a:rPr lang="en-US" sz="3000"/>
              <a:t> </a:t>
            </a:r>
          </a:p>
          <a:p>
            <a:pPr>
              <a:lnSpc>
                <a:spcPct val="90000"/>
              </a:lnSpc>
            </a:pPr>
            <a:r>
              <a:rPr lang="en-US" sz="3000"/>
              <a:t>Guard cells open into ground tissue to allow for </a:t>
            </a:r>
            <a:r>
              <a:rPr lang="en-US" sz="3000" u="sng"/>
              <a:t>efficient gas exchange</a:t>
            </a:r>
          </a:p>
          <a:p>
            <a:pPr>
              <a:lnSpc>
                <a:spcPct val="90000"/>
              </a:lnSpc>
            </a:pPr>
            <a:r>
              <a:rPr lang="en-US" sz="3000"/>
              <a:t>Movement of gas depends on the </a:t>
            </a:r>
            <a:r>
              <a:rPr lang="en-US" sz="3000" u="sng"/>
              <a:t>concentration gradient</a:t>
            </a:r>
          </a:p>
        </p:txBody>
      </p:sp>
      <p:pic>
        <p:nvPicPr>
          <p:cNvPr id="141316" name="Picture 4" descr="stomat2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3925888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17" name="Picture 5" descr="stom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50" y="3925888"/>
            <a:ext cx="3733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357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43" name="Picture 7" descr="A scanning electron micrograph of open stomata on the underside of a rose leaf. Stomata are breathing pores scattered over the leaf surface that regulate the exchange of gases between the leaf&amp;#x0027;s interior and the atmosphere. (Reproduced by permission of Photo Researchers, Inc.)"/>
          <p:cNvPicPr>
            <a:picLocks noChangeAspect="1" noChangeArrowheads="1"/>
          </p:cNvPicPr>
          <p:nvPr/>
        </p:nvPicPr>
        <p:blipFill>
          <a:blip r:embed="rId2">
            <a:lum bright="-18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0"/>
            <a:ext cx="4859337" cy="364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3538538" cy="1143000"/>
          </a:xfrm>
        </p:spPr>
        <p:txBody>
          <a:bodyPr/>
          <a:lstStyle/>
          <a:p>
            <a:r>
              <a:rPr lang="en-US"/>
              <a:t>Stomata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29600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000"/>
              <a:t>singular = </a:t>
            </a:r>
            <a:r>
              <a:rPr lang="en-US" sz="3000" i="1"/>
              <a:t>stoma</a:t>
            </a:r>
            <a:endParaRPr lang="en-US" sz="3000"/>
          </a:p>
          <a:p>
            <a:pPr>
              <a:lnSpc>
                <a:spcPct val="90000"/>
              </a:lnSpc>
            </a:pPr>
            <a:r>
              <a:rPr lang="en-US" sz="3000"/>
              <a:t>The majority of stomata on a leaf are found on the </a:t>
            </a:r>
            <a:r>
              <a:rPr lang="en-US" sz="2900" u="sng"/>
              <a:t>underside of the leaf</a:t>
            </a:r>
          </a:p>
          <a:p>
            <a:pPr>
              <a:lnSpc>
                <a:spcPct val="90000"/>
              </a:lnSpc>
            </a:pPr>
            <a:r>
              <a:rPr lang="en-US" sz="3000"/>
              <a:t>Depending on conditions the guard cells will open or close</a:t>
            </a:r>
          </a:p>
          <a:p>
            <a:pPr lvl="1">
              <a:lnSpc>
                <a:spcPct val="90000"/>
              </a:lnSpc>
            </a:pPr>
            <a:r>
              <a:rPr lang="en-US" sz="2600"/>
              <a:t>stomata must be open </a:t>
            </a:r>
            <a:r>
              <a:rPr lang="en-US" sz="2600" u="sng"/>
              <a:t>in order for gas exchange to occur</a:t>
            </a:r>
            <a:endParaRPr lang="en-US" sz="2600"/>
          </a:p>
          <a:p>
            <a:pPr lvl="1">
              <a:lnSpc>
                <a:spcPct val="90000"/>
              </a:lnSpc>
            </a:pPr>
            <a:r>
              <a:rPr lang="en-US" sz="2600"/>
              <a:t>however, open stomata also allow for </a:t>
            </a:r>
            <a:r>
              <a:rPr lang="en-US" sz="2600" u="sng"/>
              <a:t>loss of water through the open pores</a:t>
            </a:r>
          </a:p>
          <a:p>
            <a:pPr lvl="1">
              <a:lnSpc>
                <a:spcPct val="90000"/>
              </a:lnSpc>
            </a:pPr>
            <a:r>
              <a:rPr lang="en-US" sz="2600"/>
              <a:t>proper regulation of opening/closing is important for the survival of the plant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78815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Opening the stoma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4248150" cy="5292725"/>
          </a:xfrm>
        </p:spPr>
        <p:txBody>
          <a:bodyPr/>
          <a:lstStyle/>
          <a:p>
            <a:r>
              <a:rPr lang="en-US" sz="2800"/>
              <a:t>light hits the top of the leaf</a:t>
            </a:r>
          </a:p>
          <a:p>
            <a:r>
              <a:rPr lang="en-US" sz="2800"/>
              <a:t>this stimulates potassium ions (K</a:t>
            </a:r>
            <a:r>
              <a:rPr lang="en-US" sz="2800" baseline="30000"/>
              <a:t>+</a:t>
            </a:r>
            <a:r>
              <a:rPr lang="en-US" sz="2800"/>
              <a:t>) ions to </a:t>
            </a:r>
            <a:r>
              <a:rPr lang="en-US" sz="2800" u="sng"/>
              <a:t>enter the guard cell by active transport</a:t>
            </a:r>
            <a:endParaRPr lang="en-US" sz="2800"/>
          </a:p>
          <a:p>
            <a:r>
              <a:rPr lang="en-US" sz="2800"/>
              <a:t>there is now a higher concentration of K</a:t>
            </a:r>
            <a:r>
              <a:rPr lang="en-US" sz="2800" baseline="30000"/>
              <a:t>+</a:t>
            </a:r>
            <a:r>
              <a:rPr lang="en-US" sz="2800"/>
              <a:t> ions inside the cell</a:t>
            </a:r>
          </a:p>
          <a:p>
            <a:r>
              <a:rPr lang="en-US" sz="2800"/>
              <a:t>the cell is in a </a:t>
            </a:r>
            <a:r>
              <a:rPr lang="en-US" sz="2800" u="sng"/>
              <a:t>hypotonic solution</a:t>
            </a:r>
          </a:p>
        </p:txBody>
      </p:sp>
      <p:pic>
        <p:nvPicPr>
          <p:cNvPr id="143364" name="Picture 4" descr="C21_FigC3_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" r="70700" b="20058"/>
          <a:stretch>
            <a:fillRect/>
          </a:stretch>
        </p:blipFill>
        <p:spPr bwMode="auto">
          <a:xfrm>
            <a:off x="4864100" y="1484313"/>
            <a:ext cx="4171950" cy="482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03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Opening the stoma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4895850" cy="5292725"/>
          </a:xfrm>
        </p:spPr>
        <p:txBody>
          <a:bodyPr/>
          <a:lstStyle/>
          <a:p>
            <a:r>
              <a:rPr lang="en-US"/>
              <a:t>water from the ECF floods into the cell </a:t>
            </a:r>
            <a:r>
              <a:rPr lang="en-US" u="sng"/>
              <a:t>by osmosis</a:t>
            </a:r>
          </a:p>
          <a:p>
            <a:r>
              <a:rPr lang="en-US"/>
              <a:t>cells become turgid, which causes them to </a:t>
            </a:r>
            <a:r>
              <a:rPr lang="en-US" u="sng"/>
              <a:t>change shape and form an opening</a:t>
            </a:r>
            <a:endParaRPr lang="en-US"/>
          </a:p>
          <a:p>
            <a:r>
              <a:rPr lang="en-US"/>
              <a:t>the stoma is now open</a:t>
            </a:r>
          </a:p>
        </p:txBody>
      </p:sp>
      <p:pic>
        <p:nvPicPr>
          <p:cNvPr id="144389" name="Picture 5" descr="C21_FigC3_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42" r="52611" b="20058"/>
          <a:stretch>
            <a:fillRect/>
          </a:stretch>
        </p:blipFill>
        <p:spPr bwMode="auto">
          <a:xfrm>
            <a:off x="5651500" y="1412875"/>
            <a:ext cx="2952750" cy="496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6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Closing the stoma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330700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when sunlight is no longer available, K</a:t>
            </a:r>
            <a:r>
              <a:rPr lang="en-US" baseline="30000"/>
              <a:t>+</a:t>
            </a:r>
            <a:r>
              <a:rPr lang="en-US"/>
              <a:t> is </a:t>
            </a:r>
            <a:r>
              <a:rPr lang="en-US" u="sng"/>
              <a:t>no longer pumped by active transport</a:t>
            </a:r>
          </a:p>
          <a:p>
            <a:pPr>
              <a:lnSpc>
                <a:spcPct val="90000"/>
              </a:lnSpc>
            </a:pPr>
            <a:r>
              <a:rPr lang="en-US"/>
              <a:t>K</a:t>
            </a:r>
            <a:r>
              <a:rPr lang="en-US" baseline="30000"/>
              <a:t>+ </a:t>
            </a:r>
            <a:r>
              <a:rPr lang="en-US"/>
              <a:t>diffuses back out of the guard cells </a:t>
            </a:r>
            <a:r>
              <a:rPr lang="en-US" u="sng"/>
              <a:t>along the concentration gradient</a:t>
            </a:r>
            <a:endParaRPr lang="en-US"/>
          </a:p>
        </p:txBody>
      </p:sp>
      <p:pic>
        <p:nvPicPr>
          <p:cNvPr id="145412" name="Picture 4" descr="C21_FigC3_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29" t="4811" r="26524" b="21724"/>
          <a:stretch>
            <a:fillRect/>
          </a:stretch>
        </p:blipFill>
        <p:spPr bwMode="auto">
          <a:xfrm>
            <a:off x="5076825" y="1628775"/>
            <a:ext cx="3548063" cy="482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39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Closing the stoma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114800" cy="4530725"/>
          </a:xfrm>
        </p:spPr>
        <p:txBody>
          <a:bodyPr/>
          <a:lstStyle/>
          <a:p>
            <a:r>
              <a:rPr lang="en-US" sz="2800"/>
              <a:t>with more K</a:t>
            </a:r>
            <a:r>
              <a:rPr lang="en-US" sz="2800" baseline="30000"/>
              <a:t>+</a:t>
            </a:r>
            <a:r>
              <a:rPr lang="en-US" sz="2800"/>
              <a:t> ions in the ECF, the guard cells are now in a </a:t>
            </a:r>
            <a:r>
              <a:rPr lang="en-US" sz="2800" u="sng"/>
              <a:t>hypertonic solution</a:t>
            </a:r>
            <a:endParaRPr lang="en-US" sz="2800"/>
          </a:p>
          <a:p>
            <a:r>
              <a:rPr lang="en-US" sz="2800"/>
              <a:t>water flows out of the guard cells by osmosis</a:t>
            </a:r>
          </a:p>
          <a:p>
            <a:r>
              <a:rPr lang="en-US" sz="2800"/>
              <a:t>the cells lose turgor pressure, </a:t>
            </a:r>
            <a:r>
              <a:rPr lang="en-US" sz="2800" u="sng"/>
              <a:t>become limp, and close the stoma</a:t>
            </a:r>
            <a:endParaRPr lang="en-US" sz="2800"/>
          </a:p>
        </p:txBody>
      </p:sp>
      <p:pic>
        <p:nvPicPr>
          <p:cNvPr id="146436" name="Picture 4" descr="C21_FigC3_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18" b="19580"/>
          <a:stretch>
            <a:fillRect/>
          </a:stretch>
        </p:blipFill>
        <p:spPr bwMode="auto">
          <a:xfrm>
            <a:off x="5364163" y="1341438"/>
            <a:ext cx="3171825" cy="496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85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Transpiration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5051425" cy="5040312"/>
          </a:xfrm>
        </p:spPr>
        <p:txBody>
          <a:bodyPr/>
          <a:lstStyle/>
          <a:p>
            <a:r>
              <a:rPr lang="en-US" sz="2600"/>
              <a:t>Stomata allow for easy movement of gases but also </a:t>
            </a:r>
            <a:r>
              <a:rPr lang="en-US" sz="2600" u="sng"/>
              <a:t>protect plant from water loss</a:t>
            </a:r>
            <a:r>
              <a:rPr lang="en-US" sz="2600"/>
              <a:t> </a:t>
            </a:r>
          </a:p>
          <a:p>
            <a:r>
              <a:rPr lang="en-US" sz="2600"/>
              <a:t>Plants need water because…</a:t>
            </a:r>
          </a:p>
          <a:p>
            <a:pPr lvl="1"/>
            <a:r>
              <a:rPr lang="en-US" sz="2000"/>
              <a:t>it is one reactant in photosynthesis </a:t>
            </a:r>
          </a:p>
          <a:p>
            <a:pPr lvl="1"/>
            <a:r>
              <a:rPr lang="en-US" sz="2000"/>
              <a:t>all gas in the leaf is absorbed into the cells by </a:t>
            </a:r>
            <a:r>
              <a:rPr lang="en-US" sz="2000" u="sng"/>
              <a:t>dissolving in a thin film of water</a:t>
            </a:r>
          </a:p>
          <a:p>
            <a:pPr lvl="2"/>
            <a:r>
              <a:rPr lang="en-US" sz="2000"/>
              <a:t>this thin film of water causes plants to lose water vapor</a:t>
            </a:r>
          </a:p>
          <a:p>
            <a:pPr lvl="2"/>
            <a:r>
              <a:rPr lang="en-US" sz="2000" u="sng"/>
              <a:t>this water loss is called transpiration</a:t>
            </a:r>
          </a:p>
        </p:txBody>
      </p:sp>
      <p:pic>
        <p:nvPicPr>
          <p:cNvPr id="147460" name="Picture 4" descr="transpi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484313"/>
            <a:ext cx="3429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27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am">
  <a:themeElements>
    <a:clrScheme name="Beam 1">
      <a:dk1>
        <a:srgbClr val="1A006C"/>
      </a:dk1>
      <a:lt1>
        <a:srgbClr val="FFFFFF"/>
      </a:lt1>
      <a:dk2>
        <a:srgbClr val="000066"/>
      </a:dk2>
      <a:lt2>
        <a:srgbClr val="CCCCFF"/>
      </a:lt2>
      <a:accent1>
        <a:srgbClr val="0099CC"/>
      </a:accent1>
      <a:accent2>
        <a:srgbClr val="6600CC"/>
      </a:accent2>
      <a:accent3>
        <a:srgbClr val="AAAAB8"/>
      </a:accent3>
      <a:accent4>
        <a:srgbClr val="DADADA"/>
      </a:accent4>
      <a:accent5>
        <a:srgbClr val="AACAE2"/>
      </a:accent5>
      <a:accent6>
        <a:srgbClr val="5C00B9"/>
      </a:accent6>
      <a:hlink>
        <a:srgbClr val="9999FF"/>
      </a:hlink>
      <a:folHlink>
        <a:srgbClr val="33CCCC"/>
      </a:folHlink>
    </a:clrScheme>
    <a:fontScheme name="Beam">
      <a:majorFont>
        <a:latin typeface="Maiandra GD"/>
        <a:ea typeface=""/>
        <a:cs typeface=""/>
      </a:majorFont>
      <a:minorFont>
        <a:latin typeface="Maiandra G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iandra G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iandra GD" pitchFamily="34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2351</TotalTime>
  <Words>583</Words>
  <Application>Microsoft Office PowerPoint</Application>
  <PresentationFormat>On-screen Show (4:3)</PresentationFormat>
  <Paragraphs>65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</vt:lpstr>
      <vt:lpstr>Maiandra GD</vt:lpstr>
      <vt:lpstr>Wingdings</vt:lpstr>
      <vt:lpstr>Beam</vt:lpstr>
      <vt:lpstr>3.3 Leaf tissues and gas exchange</vt:lpstr>
      <vt:lpstr>Leaf Tissues and Gas Exchange</vt:lpstr>
      <vt:lpstr>Entry of gases into the leaf</vt:lpstr>
      <vt:lpstr>Stomata</vt:lpstr>
      <vt:lpstr>Opening the stoma</vt:lpstr>
      <vt:lpstr>Opening the stoma</vt:lpstr>
      <vt:lpstr>Closing the stoma</vt:lpstr>
      <vt:lpstr>Closing the stoma</vt:lpstr>
      <vt:lpstr>Transpiration</vt:lpstr>
      <vt:lpstr>Adapting to environmental conditions</vt:lpstr>
      <vt:lpstr>Adapting to environmental conditions</vt:lpstr>
      <vt:lpstr>Ground tissue</vt:lpstr>
      <vt:lpstr>Lenticels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10 – Unit C BIOLOGY</dc:title>
  <dc:creator>Nathan Koelmans</dc:creator>
  <cp:lastModifiedBy>Pilipchuk, Cheryl</cp:lastModifiedBy>
  <cp:revision>31</cp:revision>
  <cp:lastPrinted>2011-04-13T15:28:48Z</cp:lastPrinted>
  <dcterms:created xsi:type="dcterms:W3CDTF">2008-03-09T22:59:07Z</dcterms:created>
  <dcterms:modified xsi:type="dcterms:W3CDTF">2017-12-05T20:56:36Z</dcterms:modified>
</cp:coreProperties>
</file>