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3"/>
  </p:notesMasterIdLst>
  <p:handoutMasterIdLst>
    <p:handoutMasterId r:id="rId14"/>
  </p:handoutMasterIdLst>
  <p:sldIdLst>
    <p:sldId id="462" r:id="rId2"/>
    <p:sldId id="463" r:id="rId3"/>
    <p:sldId id="464" r:id="rId4"/>
    <p:sldId id="465" r:id="rId5"/>
    <p:sldId id="466" r:id="rId6"/>
    <p:sldId id="467" r:id="rId7"/>
    <p:sldId id="468" r:id="rId8"/>
    <p:sldId id="469" r:id="rId9"/>
    <p:sldId id="470" r:id="rId10"/>
    <p:sldId id="471" r:id="rId11"/>
    <p:sldId id="472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aiandra GD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aiandra GD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aiandra GD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aiandra GD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aiandra GD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aiandra GD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aiandra GD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aiandra GD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aiandra GD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69" autoAdjust="0"/>
    <p:restoredTop sz="94581" autoAdjust="0"/>
  </p:normalViewPr>
  <p:slideViewPr>
    <p:cSldViewPr>
      <p:cViewPr varScale="1">
        <p:scale>
          <a:sx n="73" d="100"/>
          <a:sy n="73" d="100"/>
        </p:scale>
        <p:origin x="4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012"/>
    </p:cViewPr>
  </p:sorterViewPr>
  <p:notesViewPr>
    <p:cSldViewPr>
      <p:cViewPr varScale="1">
        <p:scale>
          <a:sx n="80" d="100"/>
          <a:sy n="80" d="100"/>
        </p:scale>
        <p:origin x="-2058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86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EB9AAF-780D-477C-A707-ECA467D8E40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620E0F-3C9F-4DDE-A14C-E486FEF6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76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8E0F41-C28D-4BAB-8D4B-B95E952F8012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49404D-6173-483B-8504-CACA09B03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08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78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92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79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9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793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7932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3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3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12A847-1F8E-411C-A6BB-BD711D250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3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6D4A7-3015-481E-9E0C-E99E24106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4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64366-795D-4B4A-8074-11BD00B449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0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D1275-6525-4A9F-AF69-0123078B7E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2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816A6-7A56-44BE-B59A-6A34870605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1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AB757-8AA0-40BC-8620-C72883F3A5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3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DF537-64CF-4385-A090-CBD774A4CC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6D7B7-FCB1-4175-B88F-E5DB1E8DF2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7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0C252-87A9-4E32-9FDC-A4940A3EEC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6F545-5D40-4623-A069-DE067E7ED6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1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43C6E-B247-444C-87D4-BDA0B26484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6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68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90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69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9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9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9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69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69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6EAD221-94DE-4B71-8DD2-339459923B0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7772400" cy="1828800"/>
          </a:xfrm>
        </p:spPr>
        <p:txBody>
          <a:bodyPr/>
          <a:lstStyle/>
          <a:p>
            <a:r>
              <a:rPr lang="en-US" sz="4400" dirty="0"/>
              <a:t>3.4</a:t>
            </a:r>
            <a:br>
              <a:rPr lang="en-US" sz="4400" dirty="0"/>
            </a:br>
            <a:r>
              <a:rPr lang="en-US" sz="4400" dirty="0"/>
              <a:t>Transport in plants</a:t>
            </a:r>
          </a:p>
        </p:txBody>
      </p:sp>
      <p:pic>
        <p:nvPicPr>
          <p:cNvPr id="16411" name="Picture 27" descr="01%20fern%20vascular%20system%20100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349500"/>
            <a:ext cx="4103687" cy="38084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484438" y="6157913"/>
            <a:ext cx="4535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cross-section of a fern stem</a:t>
            </a:r>
          </a:p>
        </p:txBody>
      </p:sp>
    </p:spTree>
    <p:extLst>
      <p:ext uri="{BB962C8B-B14F-4D97-AF65-F5344CB8AC3E}">
        <p14:creationId xmlns:p14="http://schemas.microsoft.com/office/powerpoint/2010/main" val="4158478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2890838" cy="1566862"/>
          </a:xfrm>
        </p:spPr>
        <p:txBody>
          <a:bodyPr/>
          <a:lstStyle/>
          <a:p>
            <a:r>
              <a:rPr lang="en-US" sz="4000"/>
              <a:t>Summary of the four forces</a:t>
            </a:r>
          </a:p>
        </p:txBody>
      </p:sp>
      <p:pic>
        <p:nvPicPr>
          <p:cNvPr id="1607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33375"/>
            <a:ext cx="5545138" cy="58959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7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9388" y="2997200"/>
            <a:ext cx="3240087" cy="3133725"/>
          </a:xfrm>
        </p:spPr>
        <p:txBody>
          <a:bodyPr/>
          <a:lstStyle/>
          <a:p>
            <a:r>
              <a:rPr lang="en-US"/>
              <a:t>cohesion</a:t>
            </a:r>
          </a:p>
          <a:p>
            <a:r>
              <a:rPr lang="en-US"/>
              <a:t>adhesion</a:t>
            </a:r>
          </a:p>
          <a:p>
            <a:r>
              <a:rPr lang="en-US"/>
              <a:t>root pressure</a:t>
            </a:r>
          </a:p>
          <a:p>
            <a:r>
              <a:rPr lang="en-US"/>
              <a:t>transpirational pull</a:t>
            </a:r>
          </a:p>
        </p:txBody>
      </p:sp>
    </p:spTree>
    <p:extLst>
      <p:ext uri="{BB962C8B-B14F-4D97-AF65-F5344CB8AC3E}">
        <p14:creationId xmlns:p14="http://schemas.microsoft.com/office/powerpoint/2010/main" val="128516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Movement of sugar in plants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27463" cy="4924425"/>
          </a:xfrm>
        </p:spPr>
        <p:txBody>
          <a:bodyPr/>
          <a:lstStyle/>
          <a:p>
            <a:r>
              <a:rPr lang="en-US" sz="2600"/>
              <a:t>Sugar is produced in the leaves - </a:t>
            </a:r>
            <a:r>
              <a:rPr lang="en-US" sz="2600" u="sng"/>
              <a:t>the source</a:t>
            </a:r>
          </a:p>
          <a:p>
            <a:r>
              <a:rPr lang="en-US" sz="2600"/>
              <a:t>Sugar must move in the plant to a place where it will be used or stored - </a:t>
            </a:r>
            <a:r>
              <a:rPr lang="en-US" sz="2600" u="sng"/>
              <a:t>the sink</a:t>
            </a:r>
            <a:endParaRPr lang="en-US" sz="2600"/>
          </a:p>
          <a:p>
            <a:r>
              <a:rPr lang="en-US" sz="2600"/>
              <a:t>The movement of materials in and out of the phloem is called the </a:t>
            </a:r>
            <a:r>
              <a:rPr lang="en-US" sz="2600" b="1"/>
              <a:t>pressure-flow theory</a:t>
            </a:r>
            <a:endParaRPr lang="en-US" sz="2600"/>
          </a:p>
        </p:txBody>
      </p:sp>
      <p:pic>
        <p:nvPicPr>
          <p:cNvPr id="162820" name="Picture 4" descr="C25_FigC3_2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81"/>
          <a:stretch>
            <a:fillRect/>
          </a:stretch>
        </p:blipFill>
        <p:spPr bwMode="auto">
          <a:xfrm>
            <a:off x="4356100" y="1916113"/>
            <a:ext cx="4787900" cy="4183062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198383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challenge: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5122863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/>
              <a:t>The tallest tree recorded is a Redwood tree in California, measuring over 115m (= a 42 storey building)</a:t>
            </a:r>
          </a:p>
          <a:p>
            <a:pPr>
              <a:lnSpc>
                <a:spcPct val="90000"/>
              </a:lnSpc>
            </a:pPr>
            <a:r>
              <a:rPr lang="en-US" sz="3000"/>
              <a:t>How can such a large tree transport water from its roots up into its top branches?</a:t>
            </a:r>
          </a:p>
          <a:p>
            <a:pPr>
              <a:lnSpc>
                <a:spcPct val="90000"/>
              </a:lnSpc>
            </a:pPr>
            <a:r>
              <a:rPr lang="en-US" sz="3000"/>
              <a:t>We might guess it costs the tree </a:t>
            </a:r>
            <a:r>
              <a:rPr lang="en-US" sz="3000" b="1"/>
              <a:t>a lot</a:t>
            </a:r>
            <a:r>
              <a:rPr lang="en-US" sz="3000"/>
              <a:t> of energy!</a:t>
            </a:r>
          </a:p>
        </p:txBody>
      </p:sp>
      <p:pic>
        <p:nvPicPr>
          <p:cNvPr id="153605" name="Picture 5" descr="redwood-tru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588" y="1628775"/>
            <a:ext cx="3681412" cy="48974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02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in plants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30725"/>
          </a:xfrm>
        </p:spPr>
        <p:txBody>
          <a:bodyPr/>
          <a:lstStyle/>
          <a:p>
            <a:r>
              <a:rPr lang="en-US" sz="3000"/>
              <a:t>We have already learned about transport mechanisms which help move water in a plant</a:t>
            </a:r>
          </a:p>
          <a:p>
            <a:pPr lvl="1"/>
            <a:r>
              <a:rPr lang="en-US" sz="2600" u="sng"/>
              <a:t>Osmosis</a:t>
            </a:r>
          </a:p>
          <a:p>
            <a:pPr lvl="1"/>
            <a:r>
              <a:rPr lang="en-US" sz="2600" u="sng"/>
              <a:t>Diffusion</a:t>
            </a:r>
          </a:p>
          <a:p>
            <a:pPr lvl="1"/>
            <a:r>
              <a:rPr lang="en-US" sz="2600" u="sng"/>
              <a:t>Active Transport </a:t>
            </a:r>
          </a:p>
          <a:p>
            <a:pPr lvl="1"/>
            <a:r>
              <a:rPr lang="en-US" sz="2600" u="sng"/>
              <a:t>Transpiration </a:t>
            </a:r>
          </a:p>
          <a:p>
            <a:r>
              <a:rPr lang="en-US" sz="3000"/>
              <a:t>We can now put all the pieces together to get a clearer picture of material movement in plants</a:t>
            </a:r>
          </a:p>
        </p:txBody>
      </p:sp>
    </p:spTree>
    <p:extLst>
      <p:ext uri="{BB962C8B-B14F-4D97-AF65-F5344CB8AC3E}">
        <p14:creationId xmlns:p14="http://schemas.microsoft.com/office/powerpoint/2010/main" val="2707633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Polarity of water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30725"/>
          </a:xfrm>
        </p:spPr>
        <p:txBody>
          <a:bodyPr/>
          <a:lstStyle/>
          <a:p>
            <a:r>
              <a:rPr lang="en-US" sz="3300"/>
              <a:t>plants act as pumps to deliver water from the roots to the leaves</a:t>
            </a:r>
          </a:p>
          <a:p>
            <a:r>
              <a:rPr lang="en-US" sz="3300"/>
              <a:t>the properties of water help plants use it efficiently</a:t>
            </a:r>
          </a:p>
          <a:p>
            <a:r>
              <a:rPr lang="en-US"/>
              <a:t>recall, water is a polar molecule</a:t>
            </a:r>
          </a:p>
          <a:p>
            <a:pPr lvl="1"/>
            <a:r>
              <a:rPr lang="en-US"/>
              <a:t>the hydrogen end is </a:t>
            </a:r>
            <a:r>
              <a:rPr lang="en-US" u="sng"/>
              <a:t>slightly positive</a:t>
            </a:r>
            <a:endParaRPr lang="en-US"/>
          </a:p>
          <a:p>
            <a:pPr lvl="1"/>
            <a:r>
              <a:rPr lang="en-US"/>
              <a:t>the oxygen end is </a:t>
            </a:r>
            <a:r>
              <a:rPr lang="en-US" u="sng"/>
              <a:t>slightly negative</a:t>
            </a:r>
            <a:endParaRPr lang="en-US"/>
          </a:p>
        </p:txBody>
      </p:sp>
      <p:pic>
        <p:nvPicPr>
          <p:cNvPr id="1710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2" r="5991"/>
          <a:stretch>
            <a:fillRect/>
          </a:stretch>
        </p:blipFill>
        <p:spPr bwMode="auto">
          <a:xfrm>
            <a:off x="6877050" y="92075"/>
            <a:ext cx="2016125" cy="160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1013" name="Picture 5" descr="hbond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7" t="23364" r="58946" b="16589"/>
          <a:stretch>
            <a:fillRect/>
          </a:stretch>
        </p:blipFill>
        <p:spPr bwMode="auto">
          <a:xfrm>
            <a:off x="1403350" y="260350"/>
            <a:ext cx="936625" cy="1223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879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Cohesion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300"/>
              <a:t>water molecules are attracted </a:t>
            </a:r>
            <a:r>
              <a:rPr lang="en-US" sz="3300" u="sng"/>
              <a:t>to each other</a:t>
            </a:r>
          </a:p>
          <a:p>
            <a:r>
              <a:rPr lang="en-US" sz="3300"/>
              <a:t>when one water molecule rises up the xylem tube, it pulls </a:t>
            </a:r>
            <a:r>
              <a:rPr lang="en-US" sz="3300" u="sng"/>
              <a:t>other water molecules with it</a:t>
            </a:r>
            <a:endParaRPr lang="en-US" u="sng"/>
          </a:p>
        </p:txBody>
      </p:sp>
      <p:pic>
        <p:nvPicPr>
          <p:cNvPr id="155656" name="Picture 8" descr="cohe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005263"/>
            <a:ext cx="3311525" cy="2487612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52231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Adhesion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30725"/>
          </a:xfrm>
        </p:spPr>
        <p:txBody>
          <a:bodyPr/>
          <a:lstStyle/>
          <a:p>
            <a:r>
              <a:rPr lang="en-US" sz="3300"/>
              <a:t>Since water is polar, it attracts itself to molecules of other substances.</a:t>
            </a:r>
          </a:p>
          <a:p>
            <a:pPr lvl="1"/>
            <a:r>
              <a:rPr lang="en-US"/>
              <a:t>water molecules “stick” to other substances. </a:t>
            </a:r>
          </a:p>
          <a:p>
            <a:pPr lvl="1"/>
            <a:r>
              <a:rPr lang="en-US"/>
              <a:t>this called </a:t>
            </a:r>
            <a:r>
              <a:rPr lang="en-US" b="1" u="sng"/>
              <a:t>adhesion</a:t>
            </a:r>
            <a:endParaRPr lang="en-US"/>
          </a:p>
          <a:p>
            <a:pPr lvl="1"/>
            <a:r>
              <a:rPr lang="en-US"/>
              <a:t>in a plant the water molecules would adhere </a:t>
            </a:r>
            <a:r>
              <a:rPr lang="en-US" u="sng"/>
              <a:t>to the walls of the xylem</a:t>
            </a:r>
            <a:endParaRPr lang="en-US" sz="3400" u="sng"/>
          </a:p>
          <a:p>
            <a:endParaRPr lang="en-US" u="sng"/>
          </a:p>
        </p:txBody>
      </p:sp>
      <p:pic>
        <p:nvPicPr>
          <p:cNvPr id="15667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3399"/>
              </a:clrFrom>
              <a:clrTo>
                <a:srgbClr val="0033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" t="3738" r="4231" b="9605"/>
          <a:stretch>
            <a:fillRect/>
          </a:stretch>
        </p:blipFill>
        <p:spPr bwMode="auto">
          <a:xfrm>
            <a:off x="4284663" y="4259263"/>
            <a:ext cx="4859337" cy="259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94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7" name="Picture 5" descr="Surface Tension in Water Dropl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487363"/>
            <a:ext cx="8820150" cy="58213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Cohesion and adhesion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these two forces together that allow water to stay in much larger droplets </a:t>
            </a:r>
            <a:r>
              <a:rPr lang="en-US" u="sng"/>
              <a:t>compared to non-polar substances</a:t>
            </a:r>
          </a:p>
        </p:txBody>
      </p:sp>
    </p:spTree>
    <p:extLst>
      <p:ext uri="{BB962C8B-B14F-4D97-AF65-F5344CB8AC3E}">
        <p14:creationId xmlns:p14="http://schemas.microsoft.com/office/powerpoint/2010/main" val="2049796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Root pressure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/>
              <a:t>Plants actively transport minerals into the root cells</a:t>
            </a:r>
          </a:p>
          <a:p>
            <a:pPr lvl="1">
              <a:lnSpc>
                <a:spcPct val="90000"/>
              </a:lnSpc>
            </a:pPr>
            <a:r>
              <a:rPr lang="en-US" sz="2600"/>
              <a:t>as a result, the root becomes </a:t>
            </a:r>
            <a:r>
              <a:rPr lang="en-US" sz="2600" u="sng"/>
              <a:t>hypertonic to its surroundings, causing water to follow</a:t>
            </a:r>
          </a:p>
          <a:p>
            <a:pPr lvl="1">
              <a:lnSpc>
                <a:spcPct val="90000"/>
              </a:lnSpc>
            </a:pPr>
            <a:r>
              <a:rPr lang="en-US" sz="2600"/>
              <a:t>the water moving into the roots creates </a:t>
            </a:r>
            <a:r>
              <a:rPr lang="en-US" sz="2600" b="1" u="sng"/>
              <a:t>root pressure</a:t>
            </a:r>
          </a:p>
          <a:p>
            <a:pPr lvl="1">
              <a:lnSpc>
                <a:spcPct val="90000"/>
              </a:lnSpc>
            </a:pPr>
            <a:r>
              <a:rPr lang="en-US" sz="2600"/>
              <a:t>as water moves into the roots, it </a:t>
            </a:r>
            <a:r>
              <a:rPr lang="en-US" sz="2600" u="sng"/>
              <a:t>pushes other water molecules up the xylem tube</a:t>
            </a:r>
            <a:endParaRPr lang="en-US" sz="2600"/>
          </a:p>
          <a:p>
            <a:pPr>
              <a:lnSpc>
                <a:spcPct val="90000"/>
              </a:lnSpc>
            </a:pPr>
            <a:r>
              <a:rPr lang="en-US" sz="3000"/>
              <a:t>This can be tested by cutting a plant and seeing the water seep up into the cut of the stem</a:t>
            </a:r>
          </a:p>
        </p:txBody>
      </p:sp>
    </p:spTree>
    <p:extLst>
      <p:ext uri="{BB962C8B-B14F-4D97-AF65-F5344CB8AC3E}">
        <p14:creationId xmlns:p14="http://schemas.microsoft.com/office/powerpoint/2010/main" val="2287408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Transpirational Pull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as water evaporates out of the leaves by transpiration, it leaves an empty space behind it</a:t>
            </a:r>
          </a:p>
          <a:p>
            <a:r>
              <a:rPr lang="en-US" sz="2600"/>
              <a:t>new water molecules will rush up to fill the void</a:t>
            </a:r>
          </a:p>
          <a:p>
            <a:r>
              <a:rPr lang="en-US" sz="2600" b="1"/>
              <a:t>transpiration pull</a:t>
            </a:r>
            <a:r>
              <a:rPr lang="en-US" sz="2600"/>
              <a:t> refers to the pulling of water molecules up the plant by </a:t>
            </a:r>
            <a:r>
              <a:rPr lang="en-US" sz="2600" u="sng"/>
              <a:t>the vacuum created by transpiration</a:t>
            </a:r>
            <a:endParaRPr lang="en-US" sz="2600" b="1" u="sng"/>
          </a:p>
          <a:p>
            <a:pPr lvl="1"/>
            <a:r>
              <a:rPr lang="en-US" sz="2100"/>
              <a:t>this pull is primarily responsible for bringing water from the xylem into the ground tissue</a:t>
            </a:r>
          </a:p>
          <a:p>
            <a:pPr lvl="1"/>
            <a:r>
              <a:rPr lang="en-US" sz="2100"/>
              <a:t>Transpiration depends on temperature; </a:t>
            </a:r>
            <a:r>
              <a:rPr lang="en-US" sz="2100" u="sng"/>
              <a:t>high temperatures increase transpiration</a:t>
            </a:r>
          </a:p>
        </p:txBody>
      </p:sp>
    </p:spTree>
    <p:extLst>
      <p:ext uri="{BB962C8B-B14F-4D97-AF65-F5344CB8AC3E}">
        <p14:creationId xmlns:p14="http://schemas.microsoft.com/office/powerpoint/2010/main" val="3857808374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Beam">
      <a:majorFont>
        <a:latin typeface="Maiandra GD"/>
        <a:ea typeface=""/>
        <a:cs typeface=""/>
      </a:majorFont>
      <a:minorFont>
        <a:latin typeface="Maiandra G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iandra G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iandra GD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2256</TotalTime>
  <Words>431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Maiandra GD</vt:lpstr>
      <vt:lpstr>Wingdings</vt:lpstr>
      <vt:lpstr>Beam</vt:lpstr>
      <vt:lpstr>3.4 Transport in plants</vt:lpstr>
      <vt:lpstr>The challenge:</vt:lpstr>
      <vt:lpstr>Transport in plants</vt:lpstr>
      <vt:lpstr>Polarity of water</vt:lpstr>
      <vt:lpstr>Cohesion</vt:lpstr>
      <vt:lpstr>Adhesion</vt:lpstr>
      <vt:lpstr>Cohesion and adhesion</vt:lpstr>
      <vt:lpstr>Root pressure</vt:lpstr>
      <vt:lpstr>Transpirational Pull</vt:lpstr>
      <vt:lpstr>Summary of the four forces</vt:lpstr>
      <vt:lpstr>Movement of sugar in plants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10 – Unit C BIOLOGY</dc:title>
  <dc:creator>Nathan Koelmans</dc:creator>
  <cp:lastModifiedBy>Pilipchuk, Cheryl</cp:lastModifiedBy>
  <cp:revision>30</cp:revision>
  <cp:lastPrinted>2011-04-13T15:28:48Z</cp:lastPrinted>
  <dcterms:created xsi:type="dcterms:W3CDTF">2008-03-09T22:59:07Z</dcterms:created>
  <dcterms:modified xsi:type="dcterms:W3CDTF">2017-12-05T20:58:40Z</dcterms:modified>
</cp:coreProperties>
</file>