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1"/>
  </p:notesMasterIdLst>
  <p:handoutMasterIdLst>
    <p:handoutMasterId r:id="rId22"/>
  </p:handoutMasterIdLst>
  <p:sldIdLst>
    <p:sldId id="475" r:id="rId2"/>
    <p:sldId id="476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aiandra G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aiandra GD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581" autoAdjust="0"/>
  </p:normalViewPr>
  <p:slideViewPr>
    <p:cSldViewPr>
      <p:cViewPr varScale="1">
        <p:scale>
          <a:sx n="55" d="100"/>
          <a:sy n="55" d="100"/>
        </p:scale>
        <p:origin x="90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012"/>
    </p:cViewPr>
  </p:sorterViewPr>
  <p:notesViewPr>
    <p:cSldViewPr>
      <p:cViewPr varScale="1">
        <p:scale>
          <a:sx n="80" d="100"/>
          <a:sy n="80" d="100"/>
        </p:scale>
        <p:origin x="-2058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86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EB9AAF-780D-477C-A707-ECA467D8E40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620E0F-3C9F-4DDE-A14C-E486FEF6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76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8E0F41-C28D-4BAB-8D4B-B95E952F8012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49404D-6173-483B-8504-CACA09B0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0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79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9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79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793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3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3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12A847-1F8E-411C-A6BB-BD711D250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6D4A7-3015-481E-9E0C-E99E24106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4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4366-795D-4B4A-8074-11BD00B449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6BC0636-1160-4648-B658-48B1922E97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2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D1275-6525-4A9F-AF69-0123078B7E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816A6-7A56-44BE-B59A-6A3487060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1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AB757-8AA0-40BC-8620-C72883F3A5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3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DF537-64CF-4385-A090-CBD774A4CC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6D7B7-FCB1-4175-B88F-E5DB1E8DF2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7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0C252-87A9-4E32-9FDC-A4940A3EE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6F545-5D40-4623-A069-DE067E7ED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1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43C6E-B247-444C-87D4-BDA0B2648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6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90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69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9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9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9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69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69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6EAD221-94DE-4B71-8DD2-339459923B0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Maiandra G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bioschool.co.uk/bioschool.co.uk/images/images/geotropism_JPG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828800"/>
          </a:xfrm>
        </p:spPr>
        <p:txBody>
          <a:bodyPr/>
          <a:lstStyle/>
          <a:p>
            <a:r>
              <a:rPr lang="en-US" sz="4400" dirty="0"/>
              <a:t>3.5</a:t>
            </a:r>
            <a:br>
              <a:rPr lang="en-US" sz="4400" dirty="0"/>
            </a:br>
            <a:r>
              <a:rPr lang="en-US" sz="4400" dirty="0"/>
              <a:t>Control systems in plants</a:t>
            </a:r>
          </a:p>
        </p:txBody>
      </p:sp>
      <p:pic>
        <p:nvPicPr>
          <p:cNvPr id="16414" name="Picture 30" descr="69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636838"/>
            <a:ext cx="3656012" cy="39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175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Darwin’s conclusions: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Darwins concluded that </a:t>
            </a:r>
          </a:p>
          <a:p>
            <a:pPr lvl="1"/>
            <a:r>
              <a:rPr lang="en-US"/>
              <a:t>phototropism occurred most in the cells in the tip of the plant, which could most readily access the sun’s energy</a:t>
            </a:r>
          </a:p>
          <a:p>
            <a:pPr lvl="1"/>
            <a:r>
              <a:rPr lang="en-US"/>
              <a:t>these cells were somehow </a:t>
            </a:r>
            <a:r>
              <a:rPr lang="en-US" u="sng"/>
              <a:t>communicating with the cells in the area of bending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04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problem: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Darwin’s experiment:</a:t>
            </a:r>
          </a:p>
          <a:p>
            <a:pPr lvl="1"/>
            <a:r>
              <a:rPr lang="en-US"/>
              <a:t>identify the manipulated variable</a:t>
            </a:r>
          </a:p>
          <a:p>
            <a:pPr lvl="1"/>
            <a:r>
              <a:rPr lang="en-US"/>
              <a:t>identify the responding variable</a:t>
            </a:r>
          </a:p>
          <a:p>
            <a:pPr lvl="1"/>
            <a:r>
              <a:rPr lang="en-US"/>
              <a:t>identify four controlled variables (controls)</a:t>
            </a:r>
          </a:p>
        </p:txBody>
      </p:sp>
    </p:spTree>
    <p:extLst>
      <p:ext uri="{BB962C8B-B14F-4D97-AF65-F5344CB8AC3E}">
        <p14:creationId xmlns:p14="http://schemas.microsoft.com/office/powerpoint/2010/main" val="182339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Boysen-Jensen’s experiment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500"/>
              <a:t>though the Darwins had identified the cell’s tip as the photoreceptor, </a:t>
            </a:r>
            <a:r>
              <a:rPr lang="en-US" sz="3500" u="sng"/>
              <a:t>the actual mechanism for the bending was still unknown</a:t>
            </a:r>
            <a:endParaRPr lang="en-US" sz="3500"/>
          </a:p>
          <a:p>
            <a:r>
              <a:rPr lang="en-US" sz="3500"/>
              <a:t>in 1913, Peter Boysen-Jensen investigated how the tip and the seedling communicated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01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Boysen-Jensen’s experiment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Boysen-Jensen snipped off the tip of the seedling and paint gelatin on the end, then put the tip on - the seedling followed the light</a:t>
            </a:r>
          </a:p>
          <a:p>
            <a:pPr lvl="1"/>
            <a:r>
              <a:rPr lang="en-US" sz="2400"/>
              <a:t>He then snipped the tip and placed a piece of thin mineral called mica in-between the tip and the seedling - no phototropism was observed</a:t>
            </a:r>
          </a:p>
          <a:p>
            <a:pPr lvl="1"/>
            <a:r>
              <a:rPr lang="en-US" sz="2400"/>
              <a:t> Peter Boysen-Jensen hypothesized that whatever was responsible for communicating between the tip and the seedling must be able to diffuse through gelatin but not mica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47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 of elongation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22863" cy="4530725"/>
          </a:xfrm>
        </p:spPr>
        <p:txBody>
          <a:bodyPr/>
          <a:lstStyle/>
          <a:p>
            <a:r>
              <a:rPr lang="en-US" sz="3500"/>
              <a:t>the area of the plant which bends toward the light was called </a:t>
            </a:r>
            <a:r>
              <a:rPr lang="en-US" sz="3500" u="sng"/>
              <a:t>the area of elongation</a:t>
            </a:r>
            <a:r>
              <a:rPr lang="en-US" sz="3500"/>
              <a:t> because the cells on the “dark side” of the stem </a:t>
            </a:r>
            <a:r>
              <a:rPr lang="en-US" sz="3500" u="sng"/>
              <a:t>became longer</a:t>
            </a:r>
            <a:r>
              <a:rPr lang="en-US" sz="3500"/>
              <a:t>, causing the plant to bend</a:t>
            </a:r>
          </a:p>
          <a:p>
            <a:endParaRPr lang="en-US"/>
          </a:p>
        </p:txBody>
      </p:sp>
      <p:pic>
        <p:nvPicPr>
          <p:cNvPr id="1863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84313"/>
            <a:ext cx="2867025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63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125538"/>
            <a:ext cx="1552575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6377" name="Line 9"/>
          <p:cNvSpPr>
            <a:spLocks noChangeShapeType="1"/>
          </p:cNvSpPr>
          <p:nvPr/>
        </p:nvSpPr>
        <p:spPr bwMode="auto">
          <a:xfrm flipV="1">
            <a:off x="7092950" y="2420938"/>
            <a:ext cx="287338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 flipV="1">
            <a:off x="7235825" y="3284538"/>
            <a:ext cx="792163" cy="144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0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7" grpId="0" animBg="1"/>
      <p:bldP spid="1863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Auxin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/>
              <a:t>In 1926, F.W. Went isolated the substance that was responsible for </a:t>
            </a:r>
            <a:r>
              <a:rPr lang="en-US" sz="3000" u="sng"/>
              <a:t>communication of phototropism responses</a:t>
            </a:r>
            <a:r>
              <a:rPr lang="en-US" sz="3000"/>
              <a:t> </a:t>
            </a:r>
          </a:p>
          <a:p>
            <a:r>
              <a:rPr lang="en-US" sz="3000"/>
              <a:t>The substance was called </a:t>
            </a:r>
            <a:r>
              <a:rPr lang="en-US" sz="3000" u="sng"/>
              <a:t>auxin</a:t>
            </a:r>
            <a:r>
              <a:rPr lang="en-US" sz="3000"/>
              <a:t>, a hormone which is produced in a plant and then transported to cells which </a:t>
            </a:r>
            <a:r>
              <a:rPr lang="en-US" sz="3000" u="sng"/>
              <a:t>elongate upon its contact</a:t>
            </a:r>
          </a:p>
        </p:txBody>
      </p:sp>
    </p:spTree>
    <p:extLst>
      <p:ext uri="{BB962C8B-B14F-4D97-AF65-F5344CB8AC3E}">
        <p14:creationId xmlns:p14="http://schemas.microsoft.com/office/powerpoint/2010/main" val="3843236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Gravitropism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86238" cy="4530725"/>
          </a:xfrm>
        </p:spPr>
        <p:txBody>
          <a:bodyPr/>
          <a:lstStyle/>
          <a:p>
            <a:r>
              <a:rPr lang="en-US" sz="2600"/>
              <a:t>Plants also respond to another stimulus: gravity</a:t>
            </a:r>
          </a:p>
          <a:p>
            <a:r>
              <a:rPr lang="en-US" sz="2600"/>
              <a:t>direction of plant growth in response to gravity is called </a:t>
            </a:r>
            <a:r>
              <a:rPr lang="en-US" sz="2600" b="1" u="sng"/>
              <a:t>gravitropism</a:t>
            </a:r>
            <a:endParaRPr lang="en-US" sz="2600" b="1"/>
          </a:p>
          <a:p>
            <a:pPr lvl="1"/>
            <a:r>
              <a:rPr lang="en-US" sz="2200"/>
              <a:t>Stems show </a:t>
            </a:r>
            <a:r>
              <a:rPr lang="en-US" sz="2200" b="1"/>
              <a:t>negative</a:t>
            </a:r>
            <a:r>
              <a:rPr lang="en-US" sz="2200"/>
              <a:t> gravitropism because </a:t>
            </a:r>
            <a:r>
              <a:rPr lang="en-US" sz="2200" u="sng"/>
              <a:t>they grow against gravity</a:t>
            </a:r>
            <a:endParaRPr lang="en-US" sz="2200"/>
          </a:p>
          <a:p>
            <a:pPr lvl="1"/>
            <a:r>
              <a:rPr lang="en-US" sz="2200"/>
              <a:t>Roots show </a:t>
            </a:r>
            <a:r>
              <a:rPr lang="en-US" sz="2200" b="1"/>
              <a:t>positive</a:t>
            </a:r>
            <a:r>
              <a:rPr lang="en-US" sz="2200"/>
              <a:t> gravitropism because </a:t>
            </a:r>
            <a:r>
              <a:rPr lang="en-US" sz="2200" u="sng"/>
              <a:t>they grow downwards</a:t>
            </a:r>
            <a:endParaRPr lang="en-US" sz="2200"/>
          </a:p>
        </p:txBody>
      </p:sp>
      <p:pic>
        <p:nvPicPr>
          <p:cNvPr id="165892" name="Picture 4" descr="neg_gravitrop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773238"/>
            <a:ext cx="3757613" cy="375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459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Mechanisms of gravitropism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4978400" cy="4530725"/>
          </a:xfrm>
        </p:spPr>
        <p:txBody>
          <a:bodyPr/>
          <a:lstStyle/>
          <a:p>
            <a:r>
              <a:rPr lang="en-US" sz="2600"/>
              <a:t>Scientist believe that plants rely on heavy starch particles as an indicator of gravity</a:t>
            </a:r>
          </a:p>
          <a:p>
            <a:r>
              <a:rPr lang="en-US" sz="2600"/>
              <a:t>If a plant is knocked over – the starch grains shift and settle in a new location</a:t>
            </a:r>
          </a:p>
          <a:p>
            <a:pPr lvl="1"/>
            <a:r>
              <a:rPr lang="en-US" sz="2000"/>
              <a:t>after movement is detected, then a growth response results</a:t>
            </a:r>
            <a:endParaRPr lang="en-US" sz="1800"/>
          </a:p>
          <a:p>
            <a:pPr lvl="1"/>
            <a:r>
              <a:rPr lang="en-US" sz="2000"/>
              <a:t>in this picture, the dish was turned </a:t>
            </a:r>
            <a:r>
              <a:rPr lang="en-US" sz="2000" u="sng"/>
              <a:t>a 90</a:t>
            </a:r>
            <a:r>
              <a:rPr lang="en-US" sz="2000" u="sng" baseline="30000"/>
              <a:t>o</a:t>
            </a:r>
            <a:r>
              <a:rPr lang="en-US" sz="2000" u="sng"/>
              <a:t> turn to the left</a:t>
            </a:r>
            <a:r>
              <a:rPr lang="en-US" sz="2000"/>
              <a:t>, then </a:t>
            </a:r>
            <a:r>
              <a:rPr lang="en-US" sz="2000" u="sng"/>
              <a:t>a 90</a:t>
            </a:r>
            <a:r>
              <a:rPr lang="en-US" sz="2000" u="sng" baseline="30000"/>
              <a:t>o</a:t>
            </a:r>
            <a:r>
              <a:rPr lang="en-US" sz="2000" u="sng"/>
              <a:t> turn to the right</a:t>
            </a:r>
            <a:r>
              <a:rPr lang="en-US" sz="2000"/>
              <a:t> a few days later</a:t>
            </a:r>
            <a:endParaRPr lang="en-US"/>
          </a:p>
        </p:txBody>
      </p:sp>
      <p:pic>
        <p:nvPicPr>
          <p:cNvPr id="190468" name="Picture 4" descr="geotropism_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44675"/>
            <a:ext cx="4114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237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controls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22863" cy="4530725"/>
          </a:xfrm>
        </p:spPr>
        <p:txBody>
          <a:bodyPr/>
          <a:lstStyle/>
          <a:p>
            <a:r>
              <a:rPr lang="en-US"/>
              <a:t>Response to touch</a:t>
            </a:r>
          </a:p>
          <a:p>
            <a:pPr lvl="1"/>
            <a:r>
              <a:rPr lang="en-US"/>
              <a:t>some plants have the ability to respond to touch</a:t>
            </a:r>
          </a:p>
          <a:p>
            <a:pPr lvl="2"/>
            <a:r>
              <a:rPr lang="en-US"/>
              <a:t>e.g. a pea plant responds to a rough surface by anchoring itself, allowing it to climb </a:t>
            </a:r>
          </a:p>
          <a:p>
            <a:pPr lvl="2"/>
            <a:r>
              <a:rPr lang="en-US"/>
              <a:t>e.g. a Venus fly trap closes when it registers the presence of an insect</a:t>
            </a:r>
          </a:p>
        </p:txBody>
      </p:sp>
      <p:pic>
        <p:nvPicPr>
          <p:cNvPr id="166916" name="Picture 4" descr="pe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628775"/>
            <a:ext cx="3306763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6918" name="Picture 6" descr="venus flytr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286250"/>
            <a:ext cx="3306763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482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controls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27463" cy="4530725"/>
          </a:xfrm>
        </p:spPr>
        <p:txBody>
          <a:bodyPr/>
          <a:lstStyle/>
          <a:p>
            <a:r>
              <a:rPr lang="en-US"/>
              <a:t>response to light availability</a:t>
            </a:r>
          </a:p>
          <a:p>
            <a:pPr lvl="1"/>
            <a:r>
              <a:rPr lang="en-US"/>
              <a:t>e.g. Poinsettias actually respond to </a:t>
            </a:r>
            <a:r>
              <a:rPr lang="en-US" u="sng"/>
              <a:t>long periods of darkness by blooming</a:t>
            </a:r>
            <a:endParaRPr lang="en-US"/>
          </a:p>
        </p:txBody>
      </p:sp>
      <p:pic>
        <p:nvPicPr>
          <p:cNvPr id="191492" name="Picture 4" descr="poinset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989138"/>
            <a:ext cx="4356100" cy="330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68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0" t="40625" r="25586" b="28188"/>
          <a:stretch>
            <a:fillRect/>
          </a:stretch>
        </p:blipFill>
        <p:spPr bwMode="auto">
          <a:xfrm>
            <a:off x="6551613" y="4999038"/>
            <a:ext cx="2592387" cy="185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Can plants respond to their environment?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/>
              <a:t>As humans, we can respond to stimuli in our environment. </a:t>
            </a:r>
          </a:p>
          <a:p>
            <a:pPr lvl="1"/>
            <a:r>
              <a:rPr lang="en-US" sz="2600"/>
              <a:t>A stimuli is a change in the environment which creates a response within an organism</a:t>
            </a:r>
          </a:p>
          <a:p>
            <a:r>
              <a:rPr lang="en-US" sz="3000"/>
              <a:t>What about plants? Can they respond to their environment?</a:t>
            </a:r>
          </a:p>
          <a:p>
            <a:pPr lvl="1"/>
            <a:r>
              <a:rPr lang="en-US" sz="2600"/>
              <a:t>How do they know they know what direction their roots should go?</a:t>
            </a:r>
          </a:p>
          <a:p>
            <a:pPr lvl="1"/>
            <a:r>
              <a:rPr lang="en-US" sz="2600"/>
              <a:t>How do plants grow up toward the light?</a:t>
            </a:r>
          </a:p>
        </p:txBody>
      </p:sp>
      <p:pic>
        <p:nvPicPr>
          <p:cNvPr id="163844" name="Picture 4" descr="bur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7738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4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Phototropism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plants need to carry out photosynthesis to survive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In order for plants to be successful, they must be efficient at gathering the materials necessary for photosynthesis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though not strictly a reactant, sunlight is one necessary ingredient in photosynthesis</a:t>
            </a:r>
          </a:p>
          <a:p>
            <a:pPr>
              <a:lnSpc>
                <a:spcPct val="90000"/>
              </a:lnSpc>
            </a:pPr>
            <a:r>
              <a:rPr lang="en-US" sz="2600" b="1"/>
              <a:t>phototropism</a:t>
            </a:r>
            <a:r>
              <a:rPr lang="en-US" sz="2600"/>
              <a:t> refers to </a:t>
            </a:r>
            <a:r>
              <a:rPr lang="en-US" sz="2600" u="sng"/>
              <a:t>the tendency of a plant to grow toward the light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photo = </a:t>
            </a:r>
            <a:r>
              <a:rPr lang="en-US" sz="2100" u="sng"/>
              <a:t>light</a:t>
            </a:r>
            <a:r>
              <a:rPr lang="en-US" sz="2100"/>
              <a:t>; tropism = </a:t>
            </a:r>
            <a:r>
              <a:rPr lang="en-US" sz="2100" u="sng"/>
              <a:t>response to stimuli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stems show </a:t>
            </a:r>
            <a:r>
              <a:rPr lang="en-US" sz="2200" b="1"/>
              <a:t>positive</a:t>
            </a:r>
            <a:r>
              <a:rPr lang="en-US" sz="2200"/>
              <a:t> phototropism bec</a:t>
            </a:r>
            <a:r>
              <a:rPr lang="en-US" sz="2000"/>
              <a:t>ause grow </a:t>
            </a:r>
            <a:r>
              <a:rPr lang="en-US" sz="2000" u="sng"/>
              <a:t>toward the light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roots show </a:t>
            </a:r>
            <a:r>
              <a:rPr lang="en-US" sz="2000" b="1"/>
              <a:t>negative</a:t>
            </a:r>
            <a:r>
              <a:rPr lang="en-US" sz="2000"/>
              <a:t> phototropism because they grow </a:t>
            </a:r>
            <a:r>
              <a:rPr lang="en-US" sz="2000" u="sng"/>
              <a:t>away from the light</a:t>
            </a:r>
            <a:endParaRPr lang="en-US" sz="2200" u="sng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20350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Darwin’s experiment on phototropism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Charles Darwin was a scientist best known for his </a:t>
            </a:r>
            <a:r>
              <a:rPr lang="en-US" u="sng"/>
              <a:t>theory of evolution</a:t>
            </a:r>
            <a:endParaRPr lang="en-US"/>
          </a:p>
          <a:p>
            <a:r>
              <a:rPr lang="en-US"/>
              <a:t>another important discovery Darwin made was in relation to phototropism</a:t>
            </a:r>
          </a:p>
          <a:p>
            <a:pPr lvl="1"/>
            <a:r>
              <a:rPr lang="en-US"/>
              <a:t>together with his son Francis, Darwin set out to discover what part of the plant was responsible for </a:t>
            </a:r>
            <a:r>
              <a:rPr lang="en-US" u="sng"/>
              <a:t>positive phototropism</a:t>
            </a:r>
            <a:endParaRPr lang="en-US"/>
          </a:p>
          <a:p>
            <a:pPr lvl="1"/>
            <a:r>
              <a:rPr lang="en-US"/>
              <a:t>he did this by setting up five different trials</a:t>
            </a:r>
          </a:p>
        </p:txBody>
      </p:sp>
    </p:spTree>
    <p:extLst>
      <p:ext uri="{BB962C8B-B14F-4D97-AF65-F5344CB8AC3E}">
        <p14:creationId xmlns:p14="http://schemas.microsoft.com/office/powerpoint/2010/main" val="374211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Darwin’s experiment on phototropism</a:t>
            </a:r>
          </a:p>
        </p:txBody>
      </p:sp>
      <p:pic>
        <p:nvPicPr>
          <p:cNvPr id="177158" name="Picture 6" descr="C26_FigC3_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" r="67885" b="13148"/>
          <a:stretch>
            <a:fillRect/>
          </a:stretch>
        </p:blipFill>
        <p:spPr>
          <a:xfrm>
            <a:off x="250825" y="1628775"/>
            <a:ext cx="2462213" cy="45370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716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419475" y="1700213"/>
            <a:ext cx="5256213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Trial 1: the control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plant in trial one was not altered in any way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</a:t>
            </a:r>
            <a:r>
              <a:rPr lang="en-US" sz="2400" u="sng"/>
              <a:t>gave Darwin something to compare the other trials to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it also ensured that all the plants had </a:t>
            </a:r>
            <a:r>
              <a:rPr lang="en-US" sz="2400" u="sng"/>
              <a:t>the necessary conditions to grow at all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u="sng"/>
          </a:p>
          <a:p>
            <a:pPr>
              <a:lnSpc>
                <a:spcPct val="90000"/>
              </a:lnSpc>
            </a:pPr>
            <a:r>
              <a:rPr lang="en-US" sz="2800"/>
              <a:t>Result: </a:t>
            </a:r>
            <a:r>
              <a:rPr lang="en-US" sz="2800" u="sng"/>
              <a:t>the plant bent toward the light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77798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Darwin’s experiment on phototropism</a:t>
            </a:r>
          </a:p>
        </p:txBody>
      </p:sp>
      <p:pic>
        <p:nvPicPr>
          <p:cNvPr id="180227" name="Picture 3" descr="C26_FigC3_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88" r="52502" b="13148"/>
          <a:stretch>
            <a:fillRect/>
          </a:stretch>
        </p:blipFill>
        <p:spPr>
          <a:xfrm>
            <a:off x="1331913" y="1628775"/>
            <a:ext cx="1368425" cy="45370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02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628775"/>
            <a:ext cx="5256212" cy="4530725"/>
          </a:xfrm>
        </p:spPr>
        <p:txBody>
          <a:bodyPr/>
          <a:lstStyle/>
          <a:p>
            <a:r>
              <a:rPr lang="en-US" sz="2800"/>
              <a:t>Trial 2: tip removed</a:t>
            </a:r>
          </a:p>
          <a:p>
            <a:pPr lvl="1"/>
            <a:r>
              <a:rPr lang="en-US" sz="2400"/>
              <a:t>suspecting that it was receptors in the stem responsible, Darwin </a:t>
            </a:r>
            <a:r>
              <a:rPr lang="en-US" sz="2400" u="sng"/>
              <a:t>removed the tip of the 2</a:t>
            </a:r>
            <a:r>
              <a:rPr lang="en-US" sz="2400" u="sng" baseline="30000"/>
              <a:t>nd</a:t>
            </a:r>
            <a:r>
              <a:rPr lang="en-US" sz="2400" u="sng"/>
              <a:t> plant</a:t>
            </a:r>
          </a:p>
          <a:p>
            <a:pPr lvl="1">
              <a:buFontTx/>
              <a:buNone/>
            </a:pPr>
            <a:endParaRPr lang="en-US" sz="2400" u="sng"/>
          </a:p>
          <a:p>
            <a:r>
              <a:rPr lang="en-US" sz="2800"/>
              <a:t>Result: </a:t>
            </a:r>
            <a:r>
              <a:rPr lang="en-US" sz="2800" u="sng"/>
              <a:t>the plant did not bend</a:t>
            </a:r>
            <a:endParaRPr lang="en-US" sz="2800"/>
          </a:p>
        </p:txBody>
      </p:sp>
      <p:pic>
        <p:nvPicPr>
          <p:cNvPr id="180229" name="Picture 5" descr="C26_FigC3_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" r="85004" b="14069"/>
          <a:stretch>
            <a:fillRect/>
          </a:stretch>
        </p:blipFill>
        <p:spPr bwMode="auto">
          <a:xfrm>
            <a:off x="228600" y="1628775"/>
            <a:ext cx="1103313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45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Darwin’s experiment on phototropism</a:t>
            </a:r>
          </a:p>
        </p:txBody>
      </p:sp>
      <p:pic>
        <p:nvPicPr>
          <p:cNvPr id="181251" name="Picture 3" descr="C26_FigC3_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8" r="39558" b="13148"/>
          <a:stretch>
            <a:fillRect/>
          </a:stretch>
        </p:blipFill>
        <p:spPr>
          <a:xfrm>
            <a:off x="1331913" y="1628775"/>
            <a:ext cx="1079500" cy="45370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1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628775"/>
            <a:ext cx="5256212" cy="4530725"/>
          </a:xfrm>
        </p:spPr>
        <p:txBody>
          <a:bodyPr/>
          <a:lstStyle/>
          <a:p>
            <a:r>
              <a:rPr lang="en-US" sz="2800"/>
              <a:t>Trial 3: tip covered with opaque cap</a:t>
            </a:r>
          </a:p>
          <a:p>
            <a:pPr lvl="1"/>
            <a:r>
              <a:rPr lang="en-US" sz="2400"/>
              <a:t>to test if the plant was simply damaged by removing the tip, Darwin performed a third trial</a:t>
            </a:r>
          </a:p>
          <a:p>
            <a:pPr lvl="1"/>
            <a:r>
              <a:rPr lang="en-US" sz="2400"/>
              <a:t>this time, the tip was </a:t>
            </a:r>
            <a:r>
              <a:rPr lang="en-US" sz="2400" u="sng"/>
              <a:t>covered by an opaque (non-transparent) cap</a:t>
            </a:r>
          </a:p>
          <a:p>
            <a:pPr lvl="1">
              <a:buFontTx/>
              <a:buNone/>
            </a:pPr>
            <a:endParaRPr lang="en-US" sz="2400" u="sng"/>
          </a:p>
          <a:p>
            <a:r>
              <a:rPr lang="en-US" sz="2800"/>
              <a:t>Result: </a:t>
            </a:r>
            <a:r>
              <a:rPr lang="en-US" sz="2800" u="sng"/>
              <a:t>the plant did not bend</a:t>
            </a:r>
            <a:endParaRPr lang="en-US" sz="2800"/>
          </a:p>
        </p:txBody>
      </p:sp>
      <p:pic>
        <p:nvPicPr>
          <p:cNvPr id="181253" name="Picture 5" descr="C26_FigC3_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" r="85004" b="14069"/>
          <a:stretch>
            <a:fillRect/>
          </a:stretch>
        </p:blipFill>
        <p:spPr bwMode="auto">
          <a:xfrm>
            <a:off x="228600" y="1628775"/>
            <a:ext cx="1103313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18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Darwin’s experiment on phototropism</a:t>
            </a:r>
          </a:p>
        </p:txBody>
      </p:sp>
      <p:pic>
        <p:nvPicPr>
          <p:cNvPr id="182275" name="Picture 3" descr="C26_FigC3_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07" r="22293" b="13148"/>
          <a:stretch>
            <a:fillRect/>
          </a:stretch>
        </p:blipFill>
        <p:spPr>
          <a:xfrm>
            <a:off x="1331913" y="1628775"/>
            <a:ext cx="1150937" cy="45370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2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628775"/>
            <a:ext cx="5256212" cy="4530725"/>
          </a:xfrm>
        </p:spPr>
        <p:txBody>
          <a:bodyPr/>
          <a:lstStyle/>
          <a:p>
            <a:r>
              <a:rPr lang="en-US" sz="2800"/>
              <a:t>Trial 4: tip covered with transparent cap</a:t>
            </a:r>
          </a:p>
          <a:p>
            <a:pPr lvl="1"/>
            <a:r>
              <a:rPr lang="en-US" sz="2400"/>
              <a:t>to test if the plant bending was hindered by the cap, Darwin </a:t>
            </a:r>
            <a:r>
              <a:rPr lang="en-US" sz="2400" u="sng"/>
              <a:t>covered the next plant’s tip with a transparent cap</a:t>
            </a:r>
          </a:p>
          <a:p>
            <a:pPr lvl="1">
              <a:buFontTx/>
              <a:buNone/>
            </a:pPr>
            <a:endParaRPr lang="en-US" sz="2400" u="sng"/>
          </a:p>
          <a:p>
            <a:r>
              <a:rPr lang="en-US" sz="2800"/>
              <a:t>Result: </a:t>
            </a:r>
            <a:r>
              <a:rPr lang="en-US" sz="2800" u="sng"/>
              <a:t>the plant bent toward the light</a:t>
            </a:r>
            <a:endParaRPr lang="en-US" sz="2800"/>
          </a:p>
        </p:txBody>
      </p:sp>
      <p:pic>
        <p:nvPicPr>
          <p:cNvPr id="182277" name="Picture 5" descr="C26_FigC3_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" r="85004" b="14069"/>
          <a:stretch>
            <a:fillRect/>
          </a:stretch>
        </p:blipFill>
        <p:spPr bwMode="auto">
          <a:xfrm>
            <a:off x="228600" y="1628775"/>
            <a:ext cx="1103313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267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Darwin’s experiment on phototropism</a:t>
            </a:r>
          </a:p>
        </p:txBody>
      </p:sp>
      <p:pic>
        <p:nvPicPr>
          <p:cNvPr id="183299" name="Picture 3" descr="C26_FigC3_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2" r="3296" b="13148"/>
          <a:stretch>
            <a:fillRect/>
          </a:stretch>
        </p:blipFill>
        <p:spPr>
          <a:xfrm>
            <a:off x="1258888" y="1628775"/>
            <a:ext cx="1295400" cy="45370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3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628775"/>
            <a:ext cx="5256212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Trial 5: base covered by shield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lastly, Darwin needed to verify that </a:t>
            </a:r>
            <a:r>
              <a:rPr lang="en-US" sz="2400" u="sng"/>
              <a:t>it was only the tip, and not the entire stem</a:t>
            </a:r>
            <a:r>
              <a:rPr lang="en-US" sz="2400"/>
              <a:t> responsible for phototropism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 test this, he covered the base of the plant with an opaque shield</a:t>
            </a:r>
            <a:endParaRPr lang="en-US" sz="2400" u="sng"/>
          </a:p>
          <a:p>
            <a:pPr lvl="1">
              <a:lnSpc>
                <a:spcPct val="90000"/>
              </a:lnSpc>
              <a:buFontTx/>
              <a:buNone/>
            </a:pPr>
            <a:endParaRPr lang="en-US" sz="2400" u="sng"/>
          </a:p>
          <a:p>
            <a:pPr>
              <a:lnSpc>
                <a:spcPct val="90000"/>
              </a:lnSpc>
            </a:pPr>
            <a:r>
              <a:rPr lang="en-US" sz="2800"/>
              <a:t>Result: </a:t>
            </a:r>
            <a:r>
              <a:rPr lang="en-US" sz="2800" u="sng"/>
              <a:t>the plant bent toward the light</a:t>
            </a:r>
            <a:endParaRPr lang="en-US" sz="2800"/>
          </a:p>
        </p:txBody>
      </p:sp>
      <p:pic>
        <p:nvPicPr>
          <p:cNvPr id="183301" name="Picture 5" descr="C26_FigC3_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" r="85004" b="14069"/>
          <a:stretch>
            <a:fillRect/>
          </a:stretch>
        </p:blipFill>
        <p:spPr bwMode="auto">
          <a:xfrm>
            <a:off x="228600" y="1628775"/>
            <a:ext cx="1103313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056436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Beam">
      <a:majorFont>
        <a:latin typeface="Maiandra GD"/>
        <a:ea typeface=""/>
        <a:cs typeface=""/>
      </a:majorFont>
      <a:minorFont>
        <a:latin typeface="Maiandra G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iandra G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iandra GD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2256</TotalTime>
  <Words>873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Maiandra GD</vt:lpstr>
      <vt:lpstr>Wingdings</vt:lpstr>
      <vt:lpstr>Beam</vt:lpstr>
      <vt:lpstr>3.5 Control systems in plants</vt:lpstr>
      <vt:lpstr>Can plants respond to their environment?</vt:lpstr>
      <vt:lpstr>Phototropism</vt:lpstr>
      <vt:lpstr>Darwin’s experiment on phototropism</vt:lpstr>
      <vt:lpstr>Darwin’s experiment on phototropism</vt:lpstr>
      <vt:lpstr>Darwin’s experiment on phototropism</vt:lpstr>
      <vt:lpstr>Darwin’s experiment on phototropism</vt:lpstr>
      <vt:lpstr>Darwin’s experiment on phototropism</vt:lpstr>
      <vt:lpstr>Darwin’s experiment on phototropism</vt:lpstr>
      <vt:lpstr>Darwin’s conclusions:</vt:lpstr>
      <vt:lpstr>Practice problem:</vt:lpstr>
      <vt:lpstr>Boysen-Jensen’s experiment</vt:lpstr>
      <vt:lpstr>Boysen-Jensen’s experiment</vt:lpstr>
      <vt:lpstr>Area of elongation</vt:lpstr>
      <vt:lpstr>Auxin</vt:lpstr>
      <vt:lpstr>Gravitropism</vt:lpstr>
      <vt:lpstr>Mechanisms of gravitropism</vt:lpstr>
      <vt:lpstr>Other controls</vt:lpstr>
      <vt:lpstr>Other controls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10 – Unit C BIOLOGY</dc:title>
  <dc:creator>Nathan Koelmans</dc:creator>
  <cp:lastModifiedBy>Pilipchuk, Cheryl</cp:lastModifiedBy>
  <cp:revision>31</cp:revision>
  <cp:lastPrinted>2011-04-13T15:28:48Z</cp:lastPrinted>
  <dcterms:created xsi:type="dcterms:W3CDTF">2008-03-09T22:59:07Z</dcterms:created>
  <dcterms:modified xsi:type="dcterms:W3CDTF">2017-12-05T21:00:25Z</dcterms:modified>
</cp:coreProperties>
</file>