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9"/>
  </p:notesMasterIdLst>
  <p:sldIdLst>
    <p:sldId id="456" r:id="rId2"/>
    <p:sldId id="457" r:id="rId3"/>
    <p:sldId id="257" r:id="rId4"/>
    <p:sldId id="426" r:id="rId5"/>
    <p:sldId id="427" r:id="rId6"/>
    <p:sldId id="428" r:id="rId7"/>
    <p:sldId id="387" r:id="rId8"/>
    <p:sldId id="425" r:id="rId9"/>
    <p:sldId id="260" r:id="rId10"/>
    <p:sldId id="261" r:id="rId11"/>
    <p:sldId id="262" r:id="rId12"/>
    <p:sldId id="388" r:id="rId13"/>
    <p:sldId id="431" r:id="rId14"/>
    <p:sldId id="265" r:id="rId15"/>
    <p:sldId id="389" r:id="rId16"/>
    <p:sldId id="264" r:id="rId17"/>
    <p:sldId id="263" r:id="rId18"/>
    <p:sldId id="429" r:id="rId19"/>
    <p:sldId id="430" r:id="rId20"/>
    <p:sldId id="266" r:id="rId21"/>
    <p:sldId id="433" r:id="rId22"/>
    <p:sldId id="267" r:id="rId23"/>
    <p:sldId id="390" r:id="rId24"/>
    <p:sldId id="459" r:id="rId25"/>
    <p:sldId id="423" r:id="rId26"/>
    <p:sldId id="445" r:id="rId27"/>
    <p:sldId id="268" r:id="rId28"/>
    <p:sldId id="391" r:id="rId29"/>
    <p:sldId id="392" r:id="rId30"/>
    <p:sldId id="270" r:id="rId31"/>
    <p:sldId id="424" r:id="rId32"/>
    <p:sldId id="394" r:id="rId33"/>
    <p:sldId id="271" r:id="rId34"/>
    <p:sldId id="272" r:id="rId35"/>
    <p:sldId id="395" r:id="rId36"/>
    <p:sldId id="274" r:id="rId37"/>
    <p:sldId id="275" r:id="rId38"/>
    <p:sldId id="397" r:id="rId39"/>
    <p:sldId id="449" r:id="rId40"/>
    <p:sldId id="276" r:id="rId41"/>
    <p:sldId id="398" r:id="rId42"/>
    <p:sldId id="277" r:id="rId43"/>
    <p:sldId id="278" r:id="rId44"/>
    <p:sldId id="279" r:id="rId45"/>
    <p:sldId id="455" r:id="rId46"/>
    <p:sldId id="396" r:id="rId47"/>
    <p:sldId id="28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CE"/>
    <a:srgbClr val="000000"/>
    <a:srgbClr val="DA14BE"/>
    <a:srgbClr val="742A66"/>
    <a:srgbClr val="820060"/>
    <a:srgbClr val="FA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407" autoAdjust="0"/>
  </p:normalViewPr>
  <p:slideViewPr>
    <p:cSldViewPr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695353870240007E-3"/>
          <c:y val="4.6943229606829402E-2"/>
          <c:w val="0.65132159950594404"/>
          <c:h val="0.906113540786340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salt water</c:v>
                </c:pt>
                <c:pt idx="1">
                  <c:v>fresh liquid water</c:v>
                </c:pt>
                <c:pt idx="2">
                  <c:v>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0.3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F-412A-A683-FB956672E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5B4A-C3CB-4E33-8D03-6FB863E41841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A662-C984-42BC-8F38-21FCF72BC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6D69-6FD4-4AED-8DAB-7305E3D7A29F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mhaak\Science%2010\Biosphere\Northern%20lights.wmv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gyOa70Q7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maps.grida.no/library/files/storage/5_4__agriculturearea2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8VQIJVpT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http://www.detectingdesign.com/images/Dendrochronology/TreeRings3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ages.google.ca/imgres?imgurl=http://upload.wikimedia.org/wikipedia/commons/c/c8/Spider_in_amber_(1).jpg&amp;imgrefurl=http://steampunkrings.blogspot.com/2008_10_01_archive.html&amp;usg=__rC-fLXjKdQFdFsfUOTbfY-IA674=&amp;h=1878&amp;w=2317&amp;sz=2642&amp;hl=en&amp;start=4&amp;tbnid=xzt-aZFxxTnsGM:&amp;tbnh=122&amp;tbnw=150&amp;prev=/images?q=fossilized+insect&amp;gbv=2&amp;hl=en&amp;safe=act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images.google.ca/imgres?imgurl=http://specialcomment.files.wordpress.com/2007/04/pollen.gif&amp;imgrefurl=http://specialcomment.wordpress.com/2007/04/&amp;usg=__mVB1qkIc0qzI_PbvZpDNg-9NKjw=&amp;h=432&amp;w=432&amp;sz=125&amp;hl=en&amp;start=1&amp;tbnid=SrrBgUbYEE3crM:&amp;tbnh=126&amp;tbnw=126&amp;prev=/images?q=pollen&amp;gbv=2&amp;hl=en&amp;safe=activ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Unit 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676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5200" dirty="0" smtClean="0"/>
              <a:t>Energy flow in Global Systems</a:t>
            </a:r>
            <a:endParaRPr lang="en-CA" sz="5200" dirty="0"/>
          </a:p>
          <a:p>
            <a:pPr marL="0" indent="0">
              <a:buNone/>
            </a:pPr>
            <a:r>
              <a:rPr lang="en-CA" altLang="en-US" b="1" dirty="0">
                <a:latin typeface="Earwig Factory - 179"/>
              </a:rPr>
              <a:t/>
            </a:r>
            <a:br>
              <a:rPr lang="en-CA" altLang="en-US" b="1" dirty="0">
                <a:latin typeface="Earwig Factory - 179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377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Divided up into four layers based on </a:t>
            </a:r>
            <a:r>
              <a:rPr lang="en-US" b="1" dirty="0" smtClean="0"/>
              <a:t>altitude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u="sng" dirty="0" smtClean="0">
                <a:solidFill>
                  <a:srgbClr val="0000FF"/>
                </a:solidFill>
              </a:rPr>
              <a:t>distance from sea level)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Picture 8" descr="atm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981200"/>
            <a:ext cx="76962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1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 Layer #1 - Troposphere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From 0 to 10 km</a:t>
            </a:r>
          </a:p>
          <a:p>
            <a:pPr lvl="1"/>
            <a:r>
              <a:rPr lang="en-US" dirty="0" smtClean="0"/>
              <a:t>Temperature 15</a:t>
            </a:r>
            <a:r>
              <a:rPr lang="en-US" baseline="30000" dirty="0" smtClean="0"/>
              <a:t>o</a:t>
            </a:r>
            <a:r>
              <a:rPr lang="en-US" dirty="0" smtClean="0"/>
              <a:t>C to – 60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only layer of the atmosphere with a mix of gases and temperature to support a variety of life (including humans).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D02_FigD1_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31" b="92438" l="14768" r="70464">
                        <a14:foregroundMark x1="17300" y1="90278" x2="17300" y2="90278"/>
                        <a14:foregroundMark x1="16034" y1="91049" x2="16034" y2="91049"/>
                        <a14:foregroundMark x1="14768" y1="91975" x2="14768" y2="91975"/>
                        <a14:foregroundMark x1="70253" y1="67284" x2="70253" y2="67284"/>
                        <a14:foregroundMark x1="70534" y1="65741" x2="70534" y2="65741"/>
                        <a14:foregroundMark x1="37693" y1="92438" x2="37693" y2="9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56636" r="29434" b="7734"/>
          <a:stretch/>
        </p:blipFill>
        <p:spPr bwMode="auto">
          <a:xfrm>
            <a:off x="1380930" y="4005072"/>
            <a:ext cx="7763070" cy="28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ck Arc 6"/>
          <p:cNvSpPr/>
          <p:nvPr/>
        </p:nvSpPr>
        <p:spPr>
          <a:xfrm>
            <a:off x="2438400" y="4648200"/>
            <a:ext cx="8229600" cy="7848600"/>
          </a:xfrm>
          <a:prstGeom prst="blockArc">
            <a:avLst>
              <a:gd name="adj1" fmla="val 12254342"/>
              <a:gd name="adj2" fmla="val 18765740"/>
              <a:gd name="adj3" fmla="val 3470"/>
            </a:avLst>
          </a:prstGeom>
          <a:effectLst>
            <a:outerShdw blurRad="63500" dist="25400" dir="5400000" rotWithShape="0">
              <a:srgbClr val="000000">
                <a:alpha val="43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 Layer #1 - Troposphere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contains most of the </a:t>
            </a:r>
            <a:r>
              <a:rPr lang="en-US" u="sng" dirty="0" smtClean="0">
                <a:solidFill>
                  <a:srgbClr val="0000FF"/>
                </a:solidFill>
              </a:rPr>
              <a:t>CO</a:t>
            </a:r>
            <a:r>
              <a:rPr lang="en-US" u="sng" baseline="-25000" dirty="0" smtClean="0">
                <a:solidFill>
                  <a:srgbClr val="0000FF"/>
                </a:solidFill>
              </a:rPr>
              <a:t>2</a:t>
            </a:r>
            <a:r>
              <a:rPr lang="en-US" u="sng" dirty="0" smtClean="0">
                <a:solidFill>
                  <a:srgbClr val="0000FF"/>
                </a:solidFill>
              </a:rPr>
              <a:t>, H</a:t>
            </a:r>
            <a:r>
              <a:rPr lang="en-US" u="sng" baseline="-25000" dirty="0" smtClean="0">
                <a:solidFill>
                  <a:srgbClr val="0000FF"/>
                </a:solidFill>
              </a:rPr>
              <a:t>2</a:t>
            </a:r>
            <a:r>
              <a:rPr lang="en-US" u="sng" dirty="0" smtClean="0">
                <a:solidFill>
                  <a:srgbClr val="0000FF"/>
                </a:solidFill>
              </a:rPr>
              <a:t>O and atmospheric dust present in the atmosphere.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where most of our weather occurs, including </a:t>
            </a:r>
            <a:r>
              <a:rPr lang="en-US" u="sng" dirty="0" smtClean="0">
                <a:solidFill>
                  <a:srgbClr val="0000FF"/>
                </a:solidFill>
              </a:rPr>
              <a:t>wind and precipitation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D02_FigD1_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31" b="92438" l="14768" r="70464">
                        <a14:foregroundMark x1="17300" y1="90278" x2="17300" y2="90278"/>
                        <a14:foregroundMark x1="16034" y1="91049" x2="16034" y2="91049"/>
                        <a14:foregroundMark x1="14768" y1="91975" x2="14768" y2="91975"/>
                        <a14:foregroundMark x1="70253" y1="67284" x2="70253" y2="67284"/>
                        <a14:foregroundMark x1="70534" y1="65741" x2="70534" y2="65741"/>
                        <a14:foregroundMark x1="37693" y1="92438" x2="37693" y2="9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56636" r="29434" b="7734"/>
          <a:stretch/>
        </p:blipFill>
        <p:spPr bwMode="auto">
          <a:xfrm>
            <a:off x="1380930" y="4005072"/>
            <a:ext cx="7763070" cy="28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ck Arc 6"/>
          <p:cNvSpPr/>
          <p:nvPr/>
        </p:nvSpPr>
        <p:spPr>
          <a:xfrm>
            <a:off x="2438400" y="4648200"/>
            <a:ext cx="8229600" cy="7848600"/>
          </a:xfrm>
          <a:prstGeom prst="blockArc">
            <a:avLst>
              <a:gd name="adj1" fmla="val 12254342"/>
              <a:gd name="adj2" fmla="val 18765740"/>
              <a:gd name="adj3" fmla="val 3470"/>
            </a:avLst>
          </a:prstGeom>
          <a:effectLst>
            <a:outerShdw blurRad="63500" dist="25400" dir="5400000" rotWithShape="0">
              <a:srgbClr val="000000">
                <a:alpha val="43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6238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79388" y="260350"/>
            <a:ext cx="40322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Altitude and Temperature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92138" y="1000125"/>
            <a:ext cx="75803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In the troposphere, temperature decreases with altitude.</a:t>
            </a:r>
          </a:p>
          <a:p>
            <a:pPr>
              <a:buFontTx/>
              <a:buChar char="•"/>
            </a:pPr>
            <a:r>
              <a:rPr lang="en-US"/>
              <a:t> This is one reason for the upper limit of plant growth on mountains and the formation of glaciers at high altitudes.</a:t>
            </a:r>
          </a:p>
        </p:txBody>
      </p:sp>
      <p:pic>
        <p:nvPicPr>
          <p:cNvPr id="11275" name="Picture 11" descr="Jas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435475" cy="2660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MtRundle_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94063"/>
            <a:ext cx="4902200" cy="3360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02_FigD1_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31" b="92438" l="14768" r="70464">
                        <a14:foregroundMark x1="17300" y1="90278" x2="17300" y2="90278"/>
                        <a14:foregroundMark x1="16034" y1="91049" x2="16034" y2="91049"/>
                        <a14:foregroundMark x1="14768" y1="91975" x2="14768" y2="91975"/>
                        <a14:foregroundMark x1="70253" y1="67284" x2="70253" y2="67284"/>
                        <a14:foregroundMark x1="70534" y1="65741" x2="70534" y2="65741"/>
                        <a14:foregroundMark x1="37693" y1="92438" x2="37693" y2="9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56636" r="29434" b="7734"/>
          <a:stretch/>
        </p:blipFill>
        <p:spPr bwMode="auto">
          <a:xfrm>
            <a:off x="1380930" y="4005072"/>
            <a:ext cx="7763070" cy="28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 </a:t>
            </a:r>
            <a:r>
              <a:rPr lang="en-US" dirty="0"/>
              <a:t>L</a:t>
            </a:r>
            <a:r>
              <a:rPr lang="en-US" dirty="0" smtClean="0"/>
              <a:t>ayer #2 - Stratosphere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1"/>
            <a:r>
              <a:rPr lang="en-US" dirty="0"/>
              <a:t>From </a:t>
            </a:r>
            <a:r>
              <a:rPr lang="en-US" dirty="0" smtClean="0"/>
              <a:t>10 </a:t>
            </a:r>
            <a:r>
              <a:rPr lang="en-US" dirty="0"/>
              <a:t>to </a:t>
            </a:r>
            <a:r>
              <a:rPr lang="en-US" dirty="0" smtClean="0"/>
              <a:t>50 </a:t>
            </a:r>
            <a:r>
              <a:rPr lang="en-US" dirty="0"/>
              <a:t>km</a:t>
            </a:r>
          </a:p>
          <a:p>
            <a:pPr lvl="1"/>
            <a:r>
              <a:rPr lang="en-US" dirty="0"/>
              <a:t>Temperature </a:t>
            </a:r>
            <a:r>
              <a:rPr lang="en-US" dirty="0" smtClean="0"/>
              <a:t>– 60</a:t>
            </a:r>
            <a:r>
              <a:rPr lang="en-US" baseline="30000" dirty="0" smtClean="0"/>
              <a:t>o</a:t>
            </a:r>
            <a:r>
              <a:rPr lang="en-US" dirty="0" smtClean="0"/>
              <a:t>C to 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only isolated clumps of living cells found living in this layer</a:t>
            </a:r>
          </a:p>
        </p:txBody>
      </p:sp>
      <p:sp>
        <p:nvSpPr>
          <p:cNvPr id="5" name="Block Arc 4"/>
          <p:cNvSpPr/>
          <p:nvPr/>
        </p:nvSpPr>
        <p:spPr>
          <a:xfrm>
            <a:off x="1676400" y="4005072"/>
            <a:ext cx="10287000" cy="8491728"/>
          </a:xfrm>
          <a:prstGeom prst="blockArc">
            <a:avLst>
              <a:gd name="adj1" fmla="val 11735298"/>
              <a:gd name="adj2" fmla="val 18870972"/>
              <a:gd name="adj3" fmla="val 7123"/>
            </a:avLst>
          </a:prstGeom>
          <a:effectLst>
            <a:outerShdw blurRad="63500" dist="25400" dir="5400000" rotWithShape="0">
              <a:srgbClr val="000000">
                <a:alpha val="43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02_FigD1_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31" b="92438" l="14768" r="70464">
                        <a14:foregroundMark x1="17300" y1="90278" x2="17300" y2="90278"/>
                        <a14:foregroundMark x1="16034" y1="91049" x2="16034" y2="91049"/>
                        <a14:foregroundMark x1="14768" y1="91975" x2="14768" y2="91975"/>
                        <a14:foregroundMark x1="70253" y1="67284" x2="70253" y2="67284"/>
                        <a14:foregroundMark x1="70534" y1="65741" x2="70534" y2="65741"/>
                        <a14:foregroundMark x1="37693" y1="92438" x2="37693" y2="9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56636" r="29434" b="7734"/>
          <a:stretch/>
        </p:blipFill>
        <p:spPr bwMode="auto">
          <a:xfrm>
            <a:off x="1380930" y="4005072"/>
            <a:ext cx="7763070" cy="28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 </a:t>
            </a:r>
            <a:r>
              <a:rPr lang="en-US" dirty="0"/>
              <a:t>L</a:t>
            </a:r>
            <a:r>
              <a:rPr lang="en-US" dirty="0" smtClean="0"/>
              <a:t>ayer #2 - Stratosphere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contains most of the </a:t>
            </a:r>
            <a:r>
              <a:rPr lang="en-US" b="1" u="sng" dirty="0" smtClean="0">
                <a:solidFill>
                  <a:srgbClr val="0000FF"/>
                </a:solidFill>
              </a:rPr>
              <a:t>ozone layer</a:t>
            </a:r>
            <a:endParaRPr lang="en-US" u="sng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ozone is a molecule made up of three oxygen atoms (O</a:t>
            </a:r>
            <a:r>
              <a:rPr lang="en-US" baseline="-25000" dirty="0" smtClean="0"/>
              <a:t>3(g)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protects living organisms from sun’s UV radiation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Block Arc 4"/>
          <p:cNvSpPr/>
          <p:nvPr/>
        </p:nvSpPr>
        <p:spPr>
          <a:xfrm>
            <a:off x="1676400" y="4005072"/>
            <a:ext cx="10287000" cy="8491728"/>
          </a:xfrm>
          <a:prstGeom prst="blockArc">
            <a:avLst>
              <a:gd name="adj1" fmla="val 11735298"/>
              <a:gd name="adj2" fmla="val 18870972"/>
              <a:gd name="adj3" fmla="val 7123"/>
            </a:avLst>
          </a:prstGeom>
          <a:effectLst>
            <a:outerShdw blurRad="63500" dist="25400" dir="5400000" rotWithShape="0">
              <a:srgbClr val="000000">
                <a:alpha val="43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http://blogs.nature.com/climatefeedback/Ozone_Molecule_Vd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2963">
            <a:off x="7263977" y="3400747"/>
            <a:ext cx="1374090" cy="98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 layer #3 - Mesosphere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/>
            <a:r>
              <a:rPr lang="en-US" dirty="0"/>
              <a:t>From </a:t>
            </a:r>
            <a:r>
              <a:rPr lang="en-US" dirty="0" smtClean="0"/>
              <a:t>50 </a:t>
            </a:r>
            <a:r>
              <a:rPr lang="en-US" dirty="0"/>
              <a:t>to </a:t>
            </a:r>
            <a:r>
              <a:rPr lang="en-US" dirty="0" smtClean="0"/>
              <a:t>80 </a:t>
            </a:r>
            <a:r>
              <a:rPr lang="en-US" dirty="0"/>
              <a:t>km</a:t>
            </a:r>
          </a:p>
          <a:p>
            <a:pPr lvl="1"/>
            <a:r>
              <a:rPr lang="en-US" dirty="0"/>
              <a:t>Temperature </a:t>
            </a:r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/>
              <a:t>to – </a:t>
            </a:r>
            <a:r>
              <a:rPr lang="en-US" dirty="0" smtClean="0"/>
              <a:t>100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" name="Block Arc 4"/>
          <p:cNvSpPr/>
          <p:nvPr/>
        </p:nvSpPr>
        <p:spPr>
          <a:xfrm>
            <a:off x="1143000" y="3200400"/>
            <a:ext cx="10439400" cy="9525000"/>
          </a:xfrm>
          <a:prstGeom prst="blockArc">
            <a:avLst>
              <a:gd name="adj1" fmla="val 11232078"/>
              <a:gd name="adj2" fmla="val 19675630"/>
              <a:gd name="adj3" fmla="val 6807"/>
            </a:avLst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 descr="D02_FigD1_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31" b="92438" l="14768" r="70464">
                        <a14:foregroundMark x1="17300" y1="90278" x2="17300" y2="90278"/>
                        <a14:foregroundMark x1="16034" y1="91049" x2="16034" y2="91049"/>
                        <a14:foregroundMark x1="14768" y1="91975" x2="14768" y2="91975"/>
                        <a14:foregroundMark x1="70253" y1="67284" x2="70253" y2="67284"/>
                        <a14:foregroundMark x1="70534" y1="65741" x2="70534" y2="65741"/>
                        <a14:foregroundMark x1="37693" y1="92438" x2="37693" y2="9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56636" r="29434" b="7734"/>
          <a:stretch/>
        </p:blipFill>
        <p:spPr bwMode="auto">
          <a:xfrm>
            <a:off x="1380930" y="4005072"/>
            <a:ext cx="7763070" cy="28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-2438400" y="106812"/>
            <a:ext cx="17907000" cy="14352137"/>
          </a:xfrm>
          <a:prstGeom prst="blockArc">
            <a:avLst>
              <a:gd name="adj1" fmla="val 10809881"/>
              <a:gd name="adj2" fmla="val 18383088"/>
              <a:gd name="adj3" fmla="val 22654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Atmosphere layer #4 - thermosphere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1"/>
            <a:r>
              <a:rPr lang="en-US" dirty="0"/>
              <a:t>From </a:t>
            </a:r>
            <a:r>
              <a:rPr lang="en-US" dirty="0" smtClean="0"/>
              <a:t>80 </a:t>
            </a:r>
            <a:r>
              <a:rPr lang="en-US" dirty="0"/>
              <a:t>to </a:t>
            </a:r>
            <a:r>
              <a:rPr lang="en-US" dirty="0" smtClean="0"/>
              <a:t>300 </a:t>
            </a:r>
            <a:r>
              <a:rPr lang="en-US" dirty="0"/>
              <a:t>km</a:t>
            </a:r>
          </a:p>
          <a:p>
            <a:pPr lvl="1"/>
            <a:r>
              <a:rPr lang="en-US" dirty="0"/>
              <a:t>Temperature </a:t>
            </a:r>
            <a:r>
              <a:rPr lang="en-US" dirty="0" smtClean="0"/>
              <a:t>– 100</a:t>
            </a:r>
            <a:r>
              <a:rPr lang="en-US" baseline="30000" dirty="0" smtClean="0"/>
              <a:t>o</a:t>
            </a:r>
            <a:r>
              <a:rPr lang="en-US" dirty="0" smtClean="0"/>
              <a:t>C to 1500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dirty="0" smtClean="0"/>
              <a:t>named for the high temperatures near the edge of the layer (</a:t>
            </a:r>
            <a:r>
              <a:rPr lang="en-US" u="sng" dirty="0" smtClean="0"/>
              <a:t>closest to the sun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 descr="D02_FigD1_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31" b="92438" l="14768" r="70464">
                        <a14:foregroundMark x1="17300" y1="90278" x2="17300" y2="90278"/>
                        <a14:foregroundMark x1="16034" y1="91049" x2="16034" y2="91049"/>
                        <a14:foregroundMark x1="14768" y1="91975" x2="14768" y2="91975"/>
                        <a14:foregroundMark x1="70253" y1="67284" x2="70253" y2="67284"/>
                        <a14:foregroundMark x1="70534" y1="65741" x2="70534" y2="65741"/>
                        <a14:foregroundMark x1="37693" y1="92438" x2="37693" y2="9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56636" r="29434" b="7734"/>
          <a:stretch/>
        </p:blipFill>
        <p:spPr bwMode="auto">
          <a:xfrm>
            <a:off x="1380930" y="4005072"/>
            <a:ext cx="7763070" cy="285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952"/>
            <a:ext cx="8229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240"/>
            <a:ext cx="7086600" cy="677975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solar-wind-magfield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Northern lights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24188"/>
            <a:ext cx="4465638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50825" y="476250"/>
            <a:ext cx="28273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Auroras are caused by charged ejected by the sun. Thankfully, these particles are deflected by the Earth’s magnetic field.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292725" y="4437063"/>
            <a:ext cx="36210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These particles accumulate at the poles where they excite air molecules to produce beautiful streams of plasma called “auroras”.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8966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>
                <a:latin typeface="Earwig Factory - 179"/>
              </a:rPr>
              <a:t>ECOLOGY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b="1" dirty="0">
                <a:latin typeface="Earwig Factory - 179"/>
              </a:rPr>
              <a:t/>
            </a:r>
            <a:br>
              <a:rPr lang="en-CA" altLang="en-US" b="1" dirty="0">
                <a:latin typeface="Earwig Factory - 179"/>
              </a:rPr>
            </a:br>
            <a:r>
              <a:rPr lang="en-CA" altLang="en-US" b="1" dirty="0">
                <a:latin typeface="Earwig Factory - 179"/>
              </a:rPr>
              <a:t>A study of Life on Earth</a:t>
            </a:r>
            <a:br>
              <a:rPr lang="en-CA" altLang="en-US" b="1" dirty="0">
                <a:latin typeface="Earwig Factory - 179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372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2.0 Lithosphere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53400" cy="521176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loats on top of the fluid layer called the mantle.</a:t>
            </a:r>
          </a:p>
          <a:p>
            <a:r>
              <a:rPr lang="en-US" dirty="0"/>
              <a:t>E</a:t>
            </a:r>
            <a:r>
              <a:rPr lang="en-US" dirty="0" smtClean="0"/>
              <a:t>xtends from the Earth’s surface inward.</a:t>
            </a:r>
          </a:p>
          <a:p>
            <a:pPr lvl="1"/>
            <a:r>
              <a:rPr lang="en-US" dirty="0" smtClean="0"/>
              <a:t>as thin as 5 km, as thick as 100 km in places.</a:t>
            </a:r>
          </a:p>
          <a:p>
            <a:r>
              <a:rPr lang="en-US" dirty="0"/>
              <a:t>W</a:t>
            </a:r>
            <a:r>
              <a:rPr lang="en-US" dirty="0" smtClean="0"/>
              <a:t>armed both by </a:t>
            </a:r>
            <a:r>
              <a:rPr lang="en-US" u="sng" dirty="0" smtClean="0">
                <a:solidFill>
                  <a:srgbClr val="0000FF"/>
                </a:solidFill>
              </a:rPr>
              <a:t>the heat from the sun and the heat from Earth’s core.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218" name="Picture 2" descr="http://geology12-8.wikispaces.com/file/view/lithosphere.jpg/88870817/lithospher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33528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200180691-001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52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9388" y="260350"/>
            <a:ext cx="31686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The Lithosphere</a:t>
            </a:r>
          </a:p>
        </p:txBody>
      </p:sp>
      <p:pic>
        <p:nvPicPr>
          <p:cNvPr id="9222" name="Picture 6" descr="B0000AKC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30178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5473700" cy="33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5157788"/>
            <a:ext cx="54006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solid part of the earth – floats on the semi-molten mantle layer</a:t>
            </a:r>
          </a:p>
          <a:p>
            <a:pPr>
              <a:buFontTx/>
              <a:buChar char="•"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Life is found to depths of several kilometers</a:t>
            </a:r>
          </a:p>
        </p:txBody>
      </p:sp>
    </p:spTree>
    <p:extLst>
      <p:ext uri="{BB962C8B-B14F-4D97-AF65-F5344CB8AC3E}">
        <p14:creationId xmlns:p14="http://schemas.microsoft.com/office/powerpoint/2010/main" val="24697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437"/>
            <a:ext cx="5486400" cy="616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3.0 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172200" cy="4983163"/>
          </a:xfrm>
        </p:spPr>
        <p:txBody>
          <a:bodyPr/>
          <a:lstStyle/>
          <a:p>
            <a:pPr lvl="1"/>
            <a:r>
              <a:rPr lang="en-US" dirty="0" smtClean="0"/>
              <a:t>about 97% is </a:t>
            </a:r>
            <a:r>
              <a:rPr lang="en-US" u="sng" dirty="0" smtClean="0">
                <a:solidFill>
                  <a:srgbClr val="0000FF"/>
                </a:solidFill>
              </a:rPr>
              <a:t>salt water in the oceans</a:t>
            </a:r>
          </a:p>
          <a:p>
            <a:pPr lvl="1"/>
            <a:r>
              <a:rPr lang="en-US" dirty="0" smtClean="0"/>
              <a:t>the other 3% fresh water, but is mostly </a:t>
            </a:r>
            <a:r>
              <a:rPr lang="en-US" u="sng" dirty="0" smtClean="0">
                <a:solidFill>
                  <a:srgbClr val="0000FF"/>
                </a:solidFill>
              </a:rPr>
              <a:t>frozen in snow and glaciers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1986905"/>
              </p:ext>
            </p:extLst>
          </p:nvPr>
        </p:nvGraphicFramePr>
        <p:xfrm>
          <a:off x="457200" y="3352800"/>
          <a:ext cx="8686800" cy="297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 descr="http://oceanservice.noaa.gov/facts/ocean_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36" y="304800"/>
            <a:ext cx="2453864" cy="184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3dtexture.net/data/media/10/Fresh_water_ocean_tex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37" y="2259095"/>
            <a:ext cx="2453863" cy="2453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ache2.allpostersimages.com/p/LRG/20/2098/J9R2D00Z/posters/dixon-grant-jokullsarlon-lagoon-containing-icebergs-from-breidamerkurjokull-glacier-austurland-ice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800156"/>
            <a:ext cx="2438991" cy="1829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26969Kelp_Forest_Calif_Channel_Is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0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561" y="26890"/>
            <a:ext cx="4953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768424" cy="51815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43CE"/>
                </a:solidFill>
              </a:rPr>
              <a:t>T</a:t>
            </a:r>
            <a:r>
              <a:rPr lang="en-US" sz="4000" b="1" dirty="0" smtClean="0">
                <a:solidFill>
                  <a:srgbClr val="FF43CE"/>
                </a:solidFill>
              </a:rPr>
              <a:t>he total amount of water on Earth </a:t>
            </a:r>
            <a:r>
              <a:rPr lang="en-US" sz="4000" b="1" u="sng" dirty="0" smtClean="0">
                <a:solidFill>
                  <a:srgbClr val="FF43CE"/>
                </a:solidFill>
              </a:rPr>
              <a:t>remains constant.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43CE"/>
              </a:solidFill>
            </a:endParaRPr>
          </a:p>
          <a:p>
            <a:r>
              <a:rPr lang="en-US" sz="4000" b="1" dirty="0">
                <a:solidFill>
                  <a:srgbClr val="FF43CE"/>
                </a:solidFill>
              </a:rPr>
              <a:t>W</a:t>
            </a:r>
            <a:r>
              <a:rPr lang="en-US" sz="4000" b="1" dirty="0" smtClean="0">
                <a:solidFill>
                  <a:srgbClr val="FF43CE"/>
                </a:solidFill>
              </a:rPr>
              <a:t>armed mostly by the sun, but also by the Earth’s core.</a:t>
            </a:r>
            <a:endParaRPr lang="en-US" sz="4000" b="1" dirty="0">
              <a:solidFill>
                <a:srgbClr val="FF43CE"/>
              </a:solidFill>
            </a:endParaRPr>
          </a:p>
        </p:txBody>
      </p:sp>
      <p:pic>
        <p:nvPicPr>
          <p:cNvPr id="10242" name="Picture 2" descr="http://oceanservice.noaa.gov/facts/ocean_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36" y="304800"/>
            <a:ext cx="2453864" cy="1840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ache2.allpostersimages.com/p/LRG/20/2098/J9R2D00Z/posters/dixon-grant-jokullsarlon-lagoon-containing-icebergs-from-breidamerkurjokull-glacier-austurland-ice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800156"/>
            <a:ext cx="2438991" cy="1829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101202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24" y="2466652"/>
            <a:ext cx="2733730" cy="16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1.2 Climate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2111679_Turbine_-_Pincher_Cr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24213"/>
            <a:ext cx="5724525" cy="3633787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finery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3581400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392613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Biosphere &amp; Climate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724525" y="1125538"/>
            <a:ext cx="315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632450" y="136525"/>
            <a:ext cx="3260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/>
              <a:t> </a:t>
            </a:r>
            <a:r>
              <a:rPr lang="en-US" b="1" i="1">
                <a:solidFill>
                  <a:srgbClr val="CC3300"/>
                </a:solidFill>
              </a:rPr>
              <a:t>Which photo is about weather? Which is about climate?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5076825" y="1125538"/>
            <a:ext cx="3779838" cy="2663825"/>
          </a:xfrm>
          <a:prstGeom prst="leftArrow">
            <a:avLst>
              <a:gd name="adj1" fmla="val 78185"/>
              <a:gd name="adj2" fmla="val 3760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/>
              <a:t> </a:t>
            </a:r>
            <a:r>
              <a:rPr lang="en-US" b="1"/>
              <a:t>WEATHER: </a:t>
            </a:r>
            <a:r>
              <a:rPr lang="en-US"/>
              <a:t>conditions of temperature, air pressure, cloud cover, precipitation, humidity, etc that occur at a </a:t>
            </a:r>
            <a:r>
              <a:rPr lang="en-US" b="1"/>
              <a:t>particular place </a:t>
            </a:r>
            <a:r>
              <a:rPr lang="en-US"/>
              <a:t>at a </a:t>
            </a:r>
            <a:r>
              <a:rPr lang="en-US" b="1"/>
              <a:t> particular time.</a:t>
            </a:r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179388" y="3860800"/>
            <a:ext cx="3779837" cy="2663825"/>
            <a:chOff x="113" y="2432"/>
            <a:chExt cx="2381" cy="1678"/>
          </a:xfrm>
        </p:grpSpPr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 flipH="1">
              <a:off x="113" y="2432"/>
              <a:ext cx="2381" cy="1678"/>
            </a:xfrm>
            <a:prstGeom prst="leftArrow">
              <a:avLst>
                <a:gd name="adj1" fmla="val 78185"/>
                <a:gd name="adj2" fmla="val 3760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b="1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158" y="2886"/>
              <a:ext cx="198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/>
                <a:t>CLIMATE: </a:t>
              </a:r>
              <a:r>
                <a:rPr lang="en-US"/>
                <a:t>the </a:t>
              </a:r>
              <a:r>
                <a:rPr lang="en-US" b="1"/>
                <a:t>average </a:t>
              </a:r>
              <a:r>
                <a:rPr lang="en-US"/>
                <a:t>weather conditions of a region over a </a:t>
              </a:r>
              <a:r>
                <a:rPr lang="en-US" b="1"/>
                <a:t>long time</a:t>
              </a:r>
              <a:r>
                <a:rPr lang="en-US"/>
                <a:t> (at least 30 years).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3413"/>
          </a:xfrm>
        </p:spPr>
        <p:txBody>
          <a:bodyPr/>
          <a:lstStyle/>
          <a:p>
            <a:r>
              <a:rPr lang="en-US" altLang="en-US" sz="3200"/>
              <a:t>Which comment refers to Weather? Climate?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lbertus Extra Bold" pitchFamily="34" charset="0"/>
              </a:rPr>
              <a:t>I can’t believe it’s snowing on May 11</a:t>
            </a:r>
            <a:r>
              <a:rPr lang="en-US" altLang="en-US" baseline="30000" dirty="0">
                <a:latin typeface="Albertus Extra Bold" pitchFamily="34" charset="0"/>
              </a:rPr>
              <a:t>th</a:t>
            </a:r>
            <a:r>
              <a:rPr lang="en-US" altLang="en-US" dirty="0">
                <a:latin typeface="Albertus Extra Bold" pitchFamily="34" charset="0"/>
              </a:rPr>
              <a:t>!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lbertus Extra Bold" pitchFamily="34" charset="0"/>
              </a:rPr>
              <a:t>weather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Hobo Std" pitchFamily="50" charset="0"/>
              </a:rPr>
              <a:t>My grandma says never to plant the garden </a:t>
            </a:r>
            <a:r>
              <a:rPr lang="en-US" altLang="en-US" dirty="0" err="1">
                <a:latin typeface="Hobo Std" pitchFamily="50" charset="0"/>
              </a:rPr>
              <a:t>til</a:t>
            </a:r>
            <a:r>
              <a:rPr lang="en-US" altLang="en-US" dirty="0">
                <a:latin typeface="Hobo Std" pitchFamily="50" charset="0"/>
              </a:rPr>
              <a:t> the May long weekend.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Hobo Std" pitchFamily="50" charset="0"/>
              </a:rPr>
              <a:t>climate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ekton Pro Ext" pitchFamily="34" charset="0"/>
              </a:rPr>
              <a:t>Don’t put your tomatoes in the garden yet as we often get frost this time of year.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ekton Pro Ext" pitchFamily="34" charset="0"/>
              </a:rPr>
              <a:t>climate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A tornado hit the golf course yesterday.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/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5684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Weather vs. Climate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5334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eather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ay-to-day conditions, including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temperature &amp; air pressure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cloud cover &amp; humidity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precipitation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90601"/>
            <a:ext cx="4041775" cy="609599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limate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verage conditions occurring over a period of 30 years or longer</a:t>
            </a:r>
          </a:p>
          <a:p>
            <a:pPr lvl="1"/>
            <a:r>
              <a:rPr lang="en-US" dirty="0" smtClean="0"/>
              <a:t>e.g. Alberta has a relatively </a:t>
            </a:r>
            <a:r>
              <a:rPr lang="en-US" u="sng" dirty="0" smtClean="0">
                <a:solidFill>
                  <a:srgbClr val="0000FF"/>
                </a:solidFill>
              </a:rPr>
              <a:t>cold and dry climate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compared to Brazil, which is </a:t>
            </a:r>
            <a:r>
              <a:rPr lang="en-US" u="sng" dirty="0" smtClean="0">
                <a:solidFill>
                  <a:srgbClr val="0000FF"/>
                </a:solidFill>
              </a:rPr>
              <a:t>warm and humid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266" name="Picture 2" descr="http://www.webdesign-guru.co.uk/icon/wp-content/uploads/weath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1"/>
            <a:ext cx="3657600" cy="253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eteorologyclimate.com/climate-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962400" cy="223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planetariumweb.madison.k12.wi.us/files/planetarium/earth-global-tem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908252" cy="2652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4800"/>
            <a:ext cx="5715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Climate on Humans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4754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climate of a region (map #1)  - average air temperatures) has several effects on the humans that live there, including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population distribution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(map #2)</a:t>
            </a:r>
            <a:endParaRPr lang="en-US" u="sng" dirty="0" smtClean="0"/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clothing &amp; shelter considerations</a:t>
            </a:r>
          </a:p>
          <a:p>
            <a:pPr marL="457200" lvl="1" indent="0">
              <a:buNone/>
            </a:pPr>
            <a:endParaRPr lang="en-US" u="sng" dirty="0"/>
          </a:p>
        </p:txBody>
      </p:sp>
      <p:pic>
        <p:nvPicPr>
          <p:cNvPr id="12290" name="Picture 2" descr="http://soils.usda.gov/use/worldsoils/mapindex/popd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8557" r="3651" b="4147"/>
          <a:stretch/>
        </p:blipFill>
        <p:spPr bwMode="auto">
          <a:xfrm>
            <a:off x="5105400" y="3581400"/>
            <a:ext cx="3810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Climate on Humans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19200"/>
            <a:ext cx="4495800" cy="4906963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>
                <a:solidFill>
                  <a:srgbClr val="0000FF"/>
                </a:solidFill>
              </a:rPr>
              <a:t>heating &amp; cooling requirements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food availability &amp; agricultural options </a:t>
            </a:r>
            <a:r>
              <a:rPr lang="en-US" dirty="0" smtClean="0"/>
              <a:t>(map)</a:t>
            </a:r>
            <a:endParaRPr lang="en-US" u="sng" dirty="0" smtClean="0"/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economic opportunities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u="sng" dirty="0"/>
          </a:p>
        </p:txBody>
      </p:sp>
      <p:pic>
        <p:nvPicPr>
          <p:cNvPr id="12292" name="Picture 4" descr="Agriculture land use distribution - croplands and pasture land (map/graphic/illustration)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060"/>
          <a:stretch/>
        </p:blipFill>
        <p:spPr bwMode="auto">
          <a:xfrm>
            <a:off x="4419600" y="1295400"/>
            <a:ext cx="4502148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griculture land use distribution - croplands and pasture land (map/graphic/illustration)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7" b="50000"/>
          <a:stretch/>
        </p:blipFill>
        <p:spPr bwMode="auto">
          <a:xfrm>
            <a:off x="1371600" y="4162214"/>
            <a:ext cx="3048000" cy="2502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this unit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How does climate affect the species of Earth</a:t>
            </a:r>
          </a:p>
          <a:p>
            <a:r>
              <a:rPr lang="en-US" dirty="0" smtClean="0"/>
              <a:t>What is the biosphere?  What are the different parts of it?</a:t>
            </a:r>
          </a:p>
          <a:p>
            <a:r>
              <a:rPr lang="en-US" dirty="0" smtClean="0"/>
              <a:t>How is energy transferred through the atmosphere</a:t>
            </a:r>
          </a:p>
          <a:p>
            <a:r>
              <a:rPr lang="en-US" dirty="0" smtClean="0"/>
              <a:t>What are different biomes in the world</a:t>
            </a:r>
          </a:p>
          <a:p>
            <a:pPr lvl="1"/>
            <a:r>
              <a:rPr lang="en-US" dirty="0" err="1" smtClean="0"/>
              <a:t>climatographs</a:t>
            </a:r>
            <a:endParaRPr lang="en-US" dirty="0" smtClean="0"/>
          </a:p>
          <a:p>
            <a:r>
              <a:rPr lang="en-US" dirty="0" smtClean="0"/>
              <a:t>Climate change is a “hot” topic – how do we know what we know and why are we worried?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Climate on Other </a:t>
            </a:r>
            <a:r>
              <a:rPr lang="en-US" dirty="0"/>
              <a:t>O</a:t>
            </a:r>
            <a:r>
              <a:rPr lang="en-US" dirty="0" smtClean="0"/>
              <a:t>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The better suited to its climate an organism is, </a:t>
            </a:r>
            <a:r>
              <a:rPr lang="en-US" u="sng" dirty="0" smtClean="0">
                <a:solidFill>
                  <a:srgbClr val="0000FF"/>
                </a:solidFill>
              </a:rPr>
              <a:t>the better its chances of survival.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an </a:t>
            </a:r>
            <a:r>
              <a:rPr lang="en-US" b="1" dirty="0" smtClean="0"/>
              <a:t>adaptation</a:t>
            </a:r>
            <a:r>
              <a:rPr lang="en-US" dirty="0" smtClean="0"/>
              <a:t> is a change in the </a:t>
            </a:r>
            <a:r>
              <a:rPr lang="en-US" u="sng" dirty="0" smtClean="0">
                <a:solidFill>
                  <a:srgbClr val="0000FF"/>
                </a:solidFill>
              </a:rPr>
              <a:t>structure or functioning of an organism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that makes it more suited to its environment.</a:t>
            </a:r>
            <a:endParaRPr lang="en-US" dirty="0"/>
          </a:p>
        </p:txBody>
      </p:sp>
      <p:pic>
        <p:nvPicPr>
          <p:cNvPr id="13314" name="Picture 2" descr="http://4.bp.blogspot.com/_mjtN68P-s9A/TJ20tENkt5I/AAAAAAAAAxE/MuNNW0Dix6c/s1600/cactus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886200"/>
            <a:ext cx="2118320" cy="2626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evergreen-evergreen.com/resources/austrian-pine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143125" cy="2626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forma.org.uk/media/item/865/150/watson_whispering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363969" cy="2626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YX8VQIJVpT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333" y="1143000"/>
            <a:ext cx="880533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6"/>
          <p:cNvSpPr>
            <a:spLocks noChangeArrowheads="1"/>
          </p:cNvSpPr>
          <p:nvPr/>
        </p:nvSpPr>
        <p:spPr bwMode="auto">
          <a:xfrm>
            <a:off x="179388" y="260350"/>
            <a:ext cx="6840537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Organisms are Adapted to Deal with Climate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6238" y="1073150"/>
            <a:ext cx="602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b="1" i="1">
                <a:solidFill>
                  <a:srgbClr val="CC3300"/>
                </a:solidFill>
              </a:rPr>
              <a:t>Describe the climate that goes with each adaptation:</a:t>
            </a:r>
            <a:endParaRPr lang="en-US"/>
          </a:p>
        </p:txBody>
      </p:sp>
      <p:pic>
        <p:nvPicPr>
          <p:cNvPr id="13321" name="Picture 9" descr="opun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2519363" cy="23256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3" name="Picture 11" descr="k8801-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16338"/>
            <a:ext cx="3624263" cy="24161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5" name="Picture 13" descr="08-Arctic F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981075"/>
            <a:ext cx="2087563" cy="33607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29" name="Picture 17" descr="ga007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213100"/>
            <a:ext cx="2303463" cy="32035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268538" y="1844675"/>
            <a:ext cx="1820862" cy="91598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Dry: fat leaves prevent water lose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059113" y="3644900"/>
            <a:ext cx="1820862" cy="91598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Wet: air filled bladders for floatation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508625" y="1557338"/>
            <a:ext cx="1820863" cy="91598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Cold: Tiny ears prevent heat loss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787900" y="5229225"/>
            <a:ext cx="1820863" cy="915988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Hot: large, thin ears maximize heat loss</a:t>
            </a:r>
          </a:p>
        </p:txBody>
      </p:sp>
    </p:spTree>
    <p:extLst>
      <p:ext uri="{BB962C8B-B14F-4D97-AF65-F5344CB8AC3E}">
        <p14:creationId xmlns:p14="http://schemas.microsoft.com/office/powerpoint/2010/main" val="14031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30" grpId="0" animBg="1"/>
      <p:bldP spid="13331" grpId="0" animBg="1"/>
      <p:bldP spid="13332" grpId="0" animBg="1"/>
      <p:bldP spid="133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Climate is long term – </a:t>
            </a:r>
            <a:r>
              <a:rPr lang="en-US" b="1" dirty="0" smtClean="0"/>
              <a:t>climate change </a:t>
            </a:r>
            <a:r>
              <a:rPr lang="en-US" dirty="0" smtClean="0"/>
              <a:t>refers to a </a:t>
            </a:r>
            <a:r>
              <a:rPr lang="en-US" u="sng" dirty="0" smtClean="0">
                <a:solidFill>
                  <a:srgbClr val="0000FF"/>
                </a:solidFill>
              </a:rPr>
              <a:t>noticeable change in average temperatures in a region over time.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 few common questions arise when discussing climate change:</a:t>
            </a:r>
          </a:p>
          <a:p>
            <a:pPr lvl="1"/>
            <a:r>
              <a:rPr lang="en-US" dirty="0" smtClean="0"/>
              <a:t>is climate change really happening, or are environmentalists using scare tactics?</a:t>
            </a:r>
          </a:p>
          <a:p>
            <a:pPr lvl="1"/>
            <a:r>
              <a:rPr lang="en-US" dirty="0" smtClean="0"/>
              <a:t>if climate change is occurring over such long terms, how do we know for sure?</a:t>
            </a:r>
          </a:p>
          <a:p>
            <a:pPr lvl="1"/>
            <a:r>
              <a:rPr lang="en-US" dirty="0" smtClean="0"/>
              <a:t>if climate change has occurred several times over Earth’s history, why are we so worried now?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51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" r="630" b="50984"/>
          <a:stretch/>
        </p:blipFill>
        <p:spPr bwMode="auto">
          <a:xfrm>
            <a:off x="990600" y="3962401"/>
            <a:ext cx="3581400" cy="269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41087"/>
          </a:xfrm>
        </p:spPr>
        <p:txBody>
          <a:bodyPr>
            <a:normAutofit/>
          </a:bodyPr>
          <a:lstStyle/>
          <a:p>
            <a:r>
              <a:rPr lang="en-US" dirty="0" smtClean="0"/>
              <a:t>Global warming IS happening – no educated scientist, politician or environmentalist disputes this</a:t>
            </a:r>
          </a:p>
          <a:p>
            <a:pPr lvl="1"/>
            <a:r>
              <a:rPr lang="en-US" dirty="0" smtClean="0"/>
              <a:t>what IS up for debate is </a:t>
            </a:r>
            <a:r>
              <a:rPr lang="en-US" u="sng" dirty="0" smtClean="0">
                <a:solidFill>
                  <a:srgbClr val="0000FF"/>
                </a:solidFill>
              </a:rPr>
              <a:t>why it is happening and if it is cause for concern.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5" b="1968"/>
          <a:stretch/>
        </p:blipFill>
        <p:spPr bwMode="auto">
          <a:xfrm>
            <a:off x="4724400" y="3962400"/>
            <a:ext cx="3657600" cy="269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9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" r="630" b="50984"/>
          <a:stretch/>
        </p:blipFill>
        <p:spPr bwMode="auto">
          <a:xfrm>
            <a:off x="1828800" y="4863305"/>
            <a:ext cx="2743200" cy="17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4108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Since </a:t>
            </a:r>
            <a:r>
              <a:rPr lang="en-CA" dirty="0"/>
              <a:t>1990, the global average temperature </a:t>
            </a:r>
            <a:r>
              <a:rPr lang="en-CA" u="sng" dirty="0">
                <a:solidFill>
                  <a:srgbClr val="0000FF"/>
                </a:solidFill>
              </a:rPr>
              <a:t>has risen by </a:t>
            </a:r>
            <a:r>
              <a:rPr lang="en-CA" u="sng" dirty="0" smtClean="0">
                <a:solidFill>
                  <a:srgbClr val="0000FF"/>
                </a:solidFill>
              </a:rPr>
              <a:t>0.6</a:t>
            </a:r>
            <a:r>
              <a:rPr lang="en-CA" u="sng" baseline="30000" dirty="0" smtClean="0">
                <a:solidFill>
                  <a:srgbClr val="0000FF"/>
                </a:solidFill>
              </a:rPr>
              <a:t>o</a:t>
            </a:r>
            <a:r>
              <a:rPr lang="en-CA" u="sng" dirty="0" smtClean="0">
                <a:solidFill>
                  <a:srgbClr val="0000FF"/>
                </a:solidFill>
              </a:rPr>
              <a:t>C</a:t>
            </a:r>
            <a:r>
              <a:rPr lang="en-CA" dirty="0" smtClean="0"/>
              <a:t>, 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northern hemisphere is substantially warmer than at any point during the past 1,000 </a:t>
            </a:r>
            <a:r>
              <a:rPr lang="en-CA" dirty="0" smtClean="0"/>
              <a:t>years</a:t>
            </a:r>
          </a:p>
          <a:p>
            <a:pPr lvl="1"/>
            <a:r>
              <a:rPr lang="en-CA" dirty="0" smtClean="0"/>
              <a:t>the key is that its GLOBAL AVERAGE temperatures – it doesn’t necessarily mean </a:t>
            </a:r>
            <a:r>
              <a:rPr lang="en-CA" u="sng" dirty="0" smtClean="0">
                <a:solidFill>
                  <a:srgbClr val="0000FF"/>
                </a:solidFill>
              </a:rPr>
              <a:t>all regions of the world will experience warming at all</a:t>
            </a:r>
            <a:endParaRPr lang="en-CA" dirty="0" smtClean="0">
              <a:solidFill>
                <a:srgbClr val="0000FF"/>
              </a:solidFill>
            </a:endParaRPr>
          </a:p>
          <a:p>
            <a:pPr lvl="1"/>
            <a:r>
              <a:rPr lang="en-CA" dirty="0" smtClean="0"/>
              <a:t>in Canada, it could actually result in cooling temperatures and </a:t>
            </a:r>
            <a:r>
              <a:rPr lang="en-CA" u="sng" dirty="0" smtClean="0">
                <a:solidFill>
                  <a:srgbClr val="0000FF"/>
                </a:solidFill>
              </a:rPr>
              <a:t>more extreme weather events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5" b="1968"/>
          <a:stretch/>
        </p:blipFill>
        <p:spPr bwMode="auto">
          <a:xfrm>
            <a:off x="4724400" y="4863304"/>
            <a:ext cx="2743200" cy="179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9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</a:t>
            </a:r>
            <a:r>
              <a:rPr lang="en-US" dirty="0" smtClean="0"/>
              <a:t>Climates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variety of evidence exists to demonstrate that the climate of the Earth has varied throughout its </a:t>
            </a:r>
            <a:r>
              <a:rPr lang="en-US" dirty="0" smtClean="0"/>
              <a:t>history.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change continues today, and is often referred to as </a:t>
            </a:r>
            <a:r>
              <a:rPr lang="en-US" b="1" dirty="0"/>
              <a:t>global </a:t>
            </a:r>
            <a:r>
              <a:rPr lang="en-US" b="1" dirty="0" smtClean="0"/>
              <a:t>warming.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some of the evidence we use depends upon humans, so </a:t>
            </a:r>
            <a:r>
              <a:rPr lang="en-US" u="sng" dirty="0">
                <a:solidFill>
                  <a:srgbClr val="0000FF"/>
                </a:solidFill>
              </a:rPr>
              <a:t>only describes the last few thousand years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 of the evidence allows us to look back at the Earth’s conditions </a:t>
            </a:r>
            <a:r>
              <a:rPr lang="en-US" u="sng" dirty="0">
                <a:solidFill>
                  <a:srgbClr val="0000FF"/>
                </a:solidFill>
              </a:rPr>
              <a:t>prior to humans arriving</a:t>
            </a:r>
          </a:p>
        </p:txBody>
      </p:sp>
    </p:spTree>
    <p:extLst>
      <p:ext uri="{BB962C8B-B14F-4D97-AF65-F5344CB8AC3E}">
        <p14:creationId xmlns:p14="http://schemas.microsoft.com/office/powerpoint/2010/main" val="25242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236492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general categories of evidence exist:</a:t>
            </a:r>
            <a:r>
              <a:rPr lang="en-US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1. anecdotal </a:t>
            </a:r>
            <a:r>
              <a:rPr lang="en-US" b="1" dirty="0"/>
              <a:t>evidence</a:t>
            </a:r>
          </a:p>
          <a:p>
            <a:pPr lvl="2">
              <a:lnSpc>
                <a:spcPct val="90000"/>
              </a:lnSpc>
            </a:pPr>
            <a:r>
              <a:rPr lang="en-US" u="sng" dirty="0">
                <a:solidFill>
                  <a:srgbClr val="0000FF"/>
                </a:solidFill>
              </a:rPr>
              <a:t>evidence based on stories people tell</a:t>
            </a:r>
            <a:r>
              <a:rPr lang="en-US" dirty="0"/>
              <a:t>,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from </a:t>
            </a:r>
            <a:r>
              <a:rPr lang="en-US" dirty="0"/>
              <a:t>the word “anecdote”, meaning a short, personal story of an individual’s experiences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is most often </a:t>
            </a:r>
            <a:r>
              <a:rPr lang="en-US" u="sng" dirty="0">
                <a:solidFill>
                  <a:srgbClr val="0000FF"/>
                </a:solidFill>
              </a:rPr>
              <a:t>qualitative in </a:t>
            </a:r>
            <a:r>
              <a:rPr lang="en-US" u="sng" dirty="0" smtClean="0">
                <a:solidFill>
                  <a:srgbClr val="0000FF"/>
                </a:solidFill>
              </a:rPr>
              <a:t>nature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83734"/>
            <a:ext cx="3486150" cy="35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95400"/>
            <a:ext cx="2071688" cy="2590800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6324600" cy="525780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b="1" dirty="0" smtClean="0"/>
              <a:t>2. instrumental </a:t>
            </a:r>
            <a:r>
              <a:rPr lang="en-US" b="1" dirty="0"/>
              <a:t>evidence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includes </a:t>
            </a:r>
            <a:r>
              <a:rPr lang="en-US" u="sng" dirty="0">
                <a:solidFill>
                  <a:srgbClr val="0000FF"/>
                </a:solidFill>
              </a:rPr>
              <a:t>any evidence that comes as a result of measurement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may require </a:t>
            </a:r>
            <a:r>
              <a:rPr lang="en-US" u="sng" dirty="0">
                <a:solidFill>
                  <a:srgbClr val="0000FF"/>
                </a:solidFill>
              </a:rPr>
              <a:t>special equipment,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is most often </a:t>
            </a:r>
            <a:r>
              <a:rPr lang="en-US" u="sng" dirty="0">
                <a:solidFill>
                  <a:srgbClr val="0000FF"/>
                </a:solidFill>
              </a:rPr>
              <a:t>quantitative in </a:t>
            </a:r>
            <a:r>
              <a:rPr lang="en-US" u="sng" dirty="0" smtClean="0">
                <a:solidFill>
                  <a:srgbClr val="0000FF"/>
                </a:solidFill>
              </a:rPr>
              <a:t>nature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/>
              <a:t> Which one is more reliable?  Why?</a:t>
            </a:r>
          </a:p>
        </p:txBody>
      </p:sp>
    </p:spTree>
    <p:extLst>
      <p:ext uri="{BB962C8B-B14F-4D97-AF65-F5344CB8AC3E}">
        <p14:creationId xmlns:p14="http://schemas.microsoft.com/office/powerpoint/2010/main" val="28560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4"/>
          <p:cNvSpPr>
            <a:spLocks noChangeArrowheads="1"/>
          </p:cNvSpPr>
          <p:nvPr/>
        </p:nvSpPr>
        <p:spPr bwMode="auto">
          <a:xfrm>
            <a:off x="250825" y="188913"/>
            <a:ext cx="6964363" cy="496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Evidence of Increasing Global Temperature</a:t>
            </a:r>
          </a:p>
        </p:txBody>
      </p:sp>
      <p:graphicFrame>
        <p:nvGraphicFramePr>
          <p:cNvPr id="34847" name="Group 31"/>
          <p:cNvGraphicFramePr>
            <a:graphicFrameLocks noGrp="1"/>
          </p:cNvGraphicFramePr>
          <p:nvPr/>
        </p:nvGraphicFramePr>
        <p:xfrm>
          <a:off x="539750" y="1052513"/>
          <a:ext cx="7777163" cy="2542032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Anecdotal evidence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Scientific 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experience: “It seems way hotter than when I was kid.”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Changes over months, years, decades.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Subject to personal opinion and 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Quantitative, standardized measurements (e.g. weathers stations around the world, satellites)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Changes over thousands, millions of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Based on the burden of proof and international consensus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845" name="Picture 29" descr="200125618-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790950"/>
            <a:ext cx="2881312" cy="2860675"/>
          </a:xfrm>
          <a:prstGeom prst="rect">
            <a:avLst/>
          </a:prstGeom>
          <a:noFill/>
          <a:ln w="381000">
            <a:solidFill>
              <a:srgbClr val="FF9900">
                <a:alpha val="39999"/>
              </a:srgbClr>
            </a:solidFill>
            <a:miter lim="800000"/>
            <a:headEnd/>
            <a:tailEnd/>
          </a:ln>
        </p:spPr>
      </p:pic>
      <p:sp>
        <p:nvSpPr>
          <p:cNvPr id="34848" name="AutoShape 32"/>
          <p:cNvSpPr>
            <a:spLocks noChangeArrowheads="1"/>
          </p:cNvSpPr>
          <p:nvPr/>
        </p:nvSpPr>
        <p:spPr bwMode="auto">
          <a:xfrm>
            <a:off x="468313" y="1125538"/>
            <a:ext cx="3887787" cy="1296987"/>
          </a:xfrm>
          <a:prstGeom prst="cloudCallout">
            <a:avLst>
              <a:gd name="adj1" fmla="val 11292"/>
              <a:gd name="adj2" fmla="val 173009"/>
            </a:avLst>
          </a:prstGeom>
          <a:solidFill>
            <a:srgbClr val="FF9900">
              <a:alpha val="4392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34850" name="Picture 34" descr="101907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149725"/>
            <a:ext cx="4175125" cy="2208213"/>
          </a:xfrm>
          <a:prstGeom prst="rect">
            <a:avLst/>
          </a:prstGeom>
          <a:noFill/>
          <a:ln w="381000">
            <a:solidFill>
              <a:srgbClr val="33CCCC">
                <a:alpha val="30980"/>
              </a:srgb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6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72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altLang="en-US" sz="4000" dirty="0">
                <a:solidFill>
                  <a:srgbClr val="000000"/>
                </a:solidFill>
                <a:latin typeface="Times New Roman - 34"/>
              </a:rPr>
              <a:t>LIFE ON EARTH</a:t>
            </a:r>
          </a:p>
          <a:p>
            <a:r>
              <a:rPr lang="en-CA" altLang="en-US" sz="4000" dirty="0">
                <a:solidFill>
                  <a:srgbClr val="000000"/>
                </a:solidFill>
                <a:latin typeface="Times New Roman - 34"/>
              </a:rPr>
              <a:t> </a:t>
            </a:r>
            <a:r>
              <a:rPr lang="en-US" altLang="en-US" dirty="0">
                <a:solidFill>
                  <a:srgbClr val="000000"/>
                </a:solidFill>
                <a:latin typeface="Times New Roman - 26"/>
              </a:rPr>
              <a:t>All life on earth is part of a “system”.</a:t>
            </a:r>
          </a:p>
          <a:p>
            <a:endParaRPr lang="en-CA" altLang="en-US" dirty="0">
              <a:solidFill>
                <a:srgbClr val="000000"/>
              </a:solidFill>
              <a:latin typeface="Times New Roman - 26"/>
            </a:endParaRPr>
          </a:p>
          <a:p>
            <a:r>
              <a:rPr lang="en-CA" altLang="en-US" sz="3800" b="1" dirty="0" smtClean="0">
                <a:solidFill>
                  <a:srgbClr val="000000"/>
                </a:solidFill>
                <a:latin typeface="Times New Roman - 26"/>
              </a:rPr>
              <a:t>Sy</a:t>
            </a:r>
            <a:r>
              <a:rPr lang="en-CA" altLang="en-US" sz="3800" b="1" dirty="0">
                <a:solidFill>
                  <a:srgbClr val="000000"/>
                </a:solidFill>
                <a:latin typeface="Times New Roman - 35"/>
              </a:rPr>
              <a:t>s</a:t>
            </a:r>
            <a:r>
              <a:rPr lang="en-CA" altLang="en-US" sz="3800" b="1" dirty="0" smtClean="0">
                <a:solidFill>
                  <a:srgbClr val="000000"/>
                </a:solidFill>
                <a:latin typeface="Times New Roman - 35"/>
              </a:rPr>
              <a:t>tem</a:t>
            </a:r>
            <a:r>
              <a:rPr lang="en-CA" altLang="en-US" b="1" dirty="0" smtClean="0">
                <a:solidFill>
                  <a:srgbClr val="000000"/>
                </a:solidFill>
                <a:latin typeface="Times New Roman - 27"/>
              </a:rPr>
              <a:t> </a:t>
            </a:r>
            <a:endParaRPr lang="en-CA" altLang="en-US" b="1" dirty="0">
              <a:solidFill>
                <a:srgbClr val="000000"/>
              </a:solidFill>
              <a:latin typeface="Times New Roman - 27"/>
            </a:endParaRPr>
          </a:p>
          <a:p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 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- objects, organisms, processes or things that have some   ​     relationship or influence on each other.</a:t>
            </a:r>
          </a:p>
          <a:p>
            <a:endParaRPr lang="en-CA" altLang="en-US" dirty="0">
              <a:solidFill>
                <a:srgbClr val="000000"/>
              </a:solidFill>
              <a:latin typeface="Times New Roman - 27"/>
            </a:endParaRPr>
          </a:p>
          <a:p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 </a:t>
            </a:r>
            <a:r>
              <a:rPr lang="en-CA" altLang="en-US" i="1" dirty="0">
                <a:solidFill>
                  <a:srgbClr val="FF6820"/>
                </a:solidFill>
                <a:latin typeface="Times New Roman - 27"/>
              </a:rPr>
              <a:t>Open system</a:t>
            </a:r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: 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a system which </a:t>
            </a:r>
            <a:r>
              <a:rPr lang="en-US" altLang="en-US" u="sng" dirty="0">
                <a:solidFill>
                  <a:srgbClr val="000000"/>
                </a:solidFill>
                <a:latin typeface="Times New Roman - 27"/>
              </a:rPr>
              <a:t>continuously interacts with its   environment.</a:t>
            </a:r>
          </a:p>
          <a:p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 </a:t>
            </a:r>
            <a:r>
              <a:rPr lang="en-CA" altLang="en-US" i="1" dirty="0">
                <a:solidFill>
                  <a:srgbClr val="FF6820"/>
                </a:solidFill>
                <a:latin typeface="Times New Roman - 27"/>
              </a:rPr>
              <a:t>Closed system</a:t>
            </a:r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: 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a system that exchanges </a:t>
            </a:r>
            <a:r>
              <a:rPr lang="en-US" altLang="en-US" u="sng" dirty="0">
                <a:solidFill>
                  <a:srgbClr val="000000"/>
                </a:solidFill>
                <a:latin typeface="Times New Roman - 27"/>
              </a:rPr>
              <a:t>energy (heat &amp; work)   but not matter 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with its surroundings.</a:t>
            </a:r>
          </a:p>
          <a:p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 </a:t>
            </a:r>
            <a:r>
              <a:rPr lang="en-CA" altLang="en-US" i="1" dirty="0">
                <a:solidFill>
                  <a:srgbClr val="FF6820"/>
                </a:solidFill>
                <a:latin typeface="Times New Roman - 27"/>
              </a:rPr>
              <a:t>Isolated system</a:t>
            </a:r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: 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a system that cannot exchange </a:t>
            </a:r>
            <a:r>
              <a:rPr lang="en-US" altLang="en-US" u="sng" dirty="0">
                <a:solidFill>
                  <a:srgbClr val="000000"/>
                </a:solidFill>
                <a:latin typeface="Times New Roman - 27"/>
              </a:rPr>
              <a:t>either energy or   matte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r with its surroundings.</a:t>
            </a:r>
          </a:p>
          <a:p>
            <a:endParaRPr lang="en-CA" altLang="en-US" dirty="0">
              <a:solidFill>
                <a:srgbClr val="000000"/>
              </a:solidFill>
              <a:latin typeface="Times New Roman - 27"/>
            </a:endParaRPr>
          </a:p>
          <a:p>
            <a:r>
              <a:rPr lang="en-CA" altLang="en-US" b="1" dirty="0">
                <a:solidFill>
                  <a:srgbClr val="000000"/>
                </a:solidFill>
                <a:latin typeface="Times New Roman - 27"/>
              </a:rPr>
              <a:t>Su</a:t>
            </a:r>
            <a:r>
              <a:rPr lang="en-CA" altLang="en-US" b="1" dirty="0">
                <a:solidFill>
                  <a:srgbClr val="000000"/>
                </a:solidFill>
                <a:latin typeface="Times New Roman - 35"/>
              </a:rPr>
              <a:t>bsystem</a:t>
            </a:r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 </a:t>
            </a:r>
          </a:p>
          <a:p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 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- part of a system that performs tasks to ensure the whole system  ​    operates properly.</a:t>
            </a:r>
          </a:p>
          <a:p>
            <a:endParaRPr lang="en-CA" altLang="en-US" dirty="0">
              <a:solidFill>
                <a:srgbClr val="000000"/>
              </a:solidFill>
              <a:latin typeface="Times New Roman - 27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The system that represents life on earth is called the “</a:t>
            </a:r>
            <a:r>
              <a:rPr lang="en-US" altLang="en-US" u="sng" dirty="0">
                <a:solidFill>
                  <a:srgbClr val="3CB371"/>
                </a:solidFill>
                <a:latin typeface="Times New Roman - 27"/>
              </a:rPr>
              <a:t>BIOSPHERE</a:t>
            </a:r>
            <a:r>
              <a:rPr lang="en-US" altLang="en-US" u="sng" dirty="0">
                <a:solidFill>
                  <a:srgbClr val="000000"/>
                </a:solidFill>
                <a:latin typeface="Times New Roman - 27"/>
              </a:rPr>
              <a:t>”.</a:t>
            </a:r>
          </a:p>
          <a:p>
            <a:endParaRPr lang="en-CA" altLang="en-US" dirty="0">
              <a:solidFill>
                <a:srgbClr val="000000"/>
              </a:solidFill>
              <a:latin typeface="Times New Roman - 27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4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Instrumental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</a:t>
            </a:r>
            <a:r>
              <a:rPr lang="en-US" sz="2800" dirty="0" smtClean="0"/>
              <a:t>hen </a:t>
            </a:r>
            <a:r>
              <a:rPr lang="en-US" sz="2800" dirty="0"/>
              <a:t>trying to measure something, there are two </a:t>
            </a:r>
            <a:r>
              <a:rPr lang="en-US" sz="2800" dirty="0" smtClean="0"/>
              <a:t>approaches: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measure the factor directly (e.g. if you want to find out how far it is to Calgary, measure the distance)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measure some other factor, and use it to make conclusions (e.g. calculate the distance based on your speed of travel and the time it takes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Instrumental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Tracking </a:t>
            </a:r>
            <a:r>
              <a:rPr lang="en-US" sz="2800" dirty="0"/>
              <a:t>climate change is the same way: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direct evidence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explicitly indicates global warming is occurring, based on </a:t>
            </a:r>
            <a:r>
              <a:rPr lang="en-US" u="sng" dirty="0">
                <a:solidFill>
                  <a:srgbClr val="0000FF"/>
                </a:solidFill>
              </a:rPr>
              <a:t>an actual </a:t>
            </a:r>
            <a:r>
              <a:rPr lang="en-US" u="sng" dirty="0" smtClean="0">
                <a:solidFill>
                  <a:srgbClr val="0000FF"/>
                </a:solidFill>
              </a:rPr>
              <a:t>measured change </a:t>
            </a:r>
            <a:r>
              <a:rPr lang="en-US" u="sng" dirty="0">
                <a:solidFill>
                  <a:srgbClr val="0000FF"/>
                </a:solidFill>
              </a:rPr>
              <a:t>in global temperatures</a:t>
            </a:r>
            <a:r>
              <a:rPr lang="en-US" u="sng" dirty="0" smtClean="0">
                <a:solidFill>
                  <a:srgbClr val="0000FF"/>
                </a:solidFill>
              </a:rPr>
              <a:t>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b="1" dirty="0"/>
              <a:t>indirect evidence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evidence that </a:t>
            </a:r>
            <a:r>
              <a:rPr lang="en-US" i="1" dirty="0"/>
              <a:t>seems to support</a:t>
            </a:r>
            <a:r>
              <a:rPr lang="en-US" dirty="0"/>
              <a:t> the idea of climate change but does not involve </a:t>
            </a:r>
            <a:r>
              <a:rPr lang="en-US" u="sng" dirty="0">
                <a:solidFill>
                  <a:srgbClr val="0000FF"/>
                </a:solidFill>
              </a:rPr>
              <a:t>a direct measurement of temperature</a:t>
            </a:r>
            <a:r>
              <a:rPr lang="en-US" u="sng" dirty="0" smtClean="0">
                <a:solidFill>
                  <a:srgbClr val="0000FF"/>
                </a:solidFill>
              </a:rPr>
              <a:t>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713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143000"/>
            <a:ext cx="5791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</a:t>
            </a:r>
            <a:r>
              <a:rPr lang="en-US" sz="2800" dirty="0" smtClean="0"/>
              <a:t>ses </a:t>
            </a:r>
            <a:r>
              <a:rPr lang="en-US" sz="2800" b="1" dirty="0"/>
              <a:t>historical data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from scientists to farmers, people have been recording weather and temperature information for hundreds of years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patterns emerge and are often used to predict future weather, such as in the Farmers’ Almanac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limited in how far back a written record goes; </a:t>
            </a:r>
            <a:r>
              <a:rPr lang="en-US" sz="2800" u="sng" dirty="0">
                <a:solidFill>
                  <a:srgbClr val="0000FF"/>
                </a:solidFill>
              </a:rPr>
              <a:t>restricted only to the last few hundred years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143000"/>
            <a:ext cx="27432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4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</p:spPr>
        <p:txBody>
          <a:bodyPr/>
          <a:lstStyle/>
          <a:p>
            <a:r>
              <a:rPr lang="en-US" dirty="0"/>
              <a:t>Indirect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  <a:noFill/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types of evidence exist that support the idea of climate change, though are not direct measurement of temperature</a:t>
            </a:r>
          </a:p>
          <a:p>
            <a:r>
              <a:rPr lang="en-US" dirty="0"/>
              <a:t>T</a:t>
            </a:r>
            <a:r>
              <a:rPr lang="en-US" dirty="0" smtClean="0"/>
              <a:t>hese include:</a:t>
            </a:r>
            <a:endParaRPr lang="en-US" dirty="0"/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tree ring analysis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ice core sampling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fossil record of insects</a:t>
            </a:r>
          </a:p>
          <a:p>
            <a:pPr lvl="1"/>
            <a:r>
              <a:rPr lang="en-US" u="sng" dirty="0">
                <a:solidFill>
                  <a:srgbClr val="0000FF"/>
                </a:solidFill>
              </a:rPr>
              <a:t>pollen sampling from the bottom of lakes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detectingdesign.com/images/Dendrochronology/TreeRings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5400000">
            <a:off x="3009900" y="20955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Tree </a:t>
            </a:r>
            <a:r>
              <a:rPr lang="en-US" dirty="0" smtClean="0"/>
              <a:t>Ring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229600" cy="5140325"/>
          </a:xfrm>
          <a:noFill/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ree </a:t>
            </a:r>
            <a:r>
              <a:rPr lang="en-US" dirty="0"/>
              <a:t>rings reflect the changing seasons of cold and drought, warmth and precipitation during the life of a tree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Core Samples</a:t>
            </a:r>
          </a:p>
        </p:txBody>
      </p:sp>
      <p:pic>
        <p:nvPicPr>
          <p:cNvPr id="31749" name="Picture 5" descr="grah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64008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6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-242888"/>
            <a:ext cx="9144000" cy="7389813"/>
            <a:chOff x="0" y="0"/>
            <a:chExt cx="5760" cy="4678"/>
          </a:xfrm>
        </p:grpSpPr>
        <p:pic>
          <p:nvPicPr>
            <p:cNvPr id="67592" name="Picture 12" descr="Antartic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3" name="Rectangle 13"/>
            <p:cNvSpPr>
              <a:spLocks noChangeArrowheads="1"/>
            </p:cNvSpPr>
            <p:nvPr/>
          </p:nvSpPr>
          <p:spPr bwMode="auto">
            <a:xfrm>
              <a:off x="0" y="4320"/>
              <a:ext cx="3016" cy="33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68313" y="188913"/>
            <a:ext cx="4681537" cy="1465262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Historical data is collected by analyzing tiny bubbles in yearly layers of ice.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Average yearly temperature can also be measured this way.</a:t>
            </a:r>
          </a:p>
        </p:txBody>
      </p:sp>
      <p:pic>
        <p:nvPicPr>
          <p:cNvPr id="36870" name="Picture 6" descr="iceco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2208213"/>
            <a:ext cx="2741612" cy="3887787"/>
          </a:xfrm>
          <a:prstGeom prst="rect">
            <a:avLst/>
          </a:prstGeom>
          <a:noFill/>
          <a:ln w="381000">
            <a:solidFill>
              <a:srgbClr val="008080">
                <a:alpha val="25882"/>
              </a:srgbClr>
            </a:solidFill>
            <a:miter lim="800000"/>
            <a:headEnd/>
            <a:tailEnd/>
          </a:ln>
        </p:spPr>
      </p:pic>
      <p:pic>
        <p:nvPicPr>
          <p:cNvPr id="36872" name="Picture 8" descr="core_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33375"/>
            <a:ext cx="1968500" cy="2952750"/>
          </a:xfrm>
          <a:prstGeom prst="rect">
            <a:avLst/>
          </a:prstGeom>
          <a:noFill/>
          <a:ln w="381000">
            <a:solidFill>
              <a:srgbClr val="008080">
                <a:alpha val="25882"/>
              </a:srgbClr>
            </a:solidFill>
            <a:miter lim="800000"/>
            <a:headEnd/>
            <a:tailEnd/>
          </a:ln>
        </p:spPr>
      </p:pic>
      <p:pic>
        <p:nvPicPr>
          <p:cNvPr id="36874" name="Picture 10" descr="525_ul-c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1628775"/>
            <a:ext cx="2230438" cy="1622425"/>
          </a:xfrm>
          <a:prstGeom prst="rect">
            <a:avLst/>
          </a:prstGeom>
          <a:noFill/>
          <a:ln w="381000">
            <a:solidFill>
              <a:srgbClr val="008080">
                <a:alpha val="25882"/>
              </a:srgbClr>
            </a:solidFill>
            <a:miter lim="800000"/>
            <a:headEnd/>
            <a:tailEnd/>
          </a:ln>
        </p:spPr>
      </p:pic>
      <p:pic>
        <p:nvPicPr>
          <p:cNvPr id="36880" name="Picture 16" descr="CO2%20vs%20Temp-Vostok%20Core-PIC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486150"/>
            <a:ext cx="4105275" cy="3371850"/>
          </a:xfrm>
          <a:prstGeom prst="rect">
            <a:avLst/>
          </a:prstGeom>
          <a:noFill/>
          <a:ln w="381000">
            <a:solidFill>
              <a:srgbClr val="008080">
                <a:alpha val="25882"/>
              </a:srgb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7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8" dur="indefinite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Fossil </a:t>
            </a:r>
            <a:r>
              <a:rPr lang="en-US" dirty="0" smtClean="0"/>
              <a:t>Records </a:t>
            </a:r>
            <a:r>
              <a:rPr lang="en-US" dirty="0"/>
              <a:t>&amp; </a:t>
            </a:r>
            <a:r>
              <a:rPr lang="en-US" dirty="0" smtClean="0"/>
              <a:t>Pollen </a:t>
            </a:r>
            <a:r>
              <a:rPr lang="en-US" dirty="0"/>
              <a:t>S</a:t>
            </a:r>
            <a:r>
              <a:rPr lang="en-US" dirty="0" smtClean="0"/>
              <a:t>amples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By examining fossil records or pollen samples from the past, we can determine what plants and insects existed at that point in Earth’s </a:t>
            </a:r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82949" name="Picture 5" descr="Spider_in_amber_(1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124200"/>
            <a:ext cx="2952750" cy="2401570"/>
          </a:xfrm>
          <a:prstGeom prst="rect">
            <a:avLst/>
          </a:prstGeom>
          <a:noFill/>
        </p:spPr>
      </p:pic>
      <p:pic>
        <p:nvPicPr>
          <p:cNvPr id="82951" name="Picture 7" descr="polle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200400"/>
            <a:ext cx="27432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>
                <a:solidFill>
                  <a:srgbClr val="000000"/>
                </a:solidFill>
                <a:latin typeface="Times New Roman - 27"/>
              </a:rPr>
              <a:t>Bi</a:t>
            </a:r>
            <a:r>
              <a:rPr lang="en-CA" altLang="en-US" b="1" dirty="0">
                <a:solidFill>
                  <a:srgbClr val="000000"/>
                </a:solidFill>
                <a:latin typeface="Times New Roman - 35"/>
              </a:rPr>
              <a:t>osphere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sz="4000" b="1" dirty="0">
                <a:solidFill>
                  <a:srgbClr val="000000"/>
                </a:solidFill>
                <a:latin typeface="Times New Roman - 35"/>
              </a:rPr>
              <a:t> 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- the totality of regions of the earth, </a:t>
            </a:r>
            <a:r>
              <a:rPr lang="en-US" altLang="en-US" dirty="0" smtClean="0">
                <a:solidFill>
                  <a:srgbClr val="000000"/>
                </a:solidFill>
                <a:latin typeface="Times New Roman - 27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soil, and sky </a:t>
            </a:r>
            <a:r>
              <a:rPr lang="en-US" altLang="en-US" u="sng" dirty="0">
                <a:solidFill>
                  <a:srgbClr val="000000"/>
                </a:solidFill>
                <a:latin typeface="Times New Roman - 27"/>
              </a:rPr>
              <a:t>that support life.</a:t>
            </a:r>
          </a:p>
          <a:p>
            <a:endParaRPr lang="en-CA" altLang="en-US" dirty="0">
              <a:solidFill>
                <a:srgbClr val="000000"/>
              </a:solidFill>
              <a:latin typeface="Times New Roman - 27"/>
            </a:endParaRPr>
          </a:p>
          <a:p>
            <a:pPr marL="0" indent="0">
              <a:buNone/>
            </a:pPr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 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- a relatively </a:t>
            </a:r>
            <a:r>
              <a:rPr lang="en-US" altLang="en-US" u="sng" dirty="0">
                <a:solidFill>
                  <a:srgbClr val="000000"/>
                </a:solidFill>
                <a:latin typeface="Times New Roman - 27"/>
              </a:rPr>
              <a:t>thin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 layer of the Earth,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 - 27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Times New Roman - 27"/>
              </a:rPr>
              <a:t>has the conditions suitable for supporting</a:t>
            </a:r>
          </a:p>
          <a:p>
            <a:pPr marL="0" indent="0">
              <a:buNone/>
            </a:pPr>
            <a:r>
              <a:rPr lang="en-CA" altLang="en-US" dirty="0" smtClean="0">
                <a:solidFill>
                  <a:srgbClr val="000000"/>
                </a:solidFill>
                <a:latin typeface="Times New Roman - 27"/>
              </a:rPr>
              <a:t>  </a:t>
            </a:r>
            <a:r>
              <a:rPr lang="en-CA" altLang="en-US" dirty="0">
                <a:solidFill>
                  <a:srgbClr val="000000"/>
                </a:solidFill>
                <a:latin typeface="Times New Roman - 27"/>
              </a:rPr>
              <a:t>life.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35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 New Roman - 28"/>
              </a:rPr>
              <a:t>Subsystems of our biosphere are called “</a:t>
            </a:r>
            <a:r>
              <a:rPr lang="en-US" altLang="en-US" u="sng" dirty="0">
                <a:solidFill>
                  <a:srgbClr val="000000"/>
                </a:solidFill>
                <a:latin typeface="Times New Roman - 28"/>
              </a:rPr>
              <a:t>ECOSYSTEMS”.</a:t>
            </a:r>
          </a:p>
          <a:p>
            <a:pPr marL="0" indent="0">
              <a:buNone/>
            </a:pPr>
            <a:endParaRPr lang="en-CA" altLang="en-US" sz="3600" b="1" dirty="0" smtClean="0">
              <a:solidFill>
                <a:srgbClr val="000000"/>
              </a:solidFill>
              <a:latin typeface="Times New Roman - 36"/>
            </a:endParaRPr>
          </a:p>
          <a:p>
            <a:pPr marL="0" indent="0">
              <a:buNone/>
            </a:pPr>
            <a:r>
              <a:rPr lang="en-CA" altLang="en-US" sz="3600" b="1" dirty="0" smtClean="0">
                <a:solidFill>
                  <a:srgbClr val="000000"/>
                </a:solidFill>
                <a:latin typeface="Times New Roman - 36"/>
              </a:rPr>
              <a:t>Ecosystem</a:t>
            </a:r>
            <a:r>
              <a:rPr lang="en-CA" altLang="en-US" dirty="0" smtClean="0">
                <a:solidFill>
                  <a:srgbClr val="000000"/>
                </a:solidFill>
                <a:latin typeface="Times New Roman - 28"/>
              </a:rPr>
              <a:t> </a:t>
            </a:r>
            <a:endParaRPr lang="en-CA" altLang="en-US" dirty="0">
              <a:solidFill>
                <a:srgbClr val="000000"/>
              </a:solidFill>
              <a:latin typeface="Times New Roman - 28"/>
            </a:endParaRPr>
          </a:p>
          <a:p>
            <a:r>
              <a:rPr lang="en-CA" altLang="en-US" dirty="0">
                <a:solidFill>
                  <a:srgbClr val="000000"/>
                </a:solidFill>
                <a:latin typeface="Times New Roman - 28"/>
              </a:rPr>
              <a:t> </a:t>
            </a:r>
            <a:r>
              <a:rPr lang="en-US" altLang="en-US" dirty="0">
                <a:solidFill>
                  <a:srgbClr val="000000"/>
                </a:solidFill>
                <a:latin typeface="Times New Roman - 28"/>
              </a:rPr>
              <a:t>– group of living organisms and their environment that   form a self regulating subsystem of the biosphere   through which energy flows.</a:t>
            </a:r>
          </a:p>
          <a:p>
            <a:endParaRPr lang="en-CA" altLang="en-US" dirty="0">
              <a:solidFill>
                <a:srgbClr val="000000"/>
              </a:solidFill>
              <a:latin typeface="Times New Roman - 28"/>
            </a:endParaRPr>
          </a:p>
          <a:p>
            <a:r>
              <a:rPr lang="en-CA" altLang="en-US" dirty="0">
                <a:solidFill>
                  <a:srgbClr val="000000"/>
                </a:solidFill>
                <a:latin typeface="Times New Roman - 28"/>
              </a:rPr>
              <a:t> </a:t>
            </a:r>
            <a:r>
              <a:rPr lang="en-US" altLang="en-US" dirty="0">
                <a:solidFill>
                  <a:srgbClr val="000000"/>
                </a:solidFill>
                <a:latin typeface="Times New Roman - 28"/>
              </a:rPr>
              <a:t>Examples:  a pond, an island, the prairies, rain forests</a:t>
            </a:r>
          </a:p>
          <a:p>
            <a:endParaRPr lang="en-CA" altLang="en-US" dirty="0">
              <a:solidFill>
                <a:srgbClr val="000000"/>
              </a:solidFill>
              <a:latin typeface="Times New Roman - 28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Times New Roman - 28"/>
              </a:rPr>
              <a:t>Systems depend on energy.  Energy in our biosphere flows in and  ​flows out.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11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Earth-Our 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35563"/>
          </a:xfrm>
        </p:spPr>
        <p:txBody>
          <a:bodyPr/>
          <a:lstStyle/>
          <a:p>
            <a:pPr lvl="1"/>
            <a:r>
              <a:rPr lang="en-US" dirty="0" smtClean="0"/>
              <a:t>subdivided into three components that interact:</a:t>
            </a:r>
          </a:p>
          <a:p>
            <a:pPr lvl="2"/>
            <a:r>
              <a:rPr lang="en-US" b="1" dirty="0"/>
              <a:t>A</a:t>
            </a:r>
            <a:r>
              <a:rPr lang="en-US" b="1" dirty="0" smtClean="0"/>
              <a:t>tmosphere</a:t>
            </a:r>
            <a:r>
              <a:rPr lang="en-US" dirty="0" smtClean="0"/>
              <a:t> – </a:t>
            </a:r>
            <a:r>
              <a:rPr lang="en-US" u="sng" dirty="0" smtClean="0">
                <a:solidFill>
                  <a:srgbClr val="0000FF"/>
                </a:solidFill>
              </a:rPr>
              <a:t>layer of gases that surround the Earth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b="1" dirty="0"/>
              <a:t>L</a:t>
            </a:r>
            <a:r>
              <a:rPr lang="en-US" b="1" dirty="0" smtClean="0"/>
              <a:t>ithosphere</a:t>
            </a:r>
            <a:r>
              <a:rPr lang="en-US" dirty="0" smtClean="0"/>
              <a:t> – a.k.a. Earth’s crust – </a:t>
            </a:r>
            <a:r>
              <a:rPr lang="en-US" u="sng" dirty="0" smtClean="0">
                <a:solidFill>
                  <a:srgbClr val="0000FF"/>
                </a:solidFill>
              </a:rPr>
              <a:t>the solid portion off the Earth</a:t>
            </a:r>
            <a:r>
              <a:rPr lang="en-US" dirty="0" smtClean="0"/>
              <a:t> (includes the land under the oceans)</a:t>
            </a:r>
          </a:p>
          <a:p>
            <a:pPr lvl="2"/>
            <a:r>
              <a:rPr lang="en-US" b="1" dirty="0"/>
              <a:t>H</a:t>
            </a:r>
            <a:r>
              <a:rPr lang="en-US" b="1" dirty="0" smtClean="0"/>
              <a:t>ydrosphere</a:t>
            </a:r>
            <a:r>
              <a:rPr lang="en-US" dirty="0" smtClean="0"/>
              <a:t> – </a:t>
            </a:r>
            <a:r>
              <a:rPr lang="en-US" u="sng" dirty="0" smtClean="0">
                <a:solidFill>
                  <a:srgbClr val="0000FF"/>
                </a:solidFill>
              </a:rPr>
              <a:t>all the water on Earth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(includes liquid, </a:t>
            </a:r>
            <a:r>
              <a:rPr lang="en-US" dirty="0" err="1" smtClean="0"/>
              <a:t>vapour</a:t>
            </a:r>
            <a:r>
              <a:rPr lang="en-US" dirty="0" smtClean="0"/>
              <a:t> and ice)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2" descr="https://missmanganssciencesite.pbworks.com/f/biosphere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7162800" cy="2991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LakeMoraineMountainsSmal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6238" y="423863"/>
            <a:ext cx="3763962" cy="2289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/>
              <a:t> Weather and climate result from interactions between the different parts of our biosphere.</a:t>
            </a:r>
          </a:p>
          <a:p>
            <a:endParaRPr lang="en-US" b="1"/>
          </a:p>
          <a:p>
            <a:r>
              <a:rPr lang="en-US" b="1"/>
              <a:t>BIOSPHERE: the parts of earth that have the conditions suitable for supporting life. It is made up of three parts.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92725" y="1412875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ATMOSPHERE: air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68313" y="6165850"/>
            <a:ext cx="352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HYDROSPHERE: water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219700" y="5589588"/>
            <a:ext cx="328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LITHOSPHERE: earth</a:t>
            </a:r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2700338" y="2276475"/>
            <a:ext cx="3095625" cy="3455988"/>
            <a:chOff x="1701" y="1434"/>
            <a:chExt cx="1950" cy="2177"/>
          </a:xfrm>
        </p:grpSpPr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1701" y="1661"/>
              <a:ext cx="998" cy="1950"/>
            </a:xfrm>
            <a:prstGeom prst="curvedRightArrow">
              <a:avLst>
                <a:gd name="adj1" fmla="val 39078"/>
                <a:gd name="adj2" fmla="val 78156"/>
                <a:gd name="adj3" fmla="val 33333"/>
              </a:avLst>
            </a:prstGeom>
            <a:solidFill>
              <a:srgbClr val="FFFF00">
                <a:alpha val="5500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 rot="-10800000">
              <a:off x="2653" y="1434"/>
              <a:ext cx="998" cy="1950"/>
            </a:xfrm>
            <a:prstGeom prst="curvedRightArrow">
              <a:avLst>
                <a:gd name="adj1" fmla="val 39078"/>
                <a:gd name="adj2" fmla="val 78156"/>
                <a:gd name="adj3" fmla="val 33333"/>
              </a:avLst>
            </a:prstGeom>
            <a:solidFill>
              <a:srgbClr val="FFFF00">
                <a:alpha val="5500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203575" y="3644900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FFFF00"/>
                </a:solidFill>
              </a:rPr>
              <a:t>ENERGY FROM THE SUN</a:t>
            </a:r>
          </a:p>
        </p:txBody>
      </p:sp>
    </p:spTree>
    <p:extLst>
      <p:ext uri="{BB962C8B-B14F-4D97-AF65-F5344CB8AC3E}">
        <p14:creationId xmlns:p14="http://schemas.microsoft.com/office/powerpoint/2010/main" val="5206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43200000">
                                      <p:cBhvr>
                                        <p:cTn id="39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8" grpId="0"/>
      <p:bldP spid="5130" grpId="0"/>
      <p:bldP spid="5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943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ade up of a mixture of gases, </a:t>
            </a:r>
          </a:p>
          <a:p>
            <a:pPr lvl="1"/>
            <a:r>
              <a:rPr lang="en-US" dirty="0" smtClean="0"/>
              <a:t>78% N</a:t>
            </a:r>
            <a:r>
              <a:rPr lang="en-US" baseline="-25000" dirty="0" smtClean="0"/>
              <a:t>2(g)</a:t>
            </a:r>
            <a:r>
              <a:rPr lang="en-US" dirty="0" smtClean="0"/>
              <a:t>, 21% O</a:t>
            </a:r>
            <a:r>
              <a:rPr lang="en-US" baseline="-25000" dirty="0" smtClean="0"/>
              <a:t>2(g)</a:t>
            </a:r>
            <a:r>
              <a:rPr lang="en-US" dirty="0" smtClean="0"/>
              <a:t>, 1% other</a:t>
            </a:r>
          </a:p>
          <a:p>
            <a:pPr lvl="1"/>
            <a:r>
              <a:rPr lang="en-US" dirty="0" smtClean="0"/>
              <a:t>“other” includes </a:t>
            </a:r>
            <a:r>
              <a:rPr lang="en-US" dirty="0" err="1" smtClean="0"/>
              <a:t>Ar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Ne, He, CH</a:t>
            </a:r>
            <a:r>
              <a:rPr lang="en-US" baseline="-25000" dirty="0" smtClean="0"/>
              <a:t>4</a:t>
            </a:r>
            <a:r>
              <a:rPr lang="en-US" dirty="0" smtClean="0"/>
              <a:t> and Kr</a:t>
            </a:r>
          </a:p>
          <a:p>
            <a:pPr lvl="1"/>
            <a:r>
              <a:rPr lang="en-US" dirty="0" smtClean="0"/>
              <a:t>does not include H</a:t>
            </a:r>
            <a:r>
              <a:rPr lang="en-US" baseline="-25000" dirty="0" smtClean="0"/>
              <a:t>2</a:t>
            </a:r>
            <a:r>
              <a:rPr lang="en-US" dirty="0" smtClean="0"/>
              <a:t>O because it is considered to be </a:t>
            </a:r>
            <a:r>
              <a:rPr lang="en-US" u="sng" dirty="0" smtClean="0">
                <a:solidFill>
                  <a:srgbClr val="0000FF"/>
                </a:solidFill>
              </a:rPr>
              <a:t>part of the hydrosphere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A</a:t>
            </a:r>
            <a:r>
              <a:rPr lang="en-US" dirty="0" smtClean="0"/>
              <a:t>lso includes tiny solid particles called </a:t>
            </a:r>
            <a:r>
              <a:rPr lang="en-US" b="1" dirty="0" smtClean="0"/>
              <a:t>atmospheric dust.</a:t>
            </a:r>
            <a:endParaRPr lang="en-US" dirty="0" smtClean="0"/>
          </a:p>
          <a:p>
            <a:pPr lvl="1"/>
            <a:r>
              <a:rPr lang="en-US" dirty="0" smtClean="0"/>
              <a:t>including living things (e.g. </a:t>
            </a:r>
            <a:r>
              <a:rPr lang="en-US" u="sng" dirty="0" smtClean="0">
                <a:solidFill>
                  <a:srgbClr val="0000FF"/>
                </a:solidFill>
              </a:rPr>
              <a:t>pollen, micro-organisms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and non-living (e.g. </a:t>
            </a:r>
            <a:r>
              <a:rPr lang="en-US" u="sng" dirty="0" smtClean="0">
                <a:solidFill>
                  <a:srgbClr val="0000FF"/>
                </a:solidFill>
              </a:rPr>
              <a:t>soot</a:t>
            </a:r>
            <a:r>
              <a:rPr lang="en-US" dirty="0" smtClean="0"/>
              <a:t>) </a:t>
            </a:r>
          </a:p>
        </p:txBody>
      </p:sp>
      <p:pic>
        <p:nvPicPr>
          <p:cNvPr id="4" name="Picture 4" descr="D01_FigD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743200" cy="2807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newworldencyclopedia.org/thumb/a/a4/Misc_pollen.jpg/300px-Misc_pol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60421"/>
            <a:ext cx="1676400" cy="982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nnovations-report.com/bilder_neu/20182_microorgan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9772" y="4072832"/>
            <a:ext cx="1026840" cy="1700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asa.gov/images/content/110641main_soot.gif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676399" cy="99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7306</TotalTime>
  <Words>1690</Words>
  <Application>Microsoft Office PowerPoint</Application>
  <PresentationFormat>On-screen Show (4:3)</PresentationFormat>
  <Paragraphs>219</Paragraphs>
  <Slides>47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Albertus Extra Bold</vt:lpstr>
      <vt:lpstr>Arial</vt:lpstr>
      <vt:lpstr>Arial Black</vt:lpstr>
      <vt:lpstr>Calibri</vt:lpstr>
      <vt:lpstr>Earwig Factory - 179</vt:lpstr>
      <vt:lpstr>Hobo Std</vt:lpstr>
      <vt:lpstr>Tekton Pro Ext</vt:lpstr>
      <vt:lpstr>Times New Roman - 26</vt:lpstr>
      <vt:lpstr>Times New Roman - 27</vt:lpstr>
      <vt:lpstr>Times New Roman - 28</vt:lpstr>
      <vt:lpstr>Times New Roman - 34</vt:lpstr>
      <vt:lpstr>Times New Roman - 35</vt:lpstr>
      <vt:lpstr>Times New Roman - 36</vt:lpstr>
      <vt:lpstr>Wingdings</vt:lpstr>
      <vt:lpstr>Office Theme</vt:lpstr>
      <vt:lpstr>Unit D </vt:lpstr>
      <vt:lpstr>ECOLOGY</vt:lpstr>
      <vt:lpstr>What is this unit about?</vt:lpstr>
      <vt:lpstr>PowerPoint Presentation</vt:lpstr>
      <vt:lpstr>Biosphere</vt:lpstr>
      <vt:lpstr>PowerPoint Presentation</vt:lpstr>
      <vt:lpstr>Earth-Our Biosphere</vt:lpstr>
      <vt:lpstr>PowerPoint Presentation</vt:lpstr>
      <vt:lpstr>Atmosphere</vt:lpstr>
      <vt:lpstr>Atmosphere</vt:lpstr>
      <vt:lpstr>Atmosphere Layer #1 - Troposphere</vt:lpstr>
      <vt:lpstr>Atmosphere Layer #1 - Troposphere</vt:lpstr>
      <vt:lpstr>PowerPoint Presentation</vt:lpstr>
      <vt:lpstr>Atmosphere Layer #2 - Stratosphere</vt:lpstr>
      <vt:lpstr>Atmosphere Layer #2 - Stratosphere</vt:lpstr>
      <vt:lpstr>Atmosphere layer #3 - Mesosphere</vt:lpstr>
      <vt:lpstr>Atmosphere layer #4 - thermosphere</vt:lpstr>
      <vt:lpstr>PowerPoint Presentation</vt:lpstr>
      <vt:lpstr>PowerPoint Presentation</vt:lpstr>
      <vt:lpstr>2.0 Lithosphere</vt:lpstr>
      <vt:lpstr>PowerPoint Presentation</vt:lpstr>
      <vt:lpstr>3.0 Hydrosphere</vt:lpstr>
      <vt:lpstr>Hydrosphere</vt:lpstr>
      <vt:lpstr>1.2 Climate</vt:lpstr>
      <vt:lpstr>PowerPoint Presentation</vt:lpstr>
      <vt:lpstr>Which comment refers to Weather? Climate?</vt:lpstr>
      <vt:lpstr>Weather vs. Climate</vt:lpstr>
      <vt:lpstr>Effect of Climate on Humans</vt:lpstr>
      <vt:lpstr>Effect of Climate on Humans</vt:lpstr>
      <vt:lpstr>Effect of Climate on Other Organisms</vt:lpstr>
      <vt:lpstr>PowerPoint Presentation</vt:lpstr>
      <vt:lpstr>PowerPoint Presentation</vt:lpstr>
      <vt:lpstr>Climate Change</vt:lpstr>
      <vt:lpstr>Climate Change</vt:lpstr>
      <vt:lpstr>Climate Change</vt:lpstr>
      <vt:lpstr>Changing Climates</vt:lpstr>
      <vt:lpstr>Types of Evidence</vt:lpstr>
      <vt:lpstr>Types of Evidence</vt:lpstr>
      <vt:lpstr>PowerPoint Presentation</vt:lpstr>
      <vt:lpstr>Instrumental Evidence</vt:lpstr>
      <vt:lpstr>Instrumental Evidence</vt:lpstr>
      <vt:lpstr>Direct Evidence</vt:lpstr>
      <vt:lpstr>Indirect Evidence</vt:lpstr>
      <vt:lpstr>Tree Ring Analysis</vt:lpstr>
      <vt:lpstr>Core Samples</vt:lpstr>
      <vt:lpstr>PowerPoint Presentation</vt:lpstr>
      <vt:lpstr>Fossil Records &amp; Pollen Samples</vt:lpstr>
    </vt:vector>
  </TitlesOfParts>
  <Company>Edmonton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D</dc:title>
  <dc:creator>martins</dc:creator>
  <cp:lastModifiedBy>Pilipchuk, Cheryl</cp:lastModifiedBy>
  <cp:revision>177</cp:revision>
  <dcterms:created xsi:type="dcterms:W3CDTF">2011-03-31T19:59:28Z</dcterms:created>
  <dcterms:modified xsi:type="dcterms:W3CDTF">2017-12-13T20:02:46Z</dcterms:modified>
</cp:coreProperties>
</file>