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371" r:id="rId2"/>
    <p:sldId id="300" r:id="rId3"/>
    <p:sldId id="417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2" r:id="rId14"/>
    <p:sldId id="383" r:id="rId15"/>
    <p:sldId id="381" r:id="rId16"/>
    <p:sldId id="384" r:id="rId17"/>
    <p:sldId id="385" r:id="rId18"/>
    <p:sldId id="450" r:id="rId19"/>
    <p:sldId id="451" r:id="rId20"/>
    <p:sldId id="452" r:id="rId21"/>
    <p:sldId id="453" r:id="rId22"/>
    <p:sldId id="4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407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22313" y="1524001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Unit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3401"/>
            <a:ext cx="7772400" cy="761999"/>
          </a:xfrm>
        </p:spPr>
        <p:txBody>
          <a:bodyPr/>
          <a:lstStyle/>
          <a:p>
            <a:r>
              <a:rPr lang="en-US" dirty="0" smtClean="0"/>
              <a:t>D3 – Climate Change</a:t>
            </a:r>
            <a:endParaRPr lang="en-US" dirty="0"/>
          </a:p>
        </p:txBody>
      </p:sp>
      <p:pic>
        <p:nvPicPr>
          <p:cNvPr id="4" name="Picture 3" descr="Screen Shot 2017-01-07 at 10.1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658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Collaboration on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53339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United Nations Framework Convention on Climate Change</a:t>
            </a:r>
            <a:r>
              <a:rPr lang="en-US" dirty="0" smtClean="0"/>
              <a:t> was an agreement to </a:t>
            </a:r>
            <a:r>
              <a:rPr lang="en-US" u="sng" dirty="0" smtClean="0">
                <a:solidFill>
                  <a:srgbClr val="0000FF"/>
                </a:solidFill>
              </a:rPr>
              <a:t>stabilize greenhouse gas emissions caused by human activity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UNFCCC was not an action plan – it set out a process for </a:t>
            </a:r>
            <a:r>
              <a:rPr lang="en-US" u="sng" dirty="0" smtClean="0">
                <a:solidFill>
                  <a:srgbClr val="0000FF"/>
                </a:solidFill>
              </a:rPr>
              <a:t>future actions on climate change</a:t>
            </a:r>
            <a:r>
              <a:rPr lang="en-US" dirty="0" smtClean="0"/>
              <a:t>, specifically that future plans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could not threaten global food production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could not jeopardize the economic interests of any nation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must support </a:t>
            </a:r>
            <a:r>
              <a:rPr lang="en-US" b="1" u="sng" dirty="0" smtClean="0">
                <a:solidFill>
                  <a:srgbClr val="0000FF"/>
                </a:solidFill>
              </a:rPr>
              <a:t>sustainable development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dirty="0" smtClean="0"/>
              <a:t>the meeting of today’s needs without jeopardizing future generations’ ability to meet their needs)</a:t>
            </a:r>
            <a:endParaRPr lang="en-US" u="sng" dirty="0"/>
          </a:p>
        </p:txBody>
      </p:sp>
      <p:pic>
        <p:nvPicPr>
          <p:cNvPr id="6146" name="Picture 2" descr="http://www.iisd.ca/climate/sb22/images/generic/UN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Collaboration on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599"/>
          </a:xfrm>
        </p:spPr>
        <p:txBody>
          <a:bodyPr>
            <a:normAutofit/>
          </a:bodyPr>
          <a:lstStyle/>
          <a:p>
            <a:r>
              <a:rPr lang="en-US" b="1" dirty="0" smtClean="0"/>
              <a:t>Kyoto Protocol</a:t>
            </a:r>
            <a:endParaRPr lang="en-US" dirty="0" smtClean="0"/>
          </a:p>
          <a:p>
            <a:pPr lvl="1"/>
            <a:r>
              <a:rPr lang="en-US" dirty="0" smtClean="0"/>
              <a:t>in 1998, 161 countries signed an agreement to </a:t>
            </a:r>
            <a:r>
              <a:rPr lang="en-US" u="sng" dirty="0" smtClean="0">
                <a:solidFill>
                  <a:srgbClr val="0000FF"/>
                </a:solidFill>
              </a:rPr>
              <a:t>reduce the production of greenhouse gases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countries agreed to reduce their emissions to 5% lower than they were in 1990, by 2012</a:t>
            </a:r>
          </a:p>
          <a:p>
            <a:pPr lvl="1"/>
            <a:r>
              <a:rPr lang="en-US" dirty="0" smtClean="0"/>
              <a:t>countries could also earn “credits” toward their reduction by 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helping other countries lower their emissions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contributing to a carbon sink (e.g. planting trees)</a:t>
            </a:r>
          </a:p>
        </p:txBody>
      </p:sp>
    </p:spTree>
    <p:extLst>
      <p:ext uri="{BB962C8B-B14F-4D97-AF65-F5344CB8AC3E}">
        <p14:creationId xmlns:p14="http://schemas.microsoft.com/office/powerpoint/2010/main" val="18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Canada and Kyoto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3434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ledging to reduce its emissions below 1990 levels meant that at the time of signing, </a:t>
            </a:r>
            <a:r>
              <a:rPr lang="en-US" u="sng" dirty="0" smtClean="0">
                <a:solidFill>
                  <a:srgbClr val="0000FF"/>
                </a:solidFill>
              </a:rPr>
              <a:t>Canada had to reduce its CO</a:t>
            </a:r>
            <a:r>
              <a:rPr lang="en-US" u="sng" baseline="-25000" dirty="0" smtClean="0">
                <a:solidFill>
                  <a:srgbClr val="0000FF"/>
                </a:solidFill>
              </a:rPr>
              <a:t>2</a:t>
            </a:r>
            <a:r>
              <a:rPr lang="en-US" u="sng" dirty="0" smtClean="0">
                <a:solidFill>
                  <a:srgbClr val="0000FF"/>
                </a:solidFill>
              </a:rPr>
              <a:t> by 6%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H</a:t>
            </a:r>
            <a:r>
              <a:rPr lang="en-US" dirty="0" smtClean="0"/>
              <a:t>owever, since we didn’t make any significant changes to our industry practices, </a:t>
            </a:r>
            <a:r>
              <a:rPr lang="en-US" u="sng" dirty="0" smtClean="0">
                <a:solidFill>
                  <a:srgbClr val="0000FF"/>
                </a:solidFill>
              </a:rPr>
              <a:t>the target levels became further and further to meet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In 2010, Canada became the first nation to publicly </a:t>
            </a:r>
            <a:r>
              <a:rPr lang="en-US" u="sng" dirty="0" smtClean="0">
                <a:solidFill>
                  <a:srgbClr val="0000FF"/>
                </a:solidFill>
              </a:rPr>
              <a:t>quit the agreement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 descr="C:\Documents and Settings\uwallde\My Documents\Data\AW_Science10_ppt\ Images_AWS&amp;T10\UnitD\D13_FigD3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5215" r="37642" b="13848"/>
          <a:stretch/>
        </p:blipFill>
        <p:spPr bwMode="auto">
          <a:xfrm>
            <a:off x="4821540" y="1524000"/>
            <a:ext cx="414617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943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562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a result of climate change, ecologists predict that we will see a change to </a:t>
            </a:r>
            <a:r>
              <a:rPr lang="en-US" u="sng" dirty="0" smtClean="0">
                <a:solidFill>
                  <a:srgbClr val="0000FF"/>
                </a:solidFill>
              </a:rPr>
              <a:t>the distribution of biomes in Canada</a:t>
            </a:r>
          </a:p>
          <a:p>
            <a:r>
              <a:rPr lang="en-US" dirty="0"/>
              <a:t>T</a:t>
            </a:r>
            <a:r>
              <a:rPr lang="en-US" dirty="0" smtClean="0"/>
              <a:t>hese maps illustrate the predicted changes:</a:t>
            </a:r>
          </a:p>
          <a:p>
            <a:pPr lvl="1"/>
            <a:r>
              <a:rPr lang="en-US" dirty="0" smtClean="0"/>
              <a:t>the appearance of </a:t>
            </a:r>
            <a:r>
              <a:rPr lang="en-US" u="sng" dirty="0" smtClean="0">
                <a:solidFill>
                  <a:srgbClr val="0000FF"/>
                </a:solidFill>
              </a:rPr>
              <a:t>desert in southern Alberta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reduction of </a:t>
            </a:r>
            <a:r>
              <a:rPr lang="en-US" u="sng" dirty="0" smtClean="0">
                <a:solidFill>
                  <a:srgbClr val="0000FF"/>
                </a:solidFill>
              </a:rPr>
              <a:t>tundra and taiga biomes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the redistribution of </a:t>
            </a:r>
            <a:r>
              <a:rPr lang="en-US" u="sng" dirty="0" smtClean="0">
                <a:solidFill>
                  <a:srgbClr val="0000FF"/>
                </a:solidFill>
              </a:rPr>
              <a:t>grassland from southern Alberta to Saskatchewan and Manitoba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wallde\My Documents\Data\AW_Science10_ppt\ Images_AWS&amp;T10\UnitD\D16_FigD3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60191" r="18675" b="24873"/>
          <a:stretch/>
        </p:blipFill>
        <p:spPr bwMode="auto">
          <a:xfrm>
            <a:off x="4746813" y="5958386"/>
            <a:ext cx="4203511" cy="6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wallde\My Documents\Data\AW_Science10_ppt\ Images_AWS&amp;T10\UnitD\D16_FigD3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4" r="2549" b="43145"/>
          <a:stretch/>
        </p:blipFill>
        <p:spPr bwMode="auto">
          <a:xfrm>
            <a:off x="6119148" y="3276600"/>
            <a:ext cx="2836863" cy="24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uwallde\My Documents\Data\AW_Science10_ppt\ Images_AWS&amp;T10\UnitD\D16_FigD3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336" r="50000" b="42297"/>
          <a:stretch/>
        </p:blipFill>
        <p:spPr bwMode="auto">
          <a:xfrm>
            <a:off x="6113460" y="533400"/>
            <a:ext cx="2836863" cy="24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Impacts of Climate </a:t>
            </a:r>
            <a:r>
              <a:rPr lang="en-US" dirty="0"/>
              <a:t>C</a:t>
            </a:r>
            <a:r>
              <a:rPr lang="en-US" dirty="0" smtClean="0"/>
              <a:t>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With the reduction of permafrost and snow cover, we will also see </a:t>
            </a:r>
            <a:r>
              <a:rPr lang="en-US" u="sng" dirty="0" smtClean="0">
                <a:solidFill>
                  <a:srgbClr val="0000FF"/>
                </a:solidFill>
              </a:rPr>
              <a:t>a significant reduction in albedo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s open water reflects less radiation than ice, global warming is </a:t>
            </a:r>
            <a:r>
              <a:rPr lang="en-US" u="sng" dirty="0" smtClean="0">
                <a:solidFill>
                  <a:srgbClr val="0000FF"/>
                </a:solidFill>
              </a:rPr>
              <a:t>expected to accelerate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://www.teachersdomain.org/assets/wgbh/ipy07/ipy07_int_albedo/ipy07_int_albedo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701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Impacts on 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of the predicted consequences of global warming that will directly affect our province are:</a:t>
            </a:r>
          </a:p>
          <a:p>
            <a:pPr lvl="1"/>
            <a:r>
              <a:rPr lang="en-US" dirty="0" smtClean="0"/>
              <a:t>an increase in the frequency and severity of </a:t>
            </a:r>
            <a:r>
              <a:rPr lang="en-US" u="sng" dirty="0" smtClean="0">
                <a:solidFill>
                  <a:srgbClr val="0000FF"/>
                </a:solidFill>
              </a:rPr>
              <a:t>droughts</a:t>
            </a:r>
            <a:r>
              <a:rPr lang="en-US" dirty="0" smtClean="0"/>
              <a:t>, which could mean a </a:t>
            </a:r>
            <a:r>
              <a:rPr lang="en-US" u="sng" dirty="0" smtClean="0">
                <a:solidFill>
                  <a:srgbClr val="0000FF"/>
                </a:solidFill>
              </a:rPr>
              <a:t>loss or change in crops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an increase in </a:t>
            </a:r>
            <a:r>
              <a:rPr lang="en-US" u="sng" dirty="0" smtClean="0">
                <a:solidFill>
                  <a:srgbClr val="0000FF"/>
                </a:solidFill>
              </a:rPr>
              <a:t>insect populations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an increased risk of </a:t>
            </a:r>
            <a:r>
              <a:rPr lang="en-US" u="sng" dirty="0" smtClean="0">
                <a:solidFill>
                  <a:srgbClr val="0000FF"/>
                </a:solidFill>
              </a:rPr>
              <a:t>forest fires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 loss of </a:t>
            </a:r>
            <a:r>
              <a:rPr lang="en-US" u="sng" dirty="0" smtClean="0">
                <a:solidFill>
                  <a:srgbClr val="0000FF"/>
                </a:solidFill>
              </a:rPr>
              <a:t>species biodiversity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an increase in </a:t>
            </a:r>
            <a:r>
              <a:rPr lang="en-US" u="sng" dirty="0" smtClean="0">
                <a:solidFill>
                  <a:srgbClr val="0000FF"/>
                </a:solidFill>
              </a:rPr>
              <a:t>diseases associated with warmer climates</a:t>
            </a:r>
            <a:r>
              <a:rPr lang="en-US" dirty="0" smtClean="0"/>
              <a:t>, such as Lyme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uggest two methods of reducing greenhouse gases in each economic sector below</a:t>
            </a:r>
          </a:p>
          <a:p>
            <a:r>
              <a:rPr lang="en-US" dirty="0"/>
              <a:t>T</a:t>
            </a:r>
            <a:r>
              <a:rPr lang="en-US" dirty="0" smtClean="0"/>
              <a:t>hen, refer to page 429 of your textbook to fill in any actions you missed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1831677"/>
              </p:ext>
            </p:extLst>
          </p:nvPr>
        </p:nvGraphicFramePr>
        <p:xfrm>
          <a:off x="381000" y="3200400"/>
          <a:ext cx="83058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Buildings /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&amp; Forestry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a partner, brainstorm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ive steps the AVERAGE Canadian could take to reduce their carbon footprint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ive steps that you YOURSELF could take to reduce your carbon footprint 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16.jpg - 35713 B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27987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250825" y="188913"/>
            <a:ext cx="6964363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Evidence of Increasing Global Temperature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27088" y="4941888"/>
            <a:ext cx="748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Average global temperature increased by about one degree C over the last century.</a:t>
            </a:r>
          </a:p>
        </p:txBody>
      </p:sp>
    </p:spTree>
    <p:extLst>
      <p:ext uri="{BB962C8B-B14F-4D97-AF65-F5344CB8AC3E}">
        <p14:creationId xmlns:p14="http://schemas.microsoft.com/office/powerpoint/2010/main" val="25941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6675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411413" y="1196975"/>
            <a:ext cx="3816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Trying to predict how a complex system will behave in the future depends on:</a:t>
            </a:r>
          </a:p>
          <a:p>
            <a:pPr lvl="1">
              <a:buFontTx/>
              <a:buChar char="•"/>
            </a:pPr>
            <a:r>
              <a:rPr lang="en-US"/>
              <a:t> past patterns</a:t>
            </a:r>
          </a:p>
          <a:p>
            <a:pPr lvl="1">
              <a:buFontTx/>
              <a:buChar char="•"/>
            </a:pPr>
            <a:r>
              <a:rPr lang="en-US"/>
              <a:t> knowledge of the present state of the system</a:t>
            </a:r>
          </a:p>
          <a:p>
            <a:pPr lvl="1">
              <a:buFontTx/>
              <a:buChar char="•"/>
            </a:pPr>
            <a:r>
              <a:rPr lang="en-US"/>
              <a:t> understanding how the system works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50825" y="188913"/>
            <a:ext cx="6964363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Predicting the Future will Always be Uncertain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462213" y="3602038"/>
            <a:ext cx="23764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Scientists use computer models to try to predict how earth’s climate will behave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2493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Greenhouses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Recall, water </a:t>
            </a:r>
            <a:r>
              <a:rPr lang="en-US" dirty="0" err="1" smtClean="0"/>
              <a:t>vapour</a:t>
            </a:r>
            <a:r>
              <a:rPr lang="en-US" dirty="0" smtClean="0"/>
              <a:t> is the </a:t>
            </a:r>
            <a:r>
              <a:rPr lang="en-US" u="sng" dirty="0" smtClean="0">
                <a:solidFill>
                  <a:srgbClr val="0000FF"/>
                </a:solidFill>
              </a:rPr>
              <a:t>most abundant naturally-occurring greenhouse gas.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greenhouse gases also play a role, and are produced by human activity, such as </a:t>
            </a:r>
            <a:r>
              <a:rPr lang="en-US" u="sng" dirty="0" smtClean="0">
                <a:solidFill>
                  <a:srgbClr val="0000FF"/>
                </a:solidFill>
              </a:rPr>
              <a:t>industry and agriculture.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19.jpg - 54889 B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127875" cy="63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19.jpg - 54889 B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9" b="8687"/>
          <a:stretch>
            <a:fillRect/>
          </a:stretch>
        </p:blipFill>
        <p:spPr bwMode="auto">
          <a:xfrm>
            <a:off x="107950" y="3500438"/>
            <a:ext cx="903605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250825" y="188913"/>
            <a:ext cx="5761038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Potential Effects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506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dv269003d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50825" y="188913"/>
            <a:ext cx="3889375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International Efforts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105775" cy="915987"/>
          </a:xfrm>
          <a:prstGeom prst="rect">
            <a:avLst/>
          </a:prstGeom>
          <a:solidFill>
            <a:srgbClr val="6DB2D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THE MONTREAL PROTOCOL</a:t>
            </a:r>
          </a:p>
          <a:p>
            <a:pPr>
              <a:buFontTx/>
              <a:buChar char="•"/>
            </a:pPr>
            <a:r>
              <a:rPr lang="en-US"/>
              <a:t> phase out CFC’s (a GHG)</a:t>
            </a:r>
          </a:p>
          <a:p>
            <a:pPr>
              <a:buFontTx/>
              <a:buChar char="•"/>
            </a:pPr>
            <a:r>
              <a:rPr lang="en-US"/>
              <a:t> first major international agreement addressing earth’s atmospheric health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8137525" cy="1190625"/>
          </a:xfrm>
          <a:prstGeom prst="rect">
            <a:avLst/>
          </a:prstGeom>
          <a:solidFill>
            <a:srgbClr val="6DB2D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U. N. FRAMEWORK CONVENTION ON CLIMATE CHANGE</a:t>
            </a:r>
          </a:p>
          <a:p>
            <a:pPr>
              <a:buFontTx/>
              <a:buChar char="•"/>
            </a:pPr>
            <a:r>
              <a:rPr lang="en-US"/>
              <a:t> laid ground work for an international action plan to address climate change</a:t>
            </a:r>
          </a:p>
          <a:p>
            <a:pPr>
              <a:buFontTx/>
              <a:buChar char="•"/>
            </a:pPr>
            <a:r>
              <a:rPr lang="en-US"/>
              <a:t> focused on </a:t>
            </a:r>
            <a:r>
              <a:rPr lang="en-US" b="1"/>
              <a:t>sustainable development</a:t>
            </a:r>
            <a:r>
              <a:rPr lang="en-US"/>
              <a:t> (using resources without endangering future generations)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95288" y="3121025"/>
            <a:ext cx="3433762" cy="3662363"/>
          </a:xfrm>
          <a:prstGeom prst="rect">
            <a:avLst/>
          </a:prstGeom>
          <a:solidFill>
            <a:srgbClr val="6DB2D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KYOTO PROTOCOL ON CLIMATE</a:t>
            </a:r>
            <a:r>
              <a:rPr lang="en-US"/>
              <a:t> </a:t>
            </a:r>
            <a:r>
              <a:rPr lang="en-US" b="1"/>
              <a:t>CHANGE</a:t>
            </a:r>
          </a:p>
          <a:p>
            <a:pPr>
              <a:buFontTx/>
              <a:buChar char="•"/>
            </a:pPr>
            <a:r>
              <a:rPr lang="en-US"/>
              <a:t> U. N. treaty</a:t>
            </a:r>
          </a:p>
          <a:p>
            <a:pPr>
              <a:buFontTx/>
              <a:buChar char="•"/>
            </a:pPr>
            <a:r>
              <a:rPr lang="en-US"/>
              <a:t> Canada agreed to reduce GHG emissions to 6% below 1990 levels.</a:t>
            </a:r>
          </a:p>
          <a:p>
            <a:pPr>
              <a:buFontTx/>
              <a:buChar char="•"/>
            </a:pPr>
            <a:r>
              <a:rPr lang="en-US" b="1"/>
              <a:t>2006: </a:t>
            </a:r>
            <a:r>
              <a:rPr lang="en-US" b="1" i="1"/>
              <a:t>Canada said it will no longer try to meet it’s Kyoto goals</a:t>
            </a:r>
          </a:p>
          <a:p>
            <a:r>
              <a:rPr lang="en-US"/>
              <a:t> </a:t>
            </a:r>
            <a:r>
              <a:rPr lang="en-US" b="1"/>
              <a:t>Emission-reduction credits</a:t>
            </a:r>
            <a:r>
              <a:rPr lang="en-US"/>
              <a:t> (if you take GHG’s out of the atmosphere) – can be bought and sold internationally</a:t>
            </a:r>
          </a:p>
        </p:txBody>
      </p:sp>
      <p:pic>
        <p:nvPicPr>
          <p:cNvPr id="40969" name="Picture 9" descr="figure_9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4857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410075" y="5387975"/>
            <a:ext cx="4175125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7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200013501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124325" cy="3640138"/>
          </a:xfrm>
          <a:prstGeom prst="rect">
            <a:avLst/>
          </a:prstGeom>
          <a:noFill/>
          <a:ln w="254000">
            <a:solidFill>
              <a:srgbClr val="DFDA00">
                <a:alpha val="7100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lb0579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667125" cy="4235450"/>
          </a:xfrm>
          <a:prstGeom prst="rect">
            <a:avLst/>
          </a:prstGeom>
          <a:noFill/>
          <a:ln w="254000">
            <a:solidFill>
              <a:srgbClr val="DFDA00">
                <a:alpha val="7100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200136728-001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4813"/>
            <a:ext cx="5095875" cy="2879725"/>
          </a:xfrm>
          <a:prstGeom prst="rect">
            <a:avLst/>
          </a:prstGeom>
          <a:noFill/>
          <a:ln w="254000">
            <a:solidFill>
              <a:srgbClr val="DFDA00">
                <a:alpha val="7100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BU0079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2679700" cy="3714750"/>
          </a:xfrm>
          <a:prstGeom prst="rect">
            <a:avLst/>
          </a:prstGeom>
          <a:noFill/>
          <a:ln w="254000">
            <a:solidFill>
              <a:srgbClr val="DFDA00">
                <a:alpha val="5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98425" y="174625"/>
            <a:ext cx="3168650" cy="496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Personal Choices</a:t>
            </a:r>
          </a:p>
        </p:txBody>
      </p:sp>
    </p:spTree>
    <p:extLst>
      <p:ext uri="{BB962C8B-B14F-4D97-AF65-F5344CB8AC3E}">
        <p14:creationId xmlns:p14="http://schemas.microsoft.com/office/powerpoint/2010/main" val="31253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Greenhouses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You can compare the effect of a specific greenhouse gas based on two factors: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ersistence</a:t>
            </a:r>
            <a:r>
              <a:rPr lang="en-US" dirty="0" smtClean="0"/>
              <a:t> reflects </a:t>
            </a:r>
            <a:r>
              <a:rPr lang="en-US" u="sng" dirty="0" smtClean="0">
                <a:solidFill>
                  <a:srgbClr val="0000FF"/>
                </a:solidFill>
              </a:rPr>
              <a:t>the number of years the gas remains in the atmosphere.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Global Warming Potential</a:t>
            </a:r>
            <a:r>
              <a:rPr lang="en-US" dirty="0" smtClean="0"/>
              <a:t> (GWP) of a gas represents its ability to </a:t>
            </a:r>
            <a:r>
              <a:rPr lang="en-US" u="sng" dirty="0" smtClean="0">
                <a:solidFill>
                  <a:srgbClr val="0000FF"/>
                </a:solidFill>
              </a:rPr>
              <a:t>trap thermal energy in the atmosphere.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52427"/>
              </p:ext>
            </p:extLst>
          </p:nvPr>
        </p:nvGraphicFramePr>
        <p:xfrm>
          <a:off x="2286000" y="4648200"/>
          <a:ext cx="5410200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Persistence (years)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dioxide (CO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methane (CH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nitrous oxide (N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Greenhouse Gases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lthough water </a:t>
            </a:r>
            <a:r>
              <a:rPr lang="en-US" dirty="0" err="1" smtClean="0"/>
              <a:t>vapour</a:t>
            </a:r>
            <a:r>
              <a:rPr lang="en-US" dirty="0" smtClean="0"/>
              <a:t> plays the largest role in the greenhouse effect, it is </a:t>
            </a:r>
            <a:r>
              <a:rPr lang="en-US" u="sng" dirty="0" smtClean="0">
                <a:solidFill>
                  <a:srgbClr val="0000FF"/>
                </a:solidFill>
              </a:rPr>
              <a:t>naturally kept in balance by the hydrologic cycle.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T</a:t>
            </a:r>
            <a:r>
              <a:rPr lang="en-US" dirty="0" smtClean="0"/>
              <a:t>he greenhouse gases that we’re most concerned about, therefore, are </a:t>
            </a:r>
            <a:r>
              <a:rPr lang="en-US" u="sng" dirty="0" smtClean="0">
                <a:solidFill>
                  <a:srgbClr val="0000FF"/>
                </a:solidFill>
              </a:rPr>
              <a:t>the gases that aren’t kept in balance</a:t>
            </a:r>
            <a:r>
              <a:rPr lang="en-US" dirty="0" smtClean="0"/>
              <a:t>, especially </a:t>
            </a:r>
            <a:r>
              <a:rPr lang="en-US" u="sng" dirty="0" smtClean="0">
                <a:solidFill>
                  <a:srgbClr val="0000FF"/>
                </a:solidFill>
              </a:rPr>
              <a:t>carbon dioxide.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a Change in Greenhouse </a:t>
            </a:r>
            <a:r>
              <a:rPr lang="en-US" dirty="0"/>
              <a:t>G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648200" cy="29840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Evidence of increasing atmospheric CO</a:t>
            </a:r>
            <a:r>
              <a:rPr lang="en-US" baseline="-25000" dirty="0" smtClean="0"/>
              <a:t>2,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O, and CH</a:t>
            </a:r>
            <a:r>
              <a:rPr lang="en-US" baseline="-25000" dirty="0" smtClean="0"/>
              <a:t>4</a:t>
            </a:r>
            <a:r>
              <a:rPr lang="en-US" dirty="0" smtClean="0"/>
              <a:t> comes from a combination of </a:t>
            </a:r>
            <a:r>
              <a:rPr lang="en-US" u="sng" dirty="0" smtClean="0">
                <a:solidFill>
                  <a:srgbClr val="0000FF"/>
                </a:solidFill>
              </a:rPr>
              <a:t>ice core samples and atmospheric measurements by weather balloons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wallde\My Documents\Data\AW_Science10_ppt\ Images_AWS&amp;T10\UnitD\D11_FigD3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6612" r="69776" b="50000"/>
          <a:stretch/>
        </p:blipFill>
        <p:spPr bwMode="auto">
          <a:xfrm>
            <a:off x="515198" y="4050842"/>
            <a:ext cx="4437802" cy="28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wallde\My Documents\Data\AW_Science10_ppt\ Images_AWS&amp;T10\UnitD\D11_FigD3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r="35622" b="50000"/>
          <a:stretch/>
        </p:blipFill>
        <p:spPr bwMode="auto">
          <a:xfrm>
            <a:off x="5052493" y="4050842"/>
            <a:ext cx="4090370" cy="28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uwallde\My Documents\Data\AW_Science10_ppt\ Images_AWS&amp;T10\UnitD\D11_FigD3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3" t="4361" r="3334" b="50000"/>
          <a:stretch/>
        </p:blipFill>
        <p:spPr bwMode="auto">
          <a:xfrm>
            <a:off x="5052493" y="1189746"/>
            <a:ext cx="4091507" cy="27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Carbon Sinks &amp; Carbon 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5333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CARBON SINKS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/>
          <a:p>
            <a:r>
              <a:rPr lang="en-US" dirty="0" smtClean="0"/>
              <a:t>Any process that </a:t>
            </a:r>
            <a:r>
              <a:rPr lang="en-US" u="sng" dirty="0" smtClean="0">
                <a:solidFill>
                  <a:srgbClr val="0000FF"/>
                </a:solidFill>
              </a:rPr>
              <a:t>removes carbon dioxide from the atmosphere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The most significant carbon sink is </a:t>
            </a:r>
            <a:r>
              <a:rPr lang="en-US" u="sng" dirty="0" smtClean="0">
                <a:solidFill>
                  <a:srgbClr val="0000FF"/>
                </a:solidFill>
              </a:rPr>
              <a:t>photosynthesis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Other carbon sinks include:</a:t>
            </a:r>
          </a:p>
          <a:p>
            <a:pPr lvl="1"/>
            <a:r>
              <a:rPr lang="en-US" dirty="0" smtClean="0"/>
              <a:t>dissolving of CO</a:t>
            </a:r>
            <a:r>
              <a:rPr lang="en-US" baseline="-25000" dirty="0" smtClean="0"/>
              <a:t>2</a:t>
            </a:r>
            <a:r>
              <a:rPr lang="en-US" dirty="0" smtClean="0"/>
              <a:t> in the ocean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carbon sequestration initiatives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295399"/>
            <a:ext cx="3886200" cy="30480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CARBON 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process that </a:t>
            </a:r>
            <a:r>
              <a:rPr lang="en-US" u="sng" dirty="0" smtClean="0">
                <a:solidFill>
                  <a:srgbClr val="0000FF"/>
                </a:solidFill>
              </a:rPr>
              <a:t>releases carbon dioxide into the atmosphere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The most significant carbon source is </a:t>
            </a:r>
            <a:r>
              <a:rPr lang="en-US" u="sng" dirty="0" smtClean="0">
                <a:solidFill>
                  <a:srgbClr val="0000FF"/>
                </a:solidFill>
              </a:rPr>
              <a:t>fossil fuel production and combustion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Other carbon sources include: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cellular respiration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weathering of rock</a:t>
            </a:r>
          </a:p>
          <a:p>
            <a:pPr lvl="1"/>
            <a:r>
              <a:rPr lang="en-US" dirty="0" smtClean="0"/>
              <a:t>decomposition of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38109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Agriculture contributes to the greenhouse effect because </a:t>
            </a:r>
          </a:p>
          <a:p>
            <a:pPr lvl="1"/>
            <a:r>
              <a:rPr lang="en-US" dirty="0" smtClean="0"/>
              <a:t>manure and fertilizers release </a:t>
            </a:r>
            <a:r>
              <a:rPr lang="en-US" u="sng" dirty="0" smtClean="0">
                <a:solidFill>
                  <a:srgbClr val="0000FF"/>
                </a:solidFill>
              </a:rPr>
              <a:t>nitrous oxide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livestock contribute </a:t>
            </a:r>
            <a:r>
              <a:rPr lang="en-US" u="sng" dirty="0" smtClean="0">
                <a:solidFill>
                  <a:srgbClr val="0000FF"/>
                </a:solidFill>
              </a:rPr>
              <a:t>methane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Halocarbons</a:t>
            </a:r>
            <a:r>
              <a:rPr lang="en-US" dirty="0" smtClean="0"/>
              <a:t> are man-made chemicals used in coolants </a:t>
            </a:r>
          </a:p>
          <a:p>
            <a:pPr lvl="1"/>
            <a:r>
              <a:rPr lang="en-US" dirty="0" smtClean="0"/>
              <a:t>though their chemical structure makes them ideal for use in </a:t>
            </a:r>
            <a:r>
              <a:rPr lang="en-US" u="sng" dirty="0" smtClean="0">
                <a:solidFill>
                  <a:srgbClr val="0000FF"/>
                </a:solidFill>
              </a:rPr>
              <a:t>fridges and air conditioners</a:t>
            </a:r>
            <a:r>
              <a:rPr lang="en-US" dirty="0" smtClean="0"/>
              <a:t>, their ability to absorb thermal energy also makes them </a:t>
            </a:r>
            <a:r>
              <a:rPr lang="en-US" u="sng" dirty="0" smtClean="0">
                <a:solidFill>
                  <a:srgbClr val="0000FF"/>
                </a:solidFill>
              </a:rPr>
              <a:t>powerful greenhouse gases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one category of halocarbons, called CFCs, have a GWP of 12 000 (recall, this is </a:t>
            </a:r>
            <a:r>
              <a:rPr lang="en-US" u="sng" dirty="0" smtClean="0">
                <a:solidFill>
                  <a:srgbClr val="0000FF"/>
                </a:solidFill>
              </a:rPr>
              <a:t>12 000x more than CO</a:t>
            </a:r>
            <a:r>
              <a:rPr lang="en-US" u="sng" baseline="-25000" dirty="0" smtClean="0">
                <a:solidFill>
                  <a:srgbClr val="0000FF"/>
                </a:solidFill>
              </a:rPr>
              <a:t>2</a:t>
            </a:r>
            <a:r>
              <a:rPr lang="en-US" u="sng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fortunately, CFCs have been banned worldwide since the 1980s, when it was discovered that they </a:t>
            </a:r>
            <a:r>
              <a:rPr lang="en-US" u="sng" dirty="0" smtClean="0">
                <a:solidFill>
                  <a:srgbClr val="0000FF"/>
                </a:solidFill>
              </a:rPr>
              <a:t>break down the ozone layer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534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line at 0.0 represents the global average temperature between 1951 and 1980</a:t>
            </a:r>
          </a:p>
          <a:p>
            <a:r>
              <a:rPr lang="en-US" dirty="0" smtClean="0"/>
              <a:t>From the graph, we can conclude that: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G</a:t>
            </a:r>
            <a:r>
              <a:rPr lang="en-US" u="sng" dirty="0" smtClean="0">
                <a:solidFill>
                  <a:srgbClr val="0000FF"/>
                </a:solidFill>
              </a:rPr>
              <a:t>lobal temperatures are at a 100 year-high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he start of this change in temperature coincides with </a:t>
            </a:r>
            <a:r>
              <a:rPr lang="en-US" u="sng" dirty="0" smtClean="0">
                <a:solidFill>
                  <a:srgbClr val="0000FF"/>
                </a:solidFill>
              </a:rPr>
              <a:t>the Industrial Revolution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C:\Documents and Settings\uwallde\My Documents\Data\AW_Science10_ppt\ Images_AWS&amp;T10\UnitD\D12_FigD3.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3" r="2468" b="10702"/>
          <a:stretch/>
        </p:blipFill>
        <p:spPr bwMode="auto">
          <a:xfrm>
            <a:off x="3962400" y="457200"/>
            <a:ext cx="4724400" cy="34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14800" y="1981200"/>
            <a:ext cx="441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olcomhouse.com/images/Global_Warmin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1435"/>
            <a:ext cx="2971800" cy="21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Collaboration on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6388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Montreal Protocol</a:t>
            </a:r>
            <a:r>
              <a:rPr lang="en-US" dirty="0" smtClean="0"/>
              <a:t> was an international agreement signed in 1987 by 182 nations</a:t>
            </a:r>
          </a:p>
          <a:p>
            <a:pPr lvl="1"/>
            <a:r>
              <a:rPr lang="en-US" dirty="0" smtClean="0"/>
              <a:t>agreement was made to </a:t>
            </a:r>
            <a:r>
              <a:rPr lang="en-US" u="sng" dirty="0" smtClean="0">
                <a:solidFill>
                  <a:srgbClr val="0000FF"/>
                </a:solidFill>
              </a:rPr>
              <a:t>replace CFCs with less harmful chemicals </a:t>
            </a:r>
            <a:r>
              <a:rPr lang="en-US" dirty="0" smtClean="0"/>
              <a:t>in products such as refrigerators and air conditioners</a:t>
            </a:r>
            <a:endParaRPr lang="en-US" u="sng" dirty="0" smtClean="0"/>
          </a:p>
          <a:p>
            <a:pPr lvl="1"/>
            <a:r>
              <a:rPr lang="en-US" dirty="0" smtClean="0"/>
              <a:t>CFCs had been found to cause a </a:t>
            </a:r>
            <a:r>
              <a:rPr lang="en-US" u="sng" dirty="0" smtClean="0">
                <a:solidFill>
                  <a:srgbClr val="0000FF"/>
                </a:solidFill>
              </a:rPr>
              <a:t>significant loss in ozone in the stratosphere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this agreement was </a:t>
            </a:r>
            <a:r>
              <a:rPr lang="en-US" u="sng" dirty="0" smtClean="0">
                <a:solidFill>
                  <a:srgbClr val="0000FF"/>
                </a:solidFill>
              </a:rPr>
              <a:t>the first international agreement concerning an environmental issue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.seedmagazine.com/images/uploads/SavedOzone_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5410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Top: The ozone layer in 2008. Bottom: The ozone layer in 2008 had the Montreal Protocol not been 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1173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Unit D</vt:lpstr>
      <vt:lpstr>Changes in Greenhouses Gases</vt:lpstr>
      <vt:lpstr>Changes in Greenhouses Gases</vt:lpstr>
      <vt:lpstr>Changes in Greenhouse Gases</vt:lpstr>
      <vt:lpstr>Measuring a Change in Greenhouse Gases</vt:lpstr>
      <vt:lpstr>Carbon Sinks &amp; Carbon Sources</vt:lpstr>
      <vt:lpstr>Other Sources</vt:lpstr>
      <vt:lpstr>Global Warming</vt:lpstr>
      <vt:lpstr>Political Collaboration on Climate Change</vt:lpstr>
      <vt:lpstr>Political Collaboration on Climate Change</vt:lpstr>
      <vt:lpstr>Political Collaboration on Climate Change</vt:lpstr>
      <vt:lpstr>Canada and Kyoto</vt:lpstr>
      <vt:lpstr>Impacts of Climate Change</vt:lpstr>
      <vt:lpstr>Impacts of Climate Change</vt:lpstr>
      <vt:lpstr>Impacts on Alberta</vt:lpstr>
      <vt:lpstr>Practice Problem</vt:lpstr>
      <vt:lpstr>Practice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177</cp:revision>
  <dcterms:created xsi:type="dcterms:W3CDTF">2011-03-31T19:59:28Z</dcterms:created>
  <dcterms:modified xsi:type="dcterms:W3CDTF">2017-12-13T20:05:21Z</dcterms:modified>
</cp:coreProperties>
</file>