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handoutMasterIdLst>
    <p:handoutMasterId r:id="rId45"/>
  </p:handoutMasterIdLst>
  <p:sldIdLst>
    <p:sldId id="257" r:id="rId2"/>
    <p:sldId id="29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7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98" r:id="rId21"/>
    <p:sldId id="288" r:id="rId22"/>
    <p:sldId id="292" r:id="rId23"/>
    <p:sldId id="293" r:id="rId24"/>
    <p:sldId id="294" r:id="rId25"/>
    <p:sldId id="295" r:id="rId26"/>
    <p:sldId id="301" r:id="rId27"/>
    <p:sldId id="302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03" r:id="rId4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Unit A - Section 2.1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7E72B-E64A-4C02-A87B-E5A3EDC00AB4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9964F-A60D-463B-9FF8-0D5782EF0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Unit A - Section 2.1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3891C-EC8C-4875-8FCC-897E3D117D4F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945CC-4BBE-4231-A085-7C75C879B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945CC-4BBE-4231-A085-7C75C879BD6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Unit A - Section 2.1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B29619-94A3-437B-A8FC-F30577D0F7E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41152B-51F0-48F4-B693-AF0F7711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29619-94A3-437B-A8FC-F30577D0F7E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1152B-51F0-48F4-B693-AF0F7711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29619-94A3-437B-A8FC-F30577D0F7E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1152B-51F0-48F4-B693-AF0F7711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29619-94A3-437B-A8FC-F30577D0F7E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1152B-51F0-48F4-B693-AF0F771181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29619-94A3-437B-A8FC-F30577D0F7E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1152B-51F0-48F4-B693-AF0F771181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29619-94A3-437B-A8FC-F30577D0F7E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1152B-51F0-48F4-B693-AF0F771181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29619-94A3-437B-A8FC-F30577D0F7E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1152B-51F0-48F4-B693-AF0F7711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29619-94A3-437B-A8FC-F30577D0F7E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1152B-51F0-48F4-B693-AF0F771181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29619-94A3-437B-A8FC-F30577D0F7E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1152B-51F0-48F4-B693-AF0F7711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6B29619-94A3-437B-A8FC-F30577D0F7E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1152B-51F0-48F4-B693-AF0F7711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B29619-94A3-437B-A8FC-F30577D0F7E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41152B-51F0-48F4-B693-AF0F771181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6B29619-94A3-437B-A8FC-F30577D0F7E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41152B-51F0-48F4-B693-AF0F7711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mwlzwGMMwc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H:\Science%2010\Unit%20A\Anion%20F.MOV" TargetMode="External"/><Relationship Id="rId4" Type="http://schemas.openxmlformats.org/officeDocument/2006/relationships/hyperlink" Target="file:///H:\Science%2010\Unit%20A\Cation%20Mg%20.MO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yah.com/periodic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7" name="Picture 9" descr="so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-26988"/>
            <a:ext cx="6994525" cy="6884988"/>
          </a:xfrm>
          <a:prstGeom prst="rect">
            <a:avLst/>
          </a:prstGeom>
          <a:noFill/>
        </p:spPr>
      </p:pic>
      <p:sp>
        <p:nvSpPr>
          <p:cNvPr id="58374" name="WordArt 6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2324100" cy="2165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FF47"/>
                    </a:gs>
                    <a:gs pos="50000">
                      <a:srgbClr val="47FF47">
                        <a:gamma/>
                        <a:tint val="11373"/>
                        <a:invGamma/>
                      </a:srgbClr>
                    </a:gs>
                    <a:gs pos="100000">
                      <a:srgbClr val="47FF47"/>
                    </a:gs>
                  </a:gsLst>
                  <a:lin ang="2700000" scaled="1"/>
                </a:gra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Unit A</a:t>
            </a:r>
          </a:p>
        </p:txBody>
      </p:sp>
      <p:sp>
        <p:nvSpPr>
          <p:cNvPr id="58375" name="WordArt 7"/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6126163" cy="3308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FF47"/>
                    </a:gs>
                    <a:gs pos="50000">
                      <a:srgbClr val="47FF47">
                        <a:gamma/>
                        <a:tint val="11373"/>
                        <a:invGamma/>
                      </a:srgbClr>
                    </a:gs>
                    <a:gs pos="100000">
                      <a:srgbClr val="47FF47"/>
                    </a:gs>
                  </a:gsLst>
                  <a:lin ang="2700000" scaled="1"/>
                </a:gra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Section 2.0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Complete pg 5 of Student Notepack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Assignment:</a:t>
            </a:r>
            <a:endParaRPr lang="en-US" dirty="0"/>
          </a:p>
        </p:txBody>
      </p:sp>
      <p:pic>
        <p:nvPicPr>
          <p:cNvPr id="4" name="Picture 7" descr="at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362199"/>
            <a:ext cx="3581400" cy="3668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52400"/>
          <a:ext cx="7696197" cy="6423672"/>
        </p:xfrm>
        <a:graphic>
          <a:graphicData uri="http://schemas.openxmlformats.org/drawingml/2006/table">
            <a:tbl>
              <a:tblPr/>
              <a:tblGrid>
                <a:gridCol w="433157"/>
                <a:gridCol w="1105245"/>
                <a:gridCol w="800639"/>
                <a:gridCol w="880283"/>
                <a:gridCol w="763613"/>
                <a:gridCol w="833475"/>
                <a:gridCol w="960627"/>
                <a:gridCol w="664405"/>
                <a:gridCol w="1254753"/>
              </a:tblGrid>
              <a:tr h="59587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Element Name</a:t>
                      </a: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IUPAC Symbol</a:t>
                      </a: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Atomic Number</a:t>
                      </a: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Group Number</a:t>
                      </a: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Period Number</a:t>
                      </a: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Metal (m) or Nonmetal (nm), metalloid (t)</a:t>
                      </a: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SATP State</a:t>
                      </a: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Family/Series Name</a:t>
                      </a: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chlorine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Cl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magnesium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79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Alkali metals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8.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thorium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----------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9.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Liquid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10.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Br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11.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argon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12.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13.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14.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calcium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15.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Gas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16.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----------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67450" algn="l"/>
                        </a:tabLs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85" marR="38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The smallest part of an element is an atom. (still retains all the properties of an atom)</a:t>
            </a:r>
          </a:p>
          <a:p>
            <a:pPr lvl="0"/>
            <a:r>
              <a:rPr lang="en-US" dirty="0" smtClean="0"/>
              <a:t>Majority of the mass is located in the nucleus (nucleons = protons and neutrons)</a:t>
            </a:r>
          </a:p>
          <a:p>
            <a:pPr lvl="0"/>
            <a:r>
              <a:rPr lang="en-US" dirty="0" smtClean="0"/>
              <a:t>Atomic number is the number of protons (for elements it is also equal to the number of electrons.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Example:</a:t>
            </a:r>
            <a:endParaRPr lang="en-US" dirty="0" smtClean="0"/>
          </a:p>
          <a:p>
            <a:r>
              <a:rPr lang="en-US" dirty="0" smtClean="0"/>
              <a:t>Sodium = </a:t>
            </a:r>
            <a:r>
              <a:rPr lang="en-US" dirty="0" smtClean="0"/>
              <a:t>11</a:t>
            </a:r>
            <a:endParaRPr lang="en-US" dirty="0" smtClean="0"/>
          </a:p>
          <a:p>
            <a:r>
              <a:rPr lang="en-US" dirty="0" smtClean="0"/>
              <a:t>Chlorine = 17</a:t>
            </a:r>
          </a:p>
          <a:p>
            <a:r>
              <a:rPr lang="en-US" dirty="0" smtClean="0"/>
              <a:t>Lithium = 3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Atomic Theory</a:t>
            </a:r>
            <a:endParaRPr lang="en-US" dirty="0"/>
          </a:p>
        </p:txBody>
      </p:sp>
      <p:pic>
        <p:nvPicPr>
          <p:cNvPr id="5" name="Picture 11" descr="Radioactive 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4763" y="4251325"/>
            <a:ext cx="2428875" cy="2219325"/>
          </a:xfrm>
          <a:prstGeom prst="rect">
            <a:avLst/>
          </a:prstGeom>
          <a:noFill/>
        </p:spPr>
      </p:pic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>
            <a:off x="6537325" y="3611563"/>
            <a:ext cx="2332038" cy="9096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Radioactive Man sez: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3657600" y="3733800"/>
            <a:ext cx="2209800" cy="1752599"/>
          </a:xfrm>
          <a:prstGeom prst="wedgeRoundRectCallout">
            <a:avLst>
              <a:gd name="adj1" fmla="val 95396"/>
              <a:gd name="adj2" fmla="val 4917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800"/>
              <a:t>The elements on the periodic table are organized by increasing atomic number!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 lvl="0"/>
            <a:r>
              <a:rPr lang="en-US" sz="2400" dirty="0" smtClean="0"/>
              <a:t>Mass number is protons + neutrons. </a:t>
            </a:r>
          </a:p>
          <a:p>
            <a:pPr lvl="0">
              <a:buNone/>
            </a:pPr>
            <a:r>
              <a:rPr lang="en-US" sz="2400" dirty="0" smtClean="0"/>
              <a:t>			(n = </a:t>
            </a:r>
            <a:r>
              <a:rPr lang="en-US" sz="2400" dirty="0" err="1" smtClean="0"/>
              <a:t>m.n</a:t>
            </a:r>
            <a:r>
              <a:rPr lang="en-US" sz="2400" dirty="0" smtClean="0"/>
              <a:t>. </a:t>
            </a:r>
            <a:r>
              <a:rPr lang="en-US" sz="2400" dirty="0" smtClean="0"/>
              <a:t>– p) </a:t>
            </a:r>
          </a:p>
          <a:p>
            <a:r>
              <a:rPr lang="en-US" sz="2400" dirty="0" smtClean="0"/>
              <a:t>Differs from Atomic Mass by a miniscule amount.</a:t>
            </a:r>
          </a:p>
          <a:p>
            <a:pPr lvl="0"/>
            <a:r>
              <a:rPr lang="en-US" sz="2400" dirty="0" smtClean="0"/>
              <a:t>Number of protons and distribution of electrons give atoms their distinctive chemical and physical properties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3276600"/>
          <a:ext cx="7543800" cy="2972711"/>
        </p:xfrm>
        <a:graphic>
          <a:graphicData uri="http://schemas.openxmlformats.org/drawingml/2006/table">
            <a:tbl>
              <a:tblPr/>
              <a:tblGrid>
                <a:gridCol w="1508760"/>
                <a:gridCol w="1508760"/>
                <a:gridCol w="1508760"/>
                <a:gridCol w="1508760"/>
                <a:gridCol w="1508760"/>
              </a:tblGrid>
              <a:tr h="735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Particle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Symbol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Charge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Mass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Location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4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Proton (atomic number)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600" baseline="30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1.7x10</a:t>
                      </a:r>
                      <a:r>
                        <a:rPr lang="en-US" sz="1600" baseline="30000" dirty="0">
                          <a:latin typeface="Calibri"/>
                          <a:ea typeface="Calibri"/>
                          <a:cs typeface="Times New Roman"/>
                        </a:rPr>
                        <a:t>-24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Nucleus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Neutron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1.7x10</a:t>
                      </a:r>
                      <a:r>
                        <a:rPr lang="en-US" sz="1600" baseline="30000" dirty="0">
                          <a:latin typeface="Calibri"/>
                          <a:ea typeface="Calibri"/>
                          <a:cs typeface="Times New Roman"/>
                        </a:rPr>
                        <a:t>-24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Nucleus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Electron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9.1x10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Times New Roman"/>
                        </a:rPr>
                        <a:t>-28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Surrounding nucleus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(in orbitals or energy levels)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4200" y="76200"/>
            <a:ext cx="3581400" cy="5760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Lithium atom: Atomic number is ‘3’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2514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276600" y="2514600"/>
            <a:ext cx="1676400" cy="182880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657600" y="3429000"/>
            <a:ext cx="457200" cy="533400"/>
          </a:xfrm>
          <a:prstGeom prst="ellipse">
            <a:avLst/>
          </a:prstGeom>
          <a:solidFill>
            <a:srgbClr val="0AEE0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n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114800" y="3200400"/>
            <a:ext cx="457200" cy="533400"/>
          </a:xfrm>
          <a:prstGeom prst="ellipse">
            <a:avLst/>
          </a:prstGeom>
          <a:solidFill>
            <a:srgbClr val="0AEE0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n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733800" y="2590800"/>
            <a:ext cx="457200" cy="533400"/>
          </a:xfrm>
          <a:prstGeom prst="ellipse">
            <a:avLst/>
          </a:prstGeom>
          <a:solidFill>
            <a:srgbClr val="0AEE0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/>
              <a:t>n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352800" y="2971800"/>
            <a:ext cx="457200" cy="533400"/>
          </a:xfrm>
          <a:prstGeom prst="ellipse">
            <a:avLst/>
          </a:prstGeom>
          <a:solidFill>
            <a:srgbClr val="F80E35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038600" y="3733800"/>
            <a:ext cx="457200" cy="533400"/>
          </a:xfrm>
          <a:prstGeom prst="ellipse">
            <a:avLst/>
          </a:prstGeom>
          <a:solidFill>
            <a:srgbClr val="F80E35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191000" y="2667000"/>
            <a:ext cx="457200" cy="533400"/>
          </a:xfrm>
          <a:prstGeom prst="ellipse">
            <a:avLst/>
          </a:prstGeom>
          <a:solidFill>
            <a:srgbClr val="F80E35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57200" y="37338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Rockwell Extra Bold" pitchFamily="18" charset="0"/>
              </a:rPr>
              <a:t>e</a:t>
            </a:r>
            <a:r>
              <a:rPr lang="en-US" sz="2800" baseline="30000">
                <a:latin typeface="Rockwell Extra Bold" pitchFamily="18" charset="0"/>
              </a:rPr>
              <a:t>-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886200" y="48006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Rockwell Extra Bold" pitchFamily="18" charset="0"/>
              </a:rPr>
              <a:t>e</a:t>
            </a:r>
            <a:r>
              <a:rPr lang="en-US" sz="2800" baseline="30000">
                <a:latin typeface="Rockwell Extra Bold" pitchFamily="18" charset="0"/>
              </a:rPr>
              <a:t>-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886200" y="15240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Rockwell Extra Bold" pitchFamily="18" charset="0"/>
              </a:rPr>
              <a:t>e</a:t>
            </a:r>
            <a:r>
              <a:rPr lang="en-US" sz="2800" baseline="30000">
                <a:latin typeface="Rockwell Extra Bold" pitchFamily="18" charset="0"/>
              </a:rPr>
              <a:t>-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133600" y="1981200"/>
            <a:ext cx="4114800" cy="2895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038600" y="48006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114800" y="1981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990600" y="762000"/>
            <a:ext cx="6705600" cy="533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990600" y="3886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52400" y="914400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30BA4"/>
                </a:solidFill>
              </a:rPr>
              <a:t>Energy Levels</a:t>
            </a: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609600" y="1752600"/>
            <a:ext cx="533400" cy="838200"/>
          </a:xfrm>
          <a:prstGeom prst="line">
            <a:avLst/>
          </a:prstGeom>
          <a:noFill/>
          <a:ln w="38100">
            <a:solidFill>
              <a:srgbClr val="C30BA4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990600" y="1752600"/>
            <a:ext cx="1600200" cy="609600"/>
          </a:xfrm>
          <a:prstGeom prst="line">
            <a:avLst/>
          </a:prstGeom>
          <a:noFill/>
          <a:ln w="38100">
            <a:solidFill>
              <a:srgbClr val="C30BA4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7162800" y="990600"/>
            <a:ext cx="1676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80E35"/>
                </a:solidFill>
              </a:rPr>
              <a:t>NUCLEUS of ATOM</a:t>
            </a:r>
            <a:r>
              <a:rPr lang="en-US" sz="2400" b="0" dirty="0"/>
              <a:t> </a:t>
            </a:r>
          </a:p>
          <a:p>
            <a:pPr>
              <a:spcBef>
                <a:spcPct val="50000"/>
              </a:spcBef>
            </a:pPr>
            <a:endParaRPr lang="en-US" sz="2400" b="0" dirty="0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4953000" y="1905000"/>
            <a:ext cx="2667000" cy="1371600"/>
          </a:xfrm>
          <a:prstGeom prst="line">
            <a:avLst/>
          </a:prstGeom>
          <a:noFill/>
          <a:ln w="38100">
            <a:solidFill>
              <a:srgbClr val="F80E35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629400" y="5638800"/>
            <a:ext cx="21336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… but the diagram</a:t>
            </a:r>
          </a:p>
          <a:p>
            <a:pPr algn="ctr"/>
            <a:r>
              <a:rPr lang="en-US"/>
              <a:t>is out of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Electrons can have different energy levels.</a:t>
            </a:r>
          </a:p>
          <a:p>
            <a:pPr lvl="0"/>
            <a:r>
              <a:rPr lang="en-US" dirty="0" smtClean="0"/>
              <a:t>An energy level is a region of space close to the nucleus that may contain electrons.</a:t>
            </a:r>
          </a:p>
          <a:p>
            <a:pPr lvl="0"/>
            <a:r>
              <a:rPr lang="en-US" dirty="0" smtClean="0"/>
              <a:t>The electrons located closest to the nucleus have the least amount of energy but require the most to pry them lose.</a:t>
            </a:r>
          </a:p>
          <a:p>
            <a:pPr lvl="0"/>
            <a:r>
              <a:rPr lang="en-US" dirty="0" smtClean="0"/>
              <a:t>The number of electrons in each energy level follows a pattern: 2,8,8 (18)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Levels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238500" y="3199606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62300" y="3199606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P=12 N=12</a:t>
            </a:r>
          </a:p>
        </p:txBody>
      </p:sp>
      <p:sp>
        <p:nvSpPr>
          <p:cNvPr id="6" name="Arc 6"/>
          <p:cNvSpPr>
            <a:spLocks/>
          </p:cNvSpPr>
          <p:nvPr/>
        </p:nvSpPr>
        <p:spPr bwMode="auto">
          <a:xfrm rot="13500000" flipV="1">
            <a:off x="3086100" y="2742406"/>
            <a:ext cx="9144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Arc 7"/>
          <p:cNvSpPr>
            <a:spLocks/>
          </p:cNvSpPr>
          <p:nvPr/>
        </p:nvSpPr>
        <p:spPr bwMode="auto">
          <a:xfrm rot="13500000" flipV="1">
            <a:off x="3086100" y="1904206"/>
            <a:ext cx="9144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Arc 8"/>
          <p:cNvSpPr>
            <a:spLocks/>
          </p:cNvSpPr>
          <p:nvPr/>
        </p:nvSpPr>
        <p:spPr bwMode="auto">
          <a:xfrm rot="13500000" flipV="1">
            <a:off x="3086100" y="2361406"/>
            <a:ext cx="9144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162300" y="2666206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e =2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162300" y="2285206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e=8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162300" y="1828006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e=2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238500" y="4114006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Mg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143500" y="4114006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Mg</a:t>
            </a:r>
            <a:r>
              <a:rPr lang="en-US" baseline="30000"/>
              <a:t>2+</a:t>
            </a:r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143500" y="3244056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67300" y="3244056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P=12 N=12</a:t>
            </a:r>
          </a:p>
        </p:txBody>
      </p:sp>
      <p:sp>
        <p:nvSpPr>
          <p:cNvPr id="16" name="Arc 17"/>
          <p:cNvSpPr>
            <a:spLocks/>
          </p:cNvSpPr>
          <p:nvPr/>
        </p:nvSpPr>
        <p:spPr bwMode="auto">
          <a:xfrm rot="13500000" flipV="1">
            <a:off x="4991100" y="2786856"/>
            <a:ext cx="9144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Arc 19"/>
          <p:cNvSpPr>
            <a:spLocks/>
          </p:cNvSpPr>
          <p:nvPr/>
        </p:nvSpPr>
        <p:spPr bwMode="auto">
          <a:xfrm rot="13500000" flipV="1">
            <a:off x="4991100" y="2405856"/>
            <a:ext cx="9144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5067300" y="2710656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 =2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5067300" y="2329656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e=8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277100" y="3244056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7200900" y="3244056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P=9 N=10</a:t>
            </a:r>
          </a:p>
        </p:txBody>
      </p:sp>
      <p:sp>
        <p:nvSpPr>
          <p:cNvPr id="22" name="Arc 25"/>
          <p:cNvSpPr>
            <a:spLocks/>
          </p:cNvSpPr>
          <p:nvPr/>
        </p:nvSpPr>
        <p:spPr bwMode="auto">
          <a:xfrm rot="13500000" flipV="1">
            <a:off x="7124700" y="2786856"/>
            <a:ext cx="9144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Arc 27"/>
          <p:cNvSpPr>
            <a:spLocks/>
          </p:cNvSpPr>
          <p:nvPr/>
        </p:nvSpPr>
        <p:spPr bwMode="auto">
          <a:xfrm rot="13500000" flipV="1">
            <a:off x="7124700" y="2405856"/>
            <a:ext cx="9144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200900" y="2710656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 =2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7200900" y="2329656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e=8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7429500" y="4114006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</a:t>
            </a:r>
            <a:r>
              <a:rPr lang="en-US" baseline="30000"/>
              <a:t>-</a:t>
            </a:r>
            <a:endParaRPr lang="en-US"/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4991100" y="4723606"/>
            <a:ext cx="3429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Both have full outer shells.  The outer shell looks like the noble gas neon.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5067300" y="1675606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cation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7124700" y="1675606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anion</a:t>
            </a:r>
          </a:p>
        </p:txBody>
      </p:sp>
      <p:sp>
        <p:nvSpPr>
          <p:cNvPr id="30" name="AutoShape 35"/>
          <p:cNvSpPr>
            <a:spLocks/>
          </p:cNvSpPr>
          <p:nvPr/>
        </p:nvSpPr>
        <p:spPr bwMode="auto">
          <a:xfrm>
            <a:off x="2705100" y="1980406"/>
            <a:ext cx="152400" cy="533400"/>
          </a:xfrm>
          <a:prstGeom prst="leftBrace">
            <a:avLst>
              <a:gd name="adj1" fmla="val 291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723900" y="1218406"/>
            <a:ext cx="2895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Valence electrons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- e</a:t>
            </a:r>
            <a:r>
              <a:rPr lang="en-US" sz="1600" baseline="30000" dirty="0"/>
              <a:t>-</a:t>
            </a:r>
            <a:r>
              <a:rPr lang="en-US" sz="1600" dirty="0"/>
              <a:t> in outer energy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12191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All the elements in a group have the same electron configuration in their outermost shells.  Electrons in the outer shell </a:t>
            </a:r>
            <a:r>
              <a:rPr lang="en-US" b="1" u="sng" dirty="0" smtClean="0"/>
              <a:t>that is </a:t>
            </a:r>
            <a:r>
              <a:rPr lang="en-US" b="1" i="1" u="sng" dirty="0" smtClean="0"/>
              <a:t>not</a:t>
            </a:r>
            <a:r>
              <a:rPr lang="en-US" b="1" u="sng" dirty="0" smtClean="0"/>
              <a:t> full</a:t>
            </a:r>
            <a:r>
              <a:rPr lang="en-US" b="1" dirty="0" smtClean="0"/>
              <a:t> are called valence electrons.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valencytable[1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1534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A11_FigA2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332038" y="5211763"/>
            <a:ext cx="6446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period number (horizontal row) that an element is the same as the number of energy levels the atom has.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Complete pg 7  in Notepack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Assignment: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057400"/>
            <a:ext cx="6034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Watch Video: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http://www.youtube.com/watch?v=SmwlzwGMMwc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8800" y="457200"/>
          <a:ext cx="5181604" cy="6656344"/>
        </p:xfrm>
        <a:graphic>
          <a:graphicData uri="http://schemas.openxmlformats.org/drawingml/2006/table">
            <a:tbl>
              <a:tblPr/>
              <a:tblGrid>
                <a:gridCol w="1295401"/>
                <a:gridCol w="1295401"/>
                <a:gridCol w="1295401"/>
                <a:gridCol w="1295401"/>
              </a:tblGrid>
              <a:tr h="471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Symbol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Number of Protons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Number of Electrons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Electric Charge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Li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8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Mg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Ar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O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Cl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Ca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Ni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Au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Hg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Pb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Zn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2" marR="4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Atoms, Protons, and Electrons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/>
          <p:cNvSpPr>
            <a:spLocks noChangeArrowheads="1" noChangeShapeType="1" noTextEdit="1"/>
          </p:cNvSpPr>
          <p:nvPr/>
        </p:nvSpPr>
        <p:spPr bwMode="auto">
          <a:xfrm>
            <a:off x="1524000" y="203200"/>
            <a:ext cx="5029200" cy="63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64"/>
              </a:avLst>
            </a:prstTxWarp>
          </a:bodyPr>
          <a:lstStyle/>
          <a:p>
            <a:r>
              <a:rPr lang="en-US" sz="2400" b="1" dirty="0"/>
              <a:t>Formation of Ions</a:t>
            </a:r>
            <a:endParaRPr lang="en-US" sz="2400" dirty="0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11163" y="1143000"/>
            <a:ext cx="855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20675" y="1920875"/>
            <a:ext cx="854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90488" y="1035050"/>
            <a:ext cx="89614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Recall that an atom of any element is neutral, so the number of protons equals the number of electrons</a:t>
            </a:r>
            <a:r>
              <a:rPr lang="en-US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An </a:t>
            </a:r>
            <a:r>
              <a:rPr lang="en-US" b="1" dirty="0" smtClean="0">
                <a:solidFill>
                  <a:srgbClr val="FF0000"/>
                </a:solidFill>
              </a:rPr>
              <a:t>ion</a:t>
            </a:r>
            <a:r>
              <a:rPr lang="en-US" dirty="0" smtClean="0"/>
              <a:t> is a an atom (or a group of atoms) that has a positive or negative electric charge.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The formation of an ion is called </a:t>
            </a:r>
            <a:r>
              <a:rPr lang="en-US" b="1" dirty="0" smtClean="0">
                <a:solidFill>
                  <a:srgbClr val="FF0000"/>
                </a:solidFill>
              </a:rPr>
              <a:t>ionization</a:t>
            </a:r>
            <a:r>
              <a:rPr lang="en-US" dirty="0" smtClean="0"/>
              <a:t>, and is the result of an atom either gaining or losing </a:t>
            </a:r>
            <a:r>
              <a:rPr lang="en-US" b="1" i="1" dirty="0" smtClean="0">
                <a:solidFill>
                  <a:srgbClr val="FF0000"/>
                </a:solidFill>
              </a:rPr>
              <a:t>electrons</a:t>
            </a:r>
            <a:r>
              <a:rPr lang="en-US" dirty="0" smtClean="0"/>
              <a:t>.</a:t>
            </a:r>
            <a:endParaRPr lang="en-US" i="1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59401" name="Picture 9" descr="20040227_keith-richar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438" y="4054475"/>
            <a:ext cx="1771650" cy="2667000"/>
          </a:xfrm>
          <a:prstGeom prst="rect">
            <a:avLst/>
          </a:prstGeom>
          <a:noFill/>
        </p:spPr>
      </p:pic>
      <p:sp>
        <p:nvSpPr>
          <p:cNvPr id="59402" name="WordArt 10"/>
          <p:cNvSpPr>
            <a:spLocks noChangeArrowheads="1" noChangeShapeType="1" noTextEdit="1"/>
          </p:cNvSpPr>
          <p:nvPr/>
        </p:nvSpPr>
        <p:spPr bwMode="auto">
          <a:xfrm>
            <a:off x="1006475" y="3521075"/>
            <a:ext cx="981075" cy="7286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Keith sez:</a:t>
            </a: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3200400" y="3200400"/>
            <a:ext cx="2332038" cy="2239962"/>
          </a:xfrm>
          <a:prstGeom prst="wedgeRoundRectCallout">
            <a:avLst>
              <a:gd name="adj1" fmla="val -87051"/>
              <a:gd name="adj2" fmla="val 3862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800" dirty="0"/>
              <a:t>The number of protons only changes in nuclear reactions, </a:t>
            </a:r>
            <a:r>
              <a:rPr lang="en-US" sz="1800" u="sng" dirty="0"/>
              <a:t>never</a:t>
            </a:r>
            <a:r>
              <a:rPr lang="en-US" sz="1800" dirty="0"/>
              <a:t> in the formation of ions.</a:t>
            </a:r>
          </a:p>
        </p:txBody>
      </p:sp>
      <p:pic>
        <p:nvPicPr>
          <p:cNvPr id="59404" name="Picture 12" descr="j0239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4963" y="182563"/>
            <a:ext cx="822325" cy="706437"/>
          </a:xfrm>
          <a:prstGeom prst="rect">
            <a:avLst/>
          </a:prstGeom>
          <a:noFill/>
        </p:spPr>
      </p:pic>
      <p:pic>
        <p:nvPicPr>
          <p:cNvPr id="59405" name="Picture 13" descr="j0239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563"/>
            <a:ext cx="822325" cy="706437"/>
          </a:xfrm>
          <a:prstGeom prst="rect">
            <a:avLst/>
          </a:prstGeom>
          <a:noFill/>
        </p:spPr>
      </p:pic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5989638" y="3521075"/>
            <a:ext cx="2468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2" grpId="0" animBg="1"/>
      <p:bldP spid="594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>
            <a:off x="3429000" y="203200"/>
            <a:ext cx="240665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80"/>
                    </a:gs>
                    <a:gs pos="50000">
                      <a:srgbClr val="800080">
                        <a:gamma/>
                        <a:tint val="11765"/>
                        <a:invGamma/>
                      </a:srgbClr>
                    </a:gs>
                    <a:gs pos="100000">
                      <a:srgbClr val="80008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Cations</a:t>
            </a:r>
          </a:p>
        </p:txBody>
      </p:sp>
      <p:pic>
        <p:nvPicPr>
          <p:cNvPr id="60419" name="Picture 3" descr="garfi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182563"/>
            <a:ext cx="1768475" cy="1858962"/>
          </a:xfrm>
          <a:prstGeom prst="rect">
            <a:avLst/>
          </a:prstGeom>
          <a:noFill/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560638" y="914400"/>
            <a:ext cx="626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760076"/>
                </a:solidFill>
              </a:rPr>
              <a:t>Cations</a:t>
            </a:r>
            <a:r>
              <a:rPr lang="en-US" dirty="0"/>
              <a:t> are positively charged ions.  </a:t>
            </a:r>
          </a:p>
        </p:txBody>
      </p:sp>
      <p:pic>
        <p:nvPicPr>
          <p:cNvPr id="60421" name="Picture 5" descr="fl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0075" y="4114800"/>
            <a:ext cx="1876425" cy="2352675"/>
          </a:xfrm>
          <a:prstGeom prst="rect">
            <a:avLst/>
          </a:prstGeom>
          <a:noFill/>
        </p:spPr>
      </p:pic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5578475" y="2743200"/>
            <a:ext cx="1736725" cy="1279525"/>
          </a:xfrm>
          <a:prstGeom prst="cloudCallout">
            <a:avLst>
              <a:gd name="adj1" fmla="val 58407"/>
              <a:gd name="adj2" fmla="val 652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i="1"/>
              <a:t>Ant</a:t>
            </a:r>
            <a:r>
              <a:rPr lang="en-US"/>
              <a:t>-ion?</a:t>
            </a:r>
          </a:p>
        </p:txBody>
      </p:sp>
      <p:sp>
        <p:nvSpPr>
          <p:cNvPr id="60423" name="WordArt 7"/>
          <p:cNvSpPr>
            <a:spLocks noChangeArrowheads="1" noChangeShapeType="1" noTextEdit="1"/>
          </p:cNvSpPr>
          <p:nvPr/>
        </p:nvSpPr>
        <p:spPr bwMode="auto">
          <a:xfrm>
            <a:off x="1189038" y="3429000"/>
            <a:ext cx="240665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00FF">
                        <a:gamma/>
                        <a:tint val="11765"/>
                        <a:invGamma/>
                      </a:srgbClr>
                    </a:gs>
                    <a:gs pos="100000">
                      <a:srgbClr val="0000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Anions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20675" y="4160838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</a:rPr>
              <a:t>Anions</a:t>
            </a:r>
            <a:r>
              <a:rPr lang="en-US" dirty="0"/>
              <a:t> are negatively charged ions.  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560638" y="1492250"/>
            <a:ext cx="640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They are formed when a </a:t>
            </a:r>
            <a:r>
              <a:rPr lang="en-US" b="1" dirty="0">
                <a:solidFill>
                  <a:srgbClr val="760076"/>
                </a:solidFill>
              </a:rPr>
              <a:t>metal</a:t>
            </a:r>
            <a:r>
              <a:rPr lang="en-US" dirty="0"/>
              <a:t> atom loses valence electrons (electrons in the outermost energy level). As a result, the ion has more protons than electrons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320675" y="4845050"/>
            <a:ext cx="6035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They are formed when a </a:t>
            </a:r>
            <a:r>
              <a:rPr lang="en-US" b="1" dirty="0">
                <a:solidFill>
                  <a:srgbClr val="0000CC"/>
                </a:solidFill>
              </a:rPr>
              <a:t>non-metal</a:t>
            </a:r>
            <a:r>
              <a:rPr lang="en-US" dirty="0"/>
              <a:t> atom accepts electrons into its outer energy level. As a result, the ion has more electrons than protons</a:t>
            </a:r>
          </a:p>
        </p:txBody>
      </p:sp>
      <p:sp>
        <p:nvSpPr>
          <p:cNvPr id="60427" name="AutoShape 11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7315200" y="274638"/>
            <a:ext cx="1327150" cy="912812"/>
          </a:xfrm>
          <a:prstGeom prst="actionButtonMovie">
            <a:avLst/>
          </a:prstGeom>
          <a:solidFill>
            <a:srgbClr val="76007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AutoShape 12">
            <a:hlinkClick r:id="rId5" action="ppaction://program" highlightClick="1"/>
          </p:cNvPr>
          <p:cNvSpPr>
            <a:spLocks noChangeArrowheads="1"/>
          </p:cNvSpPr>
          <p:nvPr/>
        </p:nvSpPr>
        <p:spPr bwMode="auto">
          <a:xfrm>
            <a:off x="4846638" y="5622925"/>
            <a:ext cx="1325562" cy="915988"/>
          </a:xfrm>
          <a:prstGeom prst="actionButtonMovie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2" grpId="0" animBg="1"/>
      <p:bldP spid="60423" grpId="0" animBg="1"/>
      <p:bldP spid="60424" grpId="0"/>
      <p:bldP spid="60425" grpId="0"/>
      <p:bldP spid="60426" grpId="0"/>
      <p:bldP spid="60427" grpId="0" animBg="1"/>
      <p:bldP spid="604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660066"/>
                </a:solidFill>
              </a:rPr>
              <a:t>Formation of Cations and Anions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/>
              <a:t>Creation of a sodium cation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/>
              <a:t>Creation of a chlo</a:t>
            </a:r>
            <a:r>
              <a:rPr lang="en-US" sz="2400" u="sng" dirty="0"/>
              <a:t>ride</a:t>
            </a:r>
            <a:r>
              <a:rPr lang="en-US" sz="2400" dirty="0"/>
              <a:t> anion</a:t>
            </a:r>
          </a:p>
        </p:txBody>
      </p:sp>
      <p:pic>
        <p:nvPicPr>
          <p:cNvPr id="74761" name="Picture 9" descr="atom_ion_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39963"/>
            <a:ext cx="2789238" cy="2011362"/>
          </a:xfrm>
          <a:prstGeom prst="rect">
            <a:avLst/>
          </a:prstGeom>
          <a:noFill/>
        </p:spPr>
      </p:pic>
      <p:pic>
        <p:nvPicPr>
          <p:cNvPr id="74763" name="Picture 11" descr="b11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8525" y="2286000"/>
            <a:ext cx="3724275" cy="1924050"/>
          </a:xfrm>
          <a:prstGeom prst="rect">
            <a:avLst/>
          </a:prstGeom>
          <a:noFill/>
        </p:spPr>
      </p:pic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503238" y="5486400"/>
            <a:ext cx="3703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Na </a:t>
            </a:r>
            <a:r>
              <a:rPr lang="en-US" dirty="0">
                <a:sym typeface="Wingdings" pitchFamily="2" charset="2"/>
              </a:rPr>
              <a:t>  Na+ and  1 electron</a:t>
            </a:r>
            <a:endParaRPr lang="en-US" dirty="0"/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2422525" y="2103438"/>
            <a:ext cx="19669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sodium atom </a:t>
            </a:r>
          </a:p>
          <a:p>
            <a:pPr>
              <a:spcBef>
                <a:spcPct val="50000"/>
              </a:spcBef>
            </a:pPr>
            <a:r>
              <a:rPr lang="en-US" dirty="0"/>
              <a:t>(11 p+ and 11 e-)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501650" y="4235450"/>
            <a:ext cx="2744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Charged sodium ion</a:t>
            </a:r>
          </a:p>
          <a:p>
            <a:r>
              <a:rPr lang="en-US" dirty="0"/>
              <a:t>(11 p+ and 10 e-)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4525963" y="4389438"/>
            <a:ext cx="20574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Neutral chlorine atom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(17 p+ and 17 e-)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6721475" y="4479925"/>
            <a:ext cx="214788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Charged chloride ion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(17 p+ and 18 e-)</a:t>
            </a: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4525963" y="5532438"/>
            <a:ext cx="384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Cl  and 1 electron </a:t>
            </a:r>
            <a:r>
              <a:rPr lang="en-US" dirty="0">
                <a:sym typeface="Wingdings" pitchFamily="2" charset="2"/>
              </a:rPr>
              <a:t> Cl-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92075" y="868363"/>
            <a:ext cx="6080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</a:t>
            </a:r>
            <a:r>
              <a:rPr lang="en-US" b="1" dirty="0">
                <a:solidFill>
                  <a:srgbClr val="006600"/>
                </a:solidFill>
              </a:rPr>
              <a:t>octet rule</a:t>
            </a:r>
            <a:r>
              <a:rPr lang="en-US" dirty="0"/>
              <a:t> says that atoms tend to gain, lose or share electrons so as to have eight electrons in their outer electron shell. </a:t>
            </a:r>
          </a:p>
        </p:txBody>
      </p:sp>
      <p:pic>
        <p:nvPicPr>
          <p:cNvPr id="61443" name="Picture 3" descr="octopus_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33363"/>
            <a:ext cx="2514600" cy="1693862"/>
          </a:xfrm>
          <a:prstGeom prst="rect">
            <a:avLst/>
          </a:prstGeom>
          <a:noFill/>
        </p:spPr>
      </p:pic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2651125" y="203200"/>
            <a:ext cx="3382963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00FF00">
                        <a:gamma/>
                        <a:tint val="1961"/>
                        <a:invGamma/>
                      </a:srgbClr>
                    </a:gs>
                    <a:gs pos="100000">
                      <a:srgbClr val="00FF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The Octet Rule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92075" y="2103438"/>
            <a:ext cx="8640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Atoms gain or lose electrons so that they have the same number of electrons as the nearest noble gas.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92075" y="3076575"/>
            <a:ext cx="9051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Some metal atoms, depending on the nature of the chemical reaction, can form stable ions with more than one charge.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92075" y="4052888"/>
            <a:ext cx="667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For example copper atoms will lose either one or two electrons.  </a:t>
            </a:r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H="1">
            <a:off x="4343400" y="4418013"/>
            <a:ext cx="365125" cy="3206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1450" name="Object 10"/>
          <p:cNvGraphicFramePr>
            <a:graphicFrameLocks noChangeAspect="1"/>
          </p:cNvGraphicFramePr>
          <p:nvPr/>
        </p:nvGraphicFramePr>
        <p:xfrm>
          <a:off x="3794125" y="4692650"/>
          <a:ext cx="520700" cy="342900"/>
        </p:xfrm>
        <a:graphic>
          <a:graphicData uri="http://schemas.openxmlformats.org/presentationml/2006/ole">
            <p:oleObj spid="_x0000_s75778" name="Equation" r:id="rId4" imgW="520560" imgH="342720" progId="">
              <p:embed/>
            </p:oleObj>
          </a:graphicData>
        </a:graphic>
      </p:graphicFrame>
      <p:graphicFrame>
        <p:nvGraphicFramePr>
          <p:cNvPr id="61451" name="Object 11"/>
          <p:cNvGraphicFramePr>
            <a:graphicFrameLocks noChangeAspect="1"/>
          </p:cNvGraphicFramePr>
          <p:nvPr/>
        </p:nvGraphicFramePr>
        <p:xfrm>
          <a:off x="5851525" y="4556125"/>
          <a:ext cx="609600" cy="342900"/>
        </p:xfrm>
        <a:graphic>
          <a:graphicData uri="http://schemas.openxmlformats.org/presentationml/2006/ole">
            <p:oleObj spid="_x0000_s75779" name="Equation" r:id="rId5" imgW="609480" imgH="342720" progId="">
              <p:embed/>
            </p:oleObj>
          </a:graphicData>
        </a:graphic>
      </p:graphicFrame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5394325" y="4418013"/>
            <a:ext cx="412750" cy="2746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92075" y="5516563"/>
            <a:ext cx="8412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These elements are called </a:t>
            </a:r>
            <a:r>
              <a:rPr lang="en-US" b="1" dirty="0">
                <a:solidFill>
                  <a:srgbClr val="006600"/>
                </a:solidFill>
              </a:rPr>
              <a:t>multivalent</a:t>
            </a:r>
            <a:r>
              <a:rPr lang="en-US" dirty="0"/>
              <a:t>, and the first charge given on the periodic table is the most common.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61447" grpId="0"/>
      <p:bldP spid="61448" grpId="0"/>
      <p:bldP spid="61449" grpId="0" animBg="1"/>
      <p:bldP spid="61452" grpId="0" animBg="1"/>
      <p:bldP spid="614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Assignment: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Complete pg 41-42 in Notepack</a:t>
            </a:r>
          </a:p>
          <a:p>
            <a:pPr lvl="0"/>
            <a:r>
              <a:rPr lang="en-US" dirty="0" smtClean="0"/>
              <a:t>Read pages 34 – 38   (except p. 37)</a:t>
            </a:r>
          </a:p>
          <a:p>
            <a:pPr lvl="0"/>
            <a:r>
              <a:rPr lang="en-US" dirty="0" smtClean="0"/>
              <a:t>A2.1  Check and Reflect, page 39  #’s 1 – 12</a:t>
            </a:r>
          </a:p>
          <a:p>
            <a:pPr lvl="0"/>
            <a:r>
              <a:rPr lang="en-US" dirty="0" smtClean="0"/>
              <a:t>Prep for Quiz on 2.1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685800"/>
          <a:ext cx="7086600" cy="5999856"/>
        </p:xfrm>
        <a:graphic>
          <a:graphicData uri="http://schemas.openxmlformats.org/drawingml/2006/table">
            <a:tbl>
              <a:tblPr/>
              <a:tblGrid>
                <a:gridCol w="1771650"/>
                <a:gridCol w="1771650"/>
                <a:gridCol w="1771650"/>
                <a:gridCol w="1771650"/>
              </a:tblGrid>
              <a:tr h="638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800" b="1" dirty="0">
                          <a:latin typeface="Cambria"/>
                          <a:ea typeface="Calibri"/>
                          <a:cs typeface="Times New Roman"/>
                        </a:rPr>
                        <a:t>Symbol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800" b="1">
                          <a:latin typeface="Cambria"/>
                          <a:ea typeface="Calibri"/>
                          <a:cs typeface="Times New Roman"/>
                        </a:rPr>
                        <a:t>Number of Protons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800" b="1" dirty="0">
                          <a:latin typeface="Cambria"/>
                          <a:ea typeface="Calibri"/>
                          <a:cs typeface="Times New Roman"/>
                        </a:rPr>
                        <a:t>Number of Electrons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800" b="1">
                          <a:latin typeface="Cambria"/>
                          <a:ea typeface="Calibri"/>
                          <a:cs typeface="Times New Roman"/>
                        </a:rPr>
                        <a:t>Electric Change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Li</a:t>
                      </a:r>
                      <a:r>
                        <a:rPr lang="en-US" sz="1600" baseline="30000">
                          <a:latin typeface="Cambria"/>
                          <a:ea typeface="Calibri"/>
                          <a:cs typeface="Times New Roman"/>
                        </a:rPr>
                        <a:t>+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1+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C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6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6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US" sz="1600" baseline="30000">
                          <a:latin typeface="Cambria"/>
                          <a:ea typeface="Calibri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9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10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1-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Mg</a:t>
                      </a:r>
                      <a:r>
                        <a:rPr lang="en-US" sz="1600" baseline="30000">
                          <a:latin typeface="Cambria"/>
                          <a:ea typeface="Calibri"/>
                          <a:cs typeface="Times New Roman"/>
                        </a:rPr>
                        <a:t>2+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en-US" sz="1600" baseline="30000">
                          <a:latin typeface="Cambria"/>
                          <a:ea typeface="Calibri"/>
                          <a:cs typeface="Times New Roman"/>
                        </a:rPr>
                        <a:t>+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Li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600" baseline="30000">
                          <a:latin typeface="Cambria"/>
                          <a:ea typeface="Calibri"/>
                          <a:cs typeface="Times New Roman"/>
                        </a:rPr>
                        <a:t>2-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He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18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8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2-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17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1-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11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Ca</a:t>
                      </a:r>
                      <a:r>
                        <a:rPr lang="en-US" sz="1600" baseline="30000">
                          <a:latin typeface="Cambria"/>
                          <a:ea typeface="Calibri"/>
                          <a:cs typeface="Times New Roman"/>
                        </a:rPr>
                        <a:t>2+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18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en-US" sz="1600" baseline="30000">
                          <a:latin typeface="Cambria"/>
                          <a:ea typeface="Calibri"/>
                          <a:cs typeface="Times New Roman"/>
                        </a:rPr>
                        <a:t>3+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23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en-US" sz="1600" baseline="30000">
                          <a:latin typeface="Cambria"/>
                          <a:ea typeface="Calibri"/>
                          <a:cs typeface="Times New Roman"/>
                        </a:rPr>
                        <a:t>2+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24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78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1+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78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2+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82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78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30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30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Atoms &amp; Ions I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609600"/>
          <a:ext cx="7162800" cy="6251708"/>
        </p:xfrm>
        <a:graphic>
          <a:graphicData uri="http://schemas.openxmlformats.org/drawingml/2006/table">
            <a:tbl>
              <a:tblPr/>
              <a:tblGrid>
                <a:gridCol w="895350"/>
                <a:gridCol w="895350"/>
                <a:gridCol w="895350"/>
                <a:gridCol w="895350"/>
                <a:gridCol w="895350"/>
                <a:gridCol w="895350"/>
                <a:gridCol w="895350"/>
                <a:gridCol w="895350"/>
              </a:tblGrid>
              <a:tr h="484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Name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Symbol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Mass Number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Atomic Number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Protons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Neutrons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Electrons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Electric Charge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4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fluorine atoms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4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nitride ion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Times New Roman"/>
                        </a:rPr>
                        <a:t>3-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3-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4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boron atom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4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aluminum ion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3+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gold ion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116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1+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79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1-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2-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Ag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110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4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cesium ion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77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1+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600" baseline="300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125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l"/>
                        </a:tabLs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64" marR="51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Atoms &amp; Ions II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4191000" cy="478809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Since the mass of individual atoms is so small, it is not convenient to use a unit like grams (g).  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dirty="0" smtClean="0"/>
              <a:t>Instead, we use the </a:t>
            </a:r>
            <a:r>
              <a:rPr lang="en-US" b="1" dirty="0" smtClean="0"/>
              <a:t>atomic mass unit</a:t>
            </a:r>
            <a:r>
              <a:rPr lang="en-US" dirty="0" smtClean="0"/>
              <a:t> (</a:t>
            </a:r>
            <a:r>
              <a:rPr lang="en-US" b="1" dirty="0" smtClean="0"/>
              <a:t>amu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dirty="0" smtClean="0"/>
              <a:t>An atom of carbon-12 was assigned an exact mass of 12.00 amu.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Atomic Mass Unit</a:t>
            </a:r>
            <a:endParaRPr lang="en-US" dirty="0"/>
          </a:p>
        </p:txBody>
      </p:sp>
      <p:pic>
        <p:nvPicPr>
          <p:cNvPr id="4" name="Picture 3" descr="s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828800"/>
            <a:ext cx="4114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Then the relative masses of all other atoms is determined by comparing each to the mass of an atom of carbon-12.</a:t>
            </a:r>
          </a:p>
          <a:p>
            <a:pPr lvl="0"/>
            <a:r>
              <a:rPr lang="en-US" dirty="0" smtClean="0"/>
              <a:t>For example, an atom twice as heavy has a mass of 24.00 amu, and an atom half as heavy has a mass of 6.00 amu.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PERIODIC TABLE OF ELEMENTS: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Elements are arranged by increasing atomic number. </a:t>
            </a:r>
          </a:p>
          <a:p>
            <a:pPr lvl="0"/>
            <a:r>
              <a:rPr lang="en-US" dirty="0" smtClean="0"/>
              <a:t>ATOMIC NUMBER = NUMBER of </a:t>
            </a:r>
            <a:r>
              <a:rPr lang="en-US" u="sng" dirty="0" smtClean="0"/>
              <a:t>PROTONS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EXAMPLE: </a:t>
            </a:r>
            <a:endParaRPr lang="en-US" dirty="0" smtClean="0"/>
          </a:p>
          <a:p>
            <a:r>
              <a:rPr lang="en-US" b="1" dirty="0" smtClean="0"/>
              <a:t>C</a:t>
            </a:r>
            <a:r>
              <a:rPr lang="en-US" dirty="0" smtClean="0"/>
              <a:t> = 6 protons</a:t>
            </a:r>
          </a:p>
          <a:p>
            <a:r>
              <a:rPr lang="en-US" b="1" dirty="0" smtClean="0"/>
              <a:t>U</a:t>
            </a:r>
            <a:r>
              <a:rPr lang="en-US" dirty="0" smtClean="0"/>
              <a:t> = 92 protons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800" dirty="0" smtClean="0"/>
              <a:t>NITROGEN has:</a:t>
            </a:r>
            <a:endParaRPr lang="en-US" sz="2400" dirty="0" smtClean="0"/>
          </a:p>
          <a:p>
            <a:pPr lvl="4"/>
            <a:r>
              <a:rPr lang="en-US" dirty="0" smtClean="0"/>
              <a:t>7 protons</a:t>
            </a:r>
            <a:endParaRPr lang="en-US" sz="1600" dirty="0" smtClean="0"/>
          </a:p>
          <a:p>
            <a:pPr lvl="4"/>
            <a:r>
              <a:rPr lang="en-US" dirty="0" smtClean="0"/>
              <a:t>7 neutrons</a:t>
            </a:r>
            <a:endParaRPr lang="en-US" sz="1600" dirty="0" smtClean="0"/>
          </a:p>
          <a:p>
            <a:pPr lvl="0"/>
            <a:r>
              <a:rPr lang="en-US" sz="2800" dirty="0" smtClean="0"/>
              <a:t>therefore its atomic mass is equal to: </a:t>
            </a:r>
            <a:endParaRPr lang="en-US" sz="2400" dirty="0" smtClean="0"/>
          </a:p>
          <a:p>
            <a:r>
              <a:rPr lang="en-US" sz="2800" dirty="0" smtClean="0"/>
              <a:t>14 amu</a:t>
            </a:r>
            <a:endParaRPr lang="en-US" sz="2400" dirty="0" smtClean="0"/>
          </a:p>
          <a:p>
            <a:pPr lvl="0"/>
            <a:r>
              <a:rPr lang="en-US" sz="2800" dirty="0" smtClean="0"/>
              <a:t>… but the atomic mass on the periodic table is</a:t>
            </a:r>
            <a:endParaRPr lang="en-US" sz="2400" dirty="0" smtClean="0"/>
          </a:p>
          <a:p>
            <a:pPr lvl="0"/>
            <a:r>
              <a:rPr lang="en-US" sz="2800" dirty="0" smtClean="0"/>
              <a:t>        14.01 amu.      </a:t>
            </a:r>
            <a:endParaRPr lang="en-US" sz="2400" dirty="0" smtClean="0"/>
          </a:p>
          <a:p>
            <a:pPr lvl="0"/>
            <a:r>
              <a:rPr lang="en-US" sz="2800" dirty="0" smtClean="0"/>
              <a:t>WHY?</a:t>
            </a:r>
            <a:endParaRPr lang="en-US" sz="2400" dirty="0" smtClean="0"/>
          </a:p>
          <a:p>
            <a:pPr lvl="1"/>
            <a:r>
              <a:rPr lang="en-US" sz="2400" u="sng" dirty="0" smtClean="0"/>
              <a:t>Isotopes</a:t>
            </a:r>
            <a:r>
              <a:rPr lang="en-US" sz="2400" dirty="0" smtClean="0"/>
              <a:t>:</a:t>
            </a:r>
            <a:endParaRPr lang="en-US" sz="2000" dirty="0" smtClean="0"/>
          </a:p>
          <a:p>
            <a:pPr lvl="2"/>
            <a:r>
              <a:rPr lang="en-US" sz="2400" dirty="0" smtClean="0"/>
              <a:t>elements that have the same atomic number but a different </a:t>
            </a:r>
            <a:r>
              <a:rPr lang="en-US" sz="2400" u="sng" dirty="0" smtClean="0"/>
              <a:t>mass number! </a:t>
            </a:r>
            <a:r>
              <a:rPr lang="en-US" sz="2400" dirty="0" smtClean="0"/>
              <a:t>(Review pg 33 of note pack)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400800" cy="4525963"/>
          </a:xfrm>
        </p:spPr>
        <p:txBody>
          <a:bodyPr/>
          <a:lstStyle/>
          <a:p>
            <a:pPr lvl="0"/>
            <a:r>
              <a:rPr lang="en-US" sz="2800" dirty="0" smtClean="0"/>
              <a:t>Isotopes are different types of atoms of the same element.  How are they different?</a:t>
            </a:r>
            <a:endParaRPr lang="en-US" sz="2400" dirty="0" smtClean="0"/>
          </a:p>
          <a:p>
            <a:pPr lvl="1"/>
            <a:r>
              <a:rPr lang="en-US" sz="2400" dirty="0" smtClean="0"/>
              <a:t>Can’t change # protons as that changes the element</a:t>
            </a:r>
            <a:endParaRPr lang="en-US" sz="2000" dirty="0" smtClean="0"/>
          </a:p>
          <a:p>
            <a:pPr lvl="1"/>
            <a:r>
              <a:rPr lang="en-US" sz="2400" dirty="0" smtClean="0"/>
              <a:t>Can’t change the # of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as that turns it into an ion</a:t>
            </a:r>
            <a:endParaRPr lang="en-US" sz="2000" dirty="0" smtClean="0"/>
          </a:p>
          <a:p>
            <a:pPr lvl="1"/>
            <a:r>
              <a:rPr lang="en-US" sz="2400" dirty="0" smtClean="0"/>
              <a:t>Only thing left is the # of neutrons.  So the only difference between isotopes of the same element is how heavy they are.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Isotopes</a:t>
            </a:r>
            <a:endParaRPr lang="en-US" dirty="0"/>
          </a:p>
        </p:txBody>
      </p:sp>
      <p:pic>
        <p:nvPicPr>
          <p:cNvPr id="4" name="Picture 17" descr="homer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9425" y="1981200"/>
            <a:ext cx="2314575" cy="301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Isotope Notation: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609600" y="4800600"/>
            <a:ext cx="11430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Atomic Number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2" name="AutoShape 4"/>
          <p:cNvSpPr>
            <a:spLocks noChangeShapeType="1"/>
          </p:cNvSpPr>
          <p:nvPr/>
        </p:nvSpPr>
        <p:spPr bwMode="auto">
          <a:xfrm flipH="1">
            <a:off x="4876800" y="3048000"/>
            <a:ext cx="2057400" cy="4191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89" name="AutoShape 1"/>
          <p:cNvSpPr>
            <a:spLocks noChangeShapeType="1"/>
          </p:cNvSpPr>
          <p:nvPr/>
        </p:nvSpPr>
        <p:spPr bwMode="auto">
          <a:xfrm flipV="1">
            <a:off x="1524000" y="4190999"/>
            <a:ext cx="1277938" cy="5334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1" name="AutoShape 3"/>
          <p:cNvSpPr>
            <a:spLocks noChangeShapeType="1"/>
          </p:cNvSpPr>
          <p:nvPr/>
        </p:nvSpPr>
        <p:spPr bwMode="auto">
          <a:xfrm>
            <a:off x="1600200" y="2438400"/>
            <a:ext cx="1447800" cy="685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6745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2895600" y="2667000"/>
          <a:ext cx="1988024" cy="1752600"/>
        </p:xfrm>
        <a:graphic>
          <a:graphicData uri="http://schemas.openxmlformats.org/presentationml/2006/ole">
            <p:oleObj spid="_x0000_s124930" name="Equation" r:id="rId3" imgW="965160" imgH="850680" progId="">
              <p:embed/>
            </p:oleObj>
          </a:graphicData>
        </a:graphic>
      </p:graphicFrame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609600" y="2057400"/>
            <a:ext cx="9906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Mass Number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6934200" y="2590800"/>
            <a:ext cx="1295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Element Symbol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63492" grpId="0" animBg="1"/>
      <p:bldP spid="63489" grpId="0" animBg="1"/>
      <p:bldP spid="63491" grpId="0" animBg="1"/>
      <p:bldP spid="63497" grpId="0" animBg="1"/>
      <p:bldP spid="6349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0"/>
            <a:ext cx="8229600" cy="76200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The bottom number is sometimes not written because you can determine the atomic number from the symbol.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Example:</a:t>
            </a:r>
            <a:br>
              <a:rPr lang="en-US" sz="2000" dirty="0" smtClean="0"/>
            </a:br>
            <a:r>
              <a:rPr lang="en-US" sz="2000" dirty="0" smtClean="0"/>
              <a:t>Three naturally occurring isotopes of carbon: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 descr="Carbon isotopes"/>
          <p:cNvPicPr/>
          <p:nvPr/>
        </p:nvPicPr>
        <p:blipFill>
          <a:blip r:embed="rId3"/>
          <a:srcRect r="3303"/>
          <a:stretch>
            <a:fillRect/>
          </a:stretch>
        </p:blipFill>
        <p:spPr bwMode="auto">
          <a:xfrm>
            <a:off x="381000" y="1143000"/>
            <a:ext cx="8458200" cy="35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1066800" y="4800600"/>
          <a:ext cx="1219200" cy="1163782"/>
        </p:xfrm>
        <a:graphic>
          <a:graphicData uri="http://schemas.openxmlformats.org/presentationml/2006/ole">
            <p:oleObj spid="_x0000_s125954" name="Equation" r:id="rId4" imgW="558720" imgH="533160" progId="">
              <p:embed/>
            </p:oleObj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4038600" y="4876800"/>
          <a:ext cx="1209675" cy="1181543"/>
        </p:xfrm>
        <a:graphic>
          <a:graphicData uri="http://schemas.openxmlformats.org/presentationml/2006/ole">
            <p:oleObj spid="_x0000_s125955" name="Equation" r:id="rId5" imgW="545760" imgH="533160" progId="">
              <p:embed/>
            </p:oleObj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6934200" y="4876800"/>
          <a:ext cx="1277257" cy="1219200"/>
        </p:xfrm>
        <a:graphic>
          <a:graphicData uri="http://schemas.openxmlformats.org/presentationml/2006/ole">
            <p:oleObj spid="_x0000_s125956" name="Equation" r:id="rId6" imgW="558720" imgH="533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-411163" y="1828800"/>
          <a:ext cx="10058401" cy="5356225"/>
        </p:xfrm>
        <a:graphic>
          <a:graphicData uri="http://schemas.openxmlformats.org/presentationml/2006/ole">
            <p:oleObj spid="_x0000_s126978" r:id="rId3" imgW="5534025" imgH="3000375" progId="Excel.Sheet.8">
              <p:embed/>
            </p:oleObj>
          </a:graphicData>
        </a:graphic>
      </p:graphicFrame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92075" y="3206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Any sample of an element found in nature is a mixture of different isotopes.  Each isotope will occur in different proportions, usually given as a percentage.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2075" y="1371600"/>
            <a:ext cx="173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 example: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080125" y="1554163"/>
            <a:ext cx="2652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Each of these isotopes contains 50 protons.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422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atomic mass of an element that is listed on the periodic table is called the </a:t>
            </a:r>
            <a:r>
              <a:rPr lang="en-US" b="1" dirty="0">
                <a:solidFill>
                  <a:srgbClr val="0000CC"/>
                </a:solidFill>
              </a:rPr>
              <a:t>atomic molar mass</a:t>
            </a:r>
            <a:r>
              <a:rPr lang="en-US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This value is calculated as the average mass of all of the isotopes of an element, taking the percent abundance into account.</a:t>
            </a: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0000CC"/>
              </a:solidFill>
            </a:endParaRP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-190500" y="1970088"/>
          <a:ext cx="10058400" cy="5356225"/>
        </p:xfrm>
        <a:graphic>
          <a:graphicData uri="http://schemas.openxmlformats.org/presentationml/2006/ole">
            <p:oleObj spid="_x0000_s128002" r:id="rId3" imgW="5534025" imgH="30003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657600" y="381000"/>
            <a:ext cx="539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An atom has 14 protons and 20 neutrons.</a:t>
            </a:r>
          </a:p>
        </p:txBody>
      </p:sp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365125" y="320675"/>
            <a:ext cx="2895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Learning Check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20675" y="1279525"/>
            <a:ext cx="5851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1)  Its atomic number is :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77875" y="1736725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A)  14 			B)  16			C)  34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20675" y="2560638"/>
            <a:ext cx="5851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2)  Its mass number is :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77875" y="3019425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A)  14 			B)  16			C)  34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20675" y="3886200"/>
            <a:ext cx="818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3) The element is: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777875" y="43434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A)  Si 			B)  Ca			C)  Se</a:t>
            </a:r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685800" y="1646238"/>
            <a:ext cx="1233488" cy="5953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6172200" y="2973388"/>
            <a:ext cx="1233488" cy="5492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639763" y="4297363"/>
            <a:ext cx="1233487" cy="5032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19088" y="5165725"/>
            <a:ext cx="818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4)  Another isotope of this element is :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776288" y="57150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A) 			B) 			C)</a:t>
            </a:r>
          </a:p>
        </p:txBody>
      </p:sp>
      <p:graphicFrame>
        <p:nvGraphicFramePr>
          <p:cNvPr id="36879" name="Object 15"/>
          <p:cNvGraphicFramePr>
            <a:graphicFrameLocks noChangeAspect="1"/>
          </p:cNvGraphicFramePr>
          <p:nvPr/>
        </p:nvGraphicFramePr>
        <p:xfrm>
          <a:off x="1325563" y="5668963"/>
          <a:ext cx="609600" cy="533400"/>
        </p:xfrm>
        <a:graphic>
          <a:graphicData uri="http://schemas.openxmlformats.org/presentationml/2006/ole">
            <p:oleObj spid="_x0000_s129026" name="Equation" r:id="rId3" imgW="609480" imgH="533160" progId="">
              <p:embed/>
            </p:oleObj>
          </a:graphicData>
        </a:graphic>
      </p:graphicFrame>
      <p:graphicFrame>
        <p:nvGraphicFramePr>
          <p:cNvPr id="36880" name="Object 16"/>
          <p:cNvGraphicFramePr>
            <a:graphicFrameLocks noChangeAspect="1"/>
          </p:cNvGraphicFramePr>
          <p:nvPr/>
        </p:nvGraphicFramePr>
        <p:xfrm>
          <a:off x="4054475" y="5684838"/>
          <a:ext cx="609600" cy="533400"/>
        </p:xfrm>
        <a:graphic>
          <a:graphicData uri="http://schemas.openxmlformats.org/presentationml/2006/ole">
            <p:oleObj spid="_x0000_s129027" name="Equation" r:id="rId4" imgW="609480" imgH="533160" progId="">
              <p:embed/>
            </p:oleObj>
          </a:graphicData>
        </a:graphic>
      </p:graphicFrame>
      <p:graphicFrame>
        <p:nvGraphicFramePr>
          <p:cNvPr id="36881" name="Object 17"/>
          <p:cNvGraphicFramePr>
            <a:graphicFrameLocks noChangeAspect="1"/>
          </p:cNvGraphicFramePr>
          <p:nvPr/>
        </p:nvGraphicFramePr>
        <p:xfrm>
          <a:off x="6765925" y="5668963"/>
          <a:ext cx="609600" cy="533400"/>
        </p:xfrm>
        <a:graphic>
          <a:graphicData uri="http://schemas.openxmlformats.org/presentationml/2006/ole">
            <p:oleObj spid="_x0000_s129028" name="Equation" r:id="rId5" imgW="609480" imgH="533160" progId="">
              <p:embed/>
            </p:oleObj>
          </a:graphicData>
        </a:graphic>
      </p:graphicFrame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6126163" y="5576888"/>
            <a:ext cx="1600200" cy="7318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  <p:bldP spid="36875" grpId="0" animBg="1"/>
      <p:bldP spid="36876" grpId="0" animBg="1"/>
      <p:bldP spid="3688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57200" y="1325563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Write the atomic symbols for atoms with the following:</a:t>
            </a:r>
          </a:p>
        </p:txBody>
      </p:sp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365125" y="304800"/>
            <a:ext cx="2895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Learning Check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990601" y="2149475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A.  8 p</a:t>
            </a:r>
            <a:r>
              <a:rPr lang="en-US" sz="2400" baseline="30000" dirty="0"/>
              <a:t>+</a:t>
            </a:r>
            <a:r>
              <a:rPr lang="en-US" sz="2400" dirty="0"/>
              <a:t> , 8 n</a:t>
            </a:r>
            <a:r>
              <a:rPr lang="en-US" sz="2400" baseline="30000" dirty="0"/>
              <a:t>0 </a:t>
            </a:r>
            <a:r>
              <a:rPr lang="en-US" sz="2400" dirty="0"/>
              <a:t>, </a:t>
            </a:r>
            <a:r>
              <a:rPr lang="en-US" sz="2400" dirty="0" smtClean="0"/>
              <a:t>8 </a:t>
            </a:r>
            <a:r>
              <a:rPr lang="en-US" sz="2400" dirty="0"/>
              <a:t>e</a:t>
            </a:r>
            <a:r>
              <a:rPr lang="en-US" sz="2400" baseline="30000" dirty="0"/>
              <a:t>-</a:t>
            </a:r>
            <a:endParaRPr lang="en-US" sz="2400" dirty="0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914400" y="3246438"/>
            <a:ext cx="384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B.  17 p</a:t>
            </a:r>
            <a:r>
              <a:rPr lang="en-US" sz="2400" baseline="30000" dirty="0"/>
              <a:t>+</a:t>
            </a:r>
            <a:r>
              <a:rPr lang="en-US" sz="2400" dirty="0"/>
              <a:t> , 20 n</a:t>
            </a:r>
            <a:r>
              <a:rPr lang="en-US" sz="2400" baseline="30000" dirty="0"/>
              <a:t>0 </a:t>
            </a:r>
            <a:r>
              <a:rPr lang="en-US" sz="2400" dirty="0"/>
              <a:t>,  17 e</a:t>
            </a:r>
            <a:r>
              <a:rPr lang="en-US" sz="2400" baseline="30000" dirty="0"/>
              <a:t>-</a:t>
            </a:r>
            <a:endParaRPr lang="en-US" sz="2400" dirty="0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838200" y="4405313"/>
            <a:ext cx="387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C.  47 p</a:t>
            </a:r>
            <a:r>
              <a:rPr lang="en-US" sz="2400" baseline="30000" dirty="0"/>
              <a:t>+</a:t>
            </a:r>
            <a:r>
              <a:rPr lang="en-US" sz="2400" dirty="0"/>
              <a:t> , 60 n</a:t>
            </a:r>
            <a:r>
              <a:rPr lang="en-US" sz="2400" baseline="30000" dirty="0"/>
              <a:t>0 </a:t>
            </a:r>
            <a:r>
              <a:rPr lang="en-US" sz="2400" dirty="0"/>
              <a:t>,  47 e</a:t>
            </a:r>
            <a:r>
              <a:rPr lang="en-US" sz="2400" baseline="30000" dirty="0"/>
              <a:t>-</a:t>
            </a:r>
            <a:endParaRPr lang="en-US" sz="2400" dirty="0"/>
          </a:p>
        </p:txBody>
      </p:sp>
      <p:graphicFrame>
        <p:nvGraphicFramePr>
          <p:cNvPr id="34830" name="Object 14"/>
          <p:cNvGraphicFramePr>
            <a:graphicFrameLocks noChangeAspect="1"/>
          </p:cNvGraphicFramePr>
          <p:nvPr/>
        </p:nvGraphicFramePr>
        <p:xfrm>
          <a:off x="5303838" y="2103438"/>
          <a:ext cx="584200" cy="533400"/>
        </p:xfrm>
        <a:graphic>
          <a:graphicData uri="http://schemas.openxmlformats.org/presentationml/2006/ole">
            <p:oleObj spid="_x0000_s130050" name="Equation" r:id="rId3" imgW="583920" imgH="533160" progId="">
              <p:embed/>
            </p:oleObj>
          </a:graphicData>
        </a:graphic>
      </p:graphicFrame>
      <p:graphicFrame>
        <p:nvGraphicFramePr>
          <p:cNvPr id="34831" name="Object 15"/>
          <p:cNvGraphicFramePr>
            <a:graphicFrameLocks noChangeAspect="1"/>
          </p:cNvGraphicFramePr>
          <p:nvPr/>
        </p:nvGraphicFramePr>
        <p:xfrm>
          <a:off x="5299075" y="3246438"/>
          <a:ext cx="698500" cy="533400"/>
        </p:xfrm>
        <a:graphic>
          <a:graphicData uri="http://schemas.openxmlformats.org/presentationml/2006/ole">
            <p:oleObj spid="_x0000_s130051" name="Equation" r:id="rId4" imgW="698400" imgH="533160" progId="">
              <p:embed/>
            </p:oleObj>
          </a:graphicData>
        </a:graphic>
      </p:graphicFrame>
      <p:graphicFrame>
        <p:nvGraphicFramePr>
          <p:cNvPr id="34832" name="Object 16"/>
          <p:cNvGraphicFramePr>
            <a:graphicFrameLocks noChangeAspect="1"/>
          </p:cNvGraphicFramePr>
          <p:nvPr/>
        </p:nvGraphicFramePr>
        <p:xfrm>
          <a:off x="5202238" y="4359275"/>
          <a:ext cx="914400" cy="533400"/>
        </p:xfrm>
        <a:graphic>
          <a:graphicData uri="http://schemas.openxmlformats.org/presentationml/2006/ole">
            <p:oleObj spid="_x0000_s130052" name="Equation" r:id="rId5" imgW="914400" imgH="533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82563" y="1235075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An atom of zinc has a mass number of 65.</a:t>
            </a: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365125" y="304800"/>
            <a:ext cx="2895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Learning Check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593725" y="1874838"/>
            <a:ext cx="585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1)  The number of protons in the zinc atom: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050925" y="2468563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A)  30 			B)  60		</a:t>
            </a:r>
            <a:r>
              <a:rPr lang="en-US" sz="2400" dirty="0" smtClean="0"/>
              <a:t>C</a:t>
            </a:r>
            <a:r>
              <a:rPr lang="en-US" sz="2400" dirty="0"/>
              <a:t>)  65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93725" y="3336925"/>
            <a:ext cx="585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2)  The number of neutrons in the zinc atom: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990600" y="41148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A)  30 			B)  35		</a:t>
            </a:r>
            <a:r>
              <a:rPr lang="en-US" sz="2400" dirty="0" smtClean="0"/>
              <a:t>C</a:t>
            </a:r>
            <a:r>
              <a:rPr lang="en-US" sz="2400" dirty="0"/>
              <a:t>)  65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93725" y="4754563"/>
            <a:ext cx="818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3)  The mass number of a zinc atom with 37 neutrons is: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1050925" y="5348288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A)  37 			B)  65		</a:t>
            </a:r>
            <a:r>
              <a:rPr lang="en-US" sz="2400" dirty="0" smtClean="0"/>
              <a:t>C</a:t>
            </a:r>
            <a:r>
              <a:rPr lang="en-US" sz="2400" dirty="0"/>
              <a:t>)  67</a:t>
            </a:r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960438" y="2422525"/>
            <a:ext cx="1233487" cy="5953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Oval 17"/>
          <p:cNvSpPr>
            <a:spLocks noChangeArrowheads="1"/>
          </p:cNvSpPr>
          <p:nvPr/>
        </p:nvSpPr>
        <p:spPr bwMode="auto">
          <a:xfrm>
            <a:off x="4572000" y="4038600"/>
            <a:ext cx="1233487" cy="5953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6477000" y="5257800"/>
            <a:ext cx="1233487" cy="5953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 animBg="1"/>
      <p:bldP spid="35857" grpId="0" animBg="1"/>
      <p:bldP spid="3585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Assignment: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Complete pg 9 &amp; 10 in Notepack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 lvl="0"/>
            <a:r>
              <a:rPr lang="en-US" sz="2400" dirty="0" smtClean="0"/>
              <a:t>Elements are arranged based on similar properties</a:t>
            </a:r>
            <a:endParaRPr lang="en-US" sz="2000" dirty="0" smtClean="0"/>
          </a:p>
          <a:p>
            <a:pPr lvl="1"/>
            <a:r>
              <a:rPr lang="en-US" sz="2000" dirty="0" smtClean="0"/>
              <a:t>LEFT and RIGHT of the “staircase line”.</a:t>
            </a:r>
            <a:endParaRPr lang="en-US" sz="1800" dirty="0" smtClean="0"/>
          </a:p>
          <a:p>
            <a:pPr lvl="2"/>
            <a:r>
              <a:rPr lang="en-US" sz="2000" dirty="0" smtClean="0"/>
              <a:t>LEFT of the line have properties of </a:t>
            </a:r>
            <a:r>
              <a:rPr lang="en-US" sz="2000" u="sng" dirty="0" smtClean="0"/>
              <a:t>METALS</a:t>
            </a:r>
            <a:r>
              <a:rPr lang="en-US" sz="2000" dirty="0" smtClean="0"/>
              <a:t>.</a:t>
            </a:r>
            <a:endParaRPr lang="en-US" sz="1800" dirty="0" smtClean="0"/>
          </a:p>
          <a:p>
            <a:pPr lvl="2"/>
            <a:r>
              <a:rPr lang="en-US" sz="2000" dirty="0" smtClean="0"/>
              <a:t>RIGHT of the line have properties of </a:t>
            </a:r>
            <a:r>
              <a:rPr lang="en-US" sz="2000" u="sng" dirty="0" smtClean="0"/>
              <a:t>NONMETALS</a:t>
            </a:r>
            <a:r>
              <a:rPr lang="en-US" sz="2000" dirty="0" smtClean="0"/>
              <a:t>. (Normally opposite of metals!)</a:t>
            </a:r>
            <a:endParaRPr lang="en-US" sz="1800" dirty="0" smtClean="0"/>
          </a:p>
          <a:p>
            <a:pPr lvl="2"/>
            <a:r>
              <a:rPr lang="en-US" sz="2000" dirty="0" smtClean="0"/>
              <a:t>Along the staircase line are </a:t>
            </a:r>
            <a:r>
              <a:rPr lang="en-US" sz="2000" u="sng" dirty="0" smtClean="0"/>
              <a:t>METALLOIDS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13" descr="PT_metal_metalloid_nonmetal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38" y="2743200"/>
            <a:ext cx="7734300" cy="402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77" name="Object 13"/>
          <p:cNvGraphicFramePr>
            <a:graphicFrameLocks noChangeAspect="1"/>
          </p:cNvGraphicFramePr>
          <p:nvPr/>
        </p:nvGraphicFramePr>
        <p:xfrm>
          <a:off x="711200" y="915987"/>
          <a:ext cx="889000" cy="533400"/>
        </p:xfrm>
        <a:graphic>
          <a:graphicData uri="http://schemas.openxmlformats.org/presentationml/2006/ole">
            <p:oleObj spid="_x0000_s131074" r:id="rId3" imgW="888614" imgH="533169" progId="">
              <p:embed/>
            </p:oleObj>
          </a:graphicData>
        </a:graphic>
      </p:graphicFrame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690687" y="993775"/>
            <a:ext cx="1763713" cy="1527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3676" name="Object 12"/>
          <p:cNvGraphicFramePr>
            <a:graphicFrameLocks noChangeAspect="1"/>
          </p:cNvGraphicFramePr>
          <p:nvPr/>
        </p:nvGraphicFramePr>
        <p:xfrm>
          <a:off x="820737" y="2843212"/>
          <a:ext cx="533400" cy="533400"/>
        </p:xfrm>
        <a:graphic>
          <a:graphicData uri="http://schemas.openxmlformats.org/presentationml/2006/ole">
            <p:oleObj spid="_x0000_s131075" r:id="rId4" imgW="533169" imgH="533169" progId="">
              <p:embed/>
            </p:oleObj>
          </a:graphicData>
        </a:graphic>
      </p:graphicFrame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1600200" y="2971800"/>
            <a:ext cx="1763712" cy="1527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3675" name="Object 11"/>
          <p:cNvGraphicFramePr>
            <a:graphicFrameLocks noChangeAspect="1"/>
          </p:cNvGraphicFramePr>
          <p:nvPr/>
        </p:nvGraphicFramePr>
        <p:xfrm>
          <a:off x="808037" y="4803775"/>
          <a:ext cx="546100" cy="533400"/>
        </p:xfrm>
        <a:graphic>
          <a:graphicData uri="http://schemas.openxmlformats.org/presentationml/2006/ole">
            <p:oleObj spid="_x0000_s131076" r:id="rId5" imgW="545863" imgH="533169" progId="">
              <p:embed/>
            </p:oleObj>
          </a:graphicData>
        </a:graphic>
      </p:graphicFrame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1573212" y="4916487"/>
            <a:ext cx="1763713" cy="1527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5226050" y="2740025"/>
            <a:ext cx="777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12 n</a:t>
            </a:r>
            <a:r>
              <a:rPr lang="en-US" sz="1800" baseline="30000"/>
              <a:t>0</a:t>
            </a:r>
            <a:endParaRPr lang="en-US" sz="1800"/>
          </a:p>
        </p:txBody>
      </p:sp>
      <p:sp>
        <p:nvSpPr>
          <p:cNvPr id="11" name="Oval 10"/>
          <p:cNvSpPr>
            <a:spLocks noChangeAspect="1" noChangeArrowheads="1"/>
          </p:cNvSpPr>
          <p:nvPr/>
        </p:nvSpPr>
        <p:spPr bwMode="auto">
          <a:xfrm>
            <a:off x="5180012" y="2374900"/>
            <a:ext cx="776288" cy="776288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5226050" y="2420938"/>
            <a:ext cx="777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/>
              <a:t>14 p</a:t>
            </a:r>
            <a:r>
              <a:rPr lang="en-US" sz="1800" baseline="30000" dirty="0"/>
              <a:t>+</a:t>
            </a:r>
            <a:endParaRPr lang="en-US" sz="1800" dirty="0"/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white">
          <a:xfrm>
            <a:off x="5318125" y="1874838"/>
            <a:ext cx="595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2 e</a:t>
            </a:r>
            <a:r>
              <a:rPr lang="en-US" baseline="30000" dirty="0"/>
              <a:t>-</a:t>
            </a:r>
            <a:endParaRPr lang="en-US" dirty="0"/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white">
          <a:xfrm>
            <a:off x="5319712" y="1385888"/>
            <a:ext cx="595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8 e</a:t>
            </a:r>
            <a:r>
              <a:rPr lang="en-US" baseline="30000" dirty="0"/>
              <a:t>-</a:t>
            </a:r>
            <a:endParaRPr lang="en-US" dirty="0"/>
          </a:p>
        </p:txBody>
      </p:sp>
      <p:sp>
        <p:nvSpPr>
          <p:cNvPr id="15" name="Line 44"/>
          <p:cNvSpPr>
            <a:spLocks noChangeShapeType="1"/>
          </p:cNvSpPr>
          <p:nvPr/>
        </p:nvSpPr>
        <p:spPr bwMode="auto">
          <a:xfrm>
            <a:off x="4403725" y="2057400"/>
            <a:ext cx="868362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45"/>
          <p:cNvSpPr>
            <a:spLocks noChangeShapeType="1"/>
          </p:cNvSpPr>
          <p:nvPr/>
        </p:nvSpPr>
        <p:spPr bwMode="auto">
          <a:xfrm>
            <a:off x="5867400" y="2057400"/>
            <a:ext cx="868362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46"/>
          <p:cNvSpPr>
            <a:spLocks noChangeShapeType="1"/>
          </p:cNvSpPr>
          <p:nvPr/>
        </p:nvSpPr>
        <p:spPr bwMode="auto">
          <a:xfrm>
            <a:off x="4403725" y="1555750"/>
            <a:ext cx="868362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47"/>
          <p:cNvSpPr>
            <a:spLocks noChangeShapeType="1"/>
          </p:cNvSpPr>
          <p:nvPr/>
        </p:nvSpPr>
        <p:spPr bwMode="auto">
          <a:xfrm>
            <a:off x="5867400" y="1555750"/>
            <a:ext cx="868362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 Box 61"/>
          <p:cNvSpPr txBox="1">
            <a:spLocks noChangeArrowheads="1"/>
          </p:cNvSpPr>
          <p:nvPr/>
        </p:nvSpPr>
        <p:spPr bwMode="white">
          <a:xfrm>
            <a:off x="5319712" y="909638"/>
            <a:ext cx="595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4 e</a:t>
            </a:r>
            <a:r>
              <a:rPr lang="en-US" baseline="30000"/>
              <a:t>-</a:t>
            </a:r>
            <a:endParaRPr lang="en-US"/>
          </a:p>
        </p:txBody>
      </p:sp>
      <p:sp>
        <p:nvSpPr>
          <p:cNvPr id="20" name="Line 62"/>
          <p:cNvSpPr>
            <a:spLocks noChangeShapeType="1"/>
          </p:cNvSpPr>
          <p:nvPr/>
        </p:nvSpPr>
        <p:spPr bwMode="auto">
          <a:xfrm>
            <a:off x="4403725" y="1079500"/>
            <a:ext cx="868362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63"/>
          <p:cNvSpPr>
            <a:spLocks noChangeShapeType="1"/>
          </p:cNvSpPr>
          <p:nvPr/>
        </p:nvSpPr>
        <p:spPr bwMode="auto">
          <a:xfrm>
            <a:off x="5867400" y="1079500"/>
            <a:ext cx="868362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7391400" y="1066800"/>
            <a:ext cx="1201737" cy="1057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5989638" y="5165725"/>
            <a:ext cx="777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 7 n</a:t>
            </a:r>
            <a:r>
              <a:rPr lang="en-US" sz="1800" baseline="30000"/>
              <a:t>0</a:t>
            </a:r>
            <a:endParaRPr lang="en-US" sz="1800"/>
          </a:p>
        </p:txBody>
      </p:sp>
      <p:sp>
        <p:nvSpPr>
          <p:cNvPr id="24" name="Oval 23"/>
          <p:cNvSpPr>
            <a:spLocks noChangeAspect="1" noChangeArrowheads="1"/>
          </p:cNvSpPr>
          <p:nvPr/>
        </p:nvSpPr>
        <p:spPr bwMode="auto">
          <a:xfrm>
            <a:off x="5943600" y="4800600"/>
            <a:ext cx="776288" cy="776287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Text Box 52"/>
          <p:cNvSpPr txBox="1">
            <a:spLocks noChangeArrowheads="1"/>
          </p:cNvSpPr>
          <p:nvPr/>
        </p:nvSpPr>
        <p:spPr bwMode="auto">
          <a:xfrm>
            <a:off x="5989638" y="4846637"/>
            <a:ext cx="777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 5 p</a:t>
            </a:r>
            <a:r>
              <a:rPr lang="en-US" sz="1800" baseline="30000"/>
              <a:t>+</a:t>
            </a:r>
            <a:endParaRPr lang="en-US" sz="1800"/>
          </a:p>
        </p:txBody>
      </p:sp>
      <p:sp>
        <p:nvSpPr>
          <p:cNvPr id="26" name="Text Box 53"/>
          <p:cNvSpPr txBox="1">
            <a:spLocks noChangeArrowheads="1"/>
          </p:cNvSpPr>
          <p:nvPr/>
        </p:nvSpPr>
        <p:spPr bwMode="white">
          <a:xfrm>
            <a:off x="6081713" y="4300537"/>
            <a:ext cx="595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2 e</a:t>
            </a:r>
            <a:r>
              <a:rPr lang="en-US" baseline="30000"/>
              <a:t>-</a:t>
            </a:r>
            <a:endParaRPr lang="en-US"/>
          </a:p>
        </p:txBody>
      </p:sp>
      <p:sp>
        <p:nvSpPr>
          <p:cNvPr id="27" name="Text Box 54"/>
          <p:cNvSpPr txBox="1">
            <a:spLocks noChangeArrowheads="1"/>
          </p:cNvSpPr>
          <p:nvPr/>
        </p:nvSpPr>
        <p:spPr bwMode="white">
          <a:xfrm>
            <a:off x="6083300" y="3811587"/>
            <a:ext cx="595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3 e</a:t>
            </a:r>
            <a:r>
              <a:rPr lang="en-US" baseline="30000"/>
              <a:t>-</a:t>
            </a:r>
            <a:endParaRPr lang="en-US"/>
          </a:p>
        </p:txBody>
      </p:sp>
      <p:sp>
        <p:nvSpPr>
          <p:cNvPr id="28" name="Line 55"/>
          <p:cNvSpPr>
            <a:spLocks noChangeShapeType="1"/>
          </p:cNvSpPr>
          <p:nvPr/>
        </p:nvSpPr>
        <p:spPr bwMode="auto">
          <a:xfrm>
            <a:off x="5167313" y="4483100"/>
            <a:ext cx="868362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Line 57"/>
          <p:cNvSpPr>
            <a:spLocks noChangeShapeType="1"/>
          </p:cNvSpPr>
          <p:nvPr/>
        </p:nvSpPr>
        <p:spPr bwMode="auto">
          <a:xfrm>
            <a:off x="5167313" y="3981450"/>
            <a:ext cx="868362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7086600" y="4114800"/>
            <a:ext cx="1201737" cy="1057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0" y="152400"/>
            <a:ext cx="419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6745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Draw energy level diagrams for the following isotopes: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674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679" name="Rectangle 15"/>
          <p:cNvSpPr>
            <a:spLocks noChangeArrowheads="1"/>
          </p:cNvSpPr>
          <p:nvPr/>
        </p:nvSpPr>
        <p:spPr bwMode="auto">
          <a:xfrm>
            <a:off x="4495800" y="0"/>
            <a:ext cx="426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6745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Write the Symbol for the energy diagrams given below: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674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680" name="Rectangle 16"/>
          <p:cNvSpPr>
            <a:spLocks noChangeArrowheads="1"/>
          </p:cNvSpPr>
          <p:nvPr/>
        </p:nvSpPr>
        <p:spPr bwMode="auto">
          <a:xfrm>
            <a:off x="22860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6745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143000"/>
          <a:ext cx="8153400" cy="5508654"/>
        </p:xfrm>
        <a:graphic>
          <a:graphicData uri="http://schemas.openxmlformats.org/drawingml/2006/table">
            <a:tbl>
              <a:tblPr/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3560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200" dirty="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Mass number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Atomic number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Number of protons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Number of neutrons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9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carbon-14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9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hydrogen-1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9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hydrogen-2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carbon-12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9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oxygen-18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helium-4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9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neon-20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9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copper-64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9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bromine-80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9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latin typeface="Times New Roman"/>
                          <a:ea typeface="Times New Roman"/>
                          <a:cs typeface="Times New Roman"/>
                        </a:rPr>
                        <a:t>nitrogen-14</a:t>
                      </a:r>
                      <a:endParaRPr lang="en-US" sz="1200" dirty="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sulfur-32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9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calcium-41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fluorine-19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iron-56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9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iodine-127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127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calcium-40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9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tin-119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119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9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iron-59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9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lead-208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208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9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silver-108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9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>
                          <a:latin typeface="Times New Roman"/>
                          <a:ea typeface="Times New Roman"/>
                          <a:cs typeface="Times New Roman"/>
                        </a:rPr>
                        <a:t>mercury-201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20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400" b="1" dirty="0">
                          <a:latin typeface="Times New Roman"/>
                          <a:ea typeface="Times New Roman"/>
                          <a:cs typeface="Times New Roman"/>
                        </a:rPr>
                        <a:t>121</a:t>
                      </a:r>
                      <a:endParaRPr lang="en-US" sz="1200" dirty="0">
                        <a:latin typeface="TimesNewRomanPS"/>
                        <a:ea typeface="Times New Roman"/>
                        <a:cs typeface="Times New Roman"/>
                      </a:endParaRPr>
                    </a:p>
                  </a:txBody>
                  <a:tcPr marL="42769" marR="42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Atomic Number and Mass Number Chart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s.jpg"/>
          <p:cNvPicPr/>
          <p:nvPr/>
        </p:nvPicPr>
        <p:blipFill>
          <a:blip r:embed="rId2"/>
          <a:srcRect t="13444" r="12715" b="4375"/>
          <a:stretch>
            <a:fillRect/>
          </a:stretch>
        </p:blipFill>
        <p:spPr>
          <a:xfrm rot="5400000">
            <a:off x="1191488" y="-810490"/>
            <a:ext cx="6684821" cy="83058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752601"/>
          <a:ext cx="8001000" cy="3855720"/>
        </p:xfrm>
        <a:graphic>
          <a:graphicData uri="http://schemas.openxmlformats.org/drawingml/2006/table">
            <a:tbl>
              <a:tblPr/>
              <a:tblGrid>
                <a:gridCol w="2667000"/>
                <a:gridCol w="2667000"/>
                <a:gridCol w="2667000"/>
              </a:tblGrid>
              <a:tr h="243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Metals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Non Metals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Metalloids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56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2880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Strong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2880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high density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2880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malleable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2880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ductile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2880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solid at room temp (except Hg)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2880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high mp and bp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2880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good conductors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2880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low density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2880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non malleable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2880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non ductile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2880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come in all states at room temp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2880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low mp and bp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2880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poor conductors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2880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dull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2880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Have properties of both metals and non metals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2880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2880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Si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2880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Ge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2880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2880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Sb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2880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82880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Po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800" dirty="0" smtClean="0"/>
              <a:t>Organized by atomic number (# of protons) and chemical properties</a:t>
            </a:r>
            <a:endParaRPr lang="en-US" sz="2400" dirty="0" smtClean="0"/>
          </a:p>
          <a:p>
            <a:pPr lvl="0"/>
            <a:r>
              <a:rPr lang="en-US" sz="2800" dirty="0" smtClean="0"/>
              <a:t>Periods – horizontal rows</a:t>
            </a:r>
            <a:endParaRPr lang="en-US" sz="2400" dirty="0" smtClean="0"/>
          </a:p>
          <a:p>
            <a:pPr lvl="0"/>
            <a:r>
              <a:rPr lang="en-US" sz="2800" dirty="0" smtClean="0"/>
              <a:t>Group/family – the vertical rows</a:t>
            </a:r>
            <a:endParaRPr lang="en-US" sz="2400" dirty="0" smtClean="0"/>
          </a:p>
          <a:p>
            <a:pPr lvl="1"/>
            <a:r>
              <a:rPr lang="en-US" sz="2400" dirty="0" smtClean="0"/>
              <a:t>These have similar physical and chemical properties.  You must know the following 4:</a:t>
            </a:r>
            <a:endParaRPr lang="en-US" sz="2000" dirty="0" smtClean="0"/>
          </a:p>
          <a:p>
            <a:pPr lvl="2"/>
            <a:r>
              <a:rPr lang="en-US" sz="2400" b="1" dirty="0" smtClean="0"/>
              <a:t>Alkali metals  (group 1)</a:t>
            </a:r>
            <a:endParaRPr lang="en-US" sz="2000" dirty="0" smtClean="0"/>
          </a:p>
          <a:p>
            <a:pPr lvl="3"/>
            <a:r>
              <a:rPr lang="en-US" sz="2000" dirty="0" smtClean="0"/>
              <a:t>soft, shiny &amp; reactive (vigorous with water).</a:t>
            </a:r>
            <a:endParaRPr lang="en-US" sz="1800" dirty="0" smtClean="0"/>
          </a:p>
          <a:p>
            <a:pPr lvl="3"/>
            <a:r>
              <a:rPr lang="en-US" sz="2000" dirty="0" smtClean="0"/>
              <a:t>Have one extra electron (valence electron)</a:t>
            </a:r>
            <a:endParaRPr lang="en-US" sz="1800" dirty="0" smtClean="0"/>
          </a:p>
          <a:p>
            <a:pPr lvl="2"/>
            <a:r>
              <a:rPr lang="en-US" sz="2400" b="1" dirty="0" smtClean="0"/>
              <a:t>Alkaline-earth Metals (group 2)</a:t>
            </a:r>
            <a:endParaRPr lang="en-US" sz="2000" dirty="0" smtClean="0"/>
          </a:p>
          <a:p>
            <a:pPr lvl="3"/>
            <a:r>
              <a:rPr lang="en-US" sz="2000" dirty="0" smtClean="0"/>
              <a:t>Shiny and reactive but not soft</a:t>
            </a:r>
            <a:endParaRPr lang="en-US" sz="1800" dirty="0" smtClean="0"/>
          </a:p>
          <a:p>
            <a:pPr lvl="3"/>
            <a:r>
              <a:rPr lang="en-US" sz="2000" dirty="0" smtClean="0"/>
              <a:t>Have 2 extra electrons</a:t>
            </a:r>
            <a:endParaRPr lang="en-US" sz="1800" dirty="0" smtClean="0"/>
          </a:p>
          <a:p>
            <a:pPr lvl="2"/>
            <a:r>
              <a:rPr lang="en-US" sz="2400" b="1" dirty="0" smtClean="0"/>
              <a:t>Halogens (group 17)</a:t>
            </a:r>
            <a:r>
              <a:rPr lang="en-US" sz="2400" dirty="0" smtClean="0"/>
              <a:t> second last</a:t>
            </a:r>
            <a:endParaRPr lang="en-US" sz="2000" dirty="0" smtClean="0"/>
          </a:p>
          <a:p>
            <a:pPr lvl="3"/>
            <a:r>
              <a:rPr lang="en-US" sz="2000" dirty="0" smtClean="0"/>
              <a:t>Reactive non- metals</a:t>
            </a:r>
            <a:endParaRPr lang="en-US" sz="1800" dirty="0" smtClean="0"/>
          </a:p>
          <a:p>
            <a:pPr lvl="3"/>
            <a:r>
              <a:rPr lang="en-US" sz="2000" dirty="0" smtClean="0"/>
              <a:t>Missing one electron</a:t>
            </a:r>
            <a:endParaRPr lang="en-US" sz="1800" dirty="0" smtClean="0"/>
          </a:p>
          <a:p>
            <a:pPr lvl="2"/>
            <a:r>
              <a:rPr lang="en-US" sz="2400" b="1" dirty="0" smtClean="0"/>
              <a:t>Noble Gases (group 18)</a:t>
            </a:r>
            <a:r>
              <a:rPr lang="en-US" sz="2400" dirty="0" smtClean="0"/>
              <a:t> last</a:t>
            </a:r>
            <a:endParaRPr lang="en-US" sz="2000" dirty="0" smtClean="0"/>
          </a:p>
          <a:p>
            <a:pPr lvl="3"/>
            <a:r>
              <a:rPr lang="en-US" sz="2000" dirty="0" smtClean="0"/>
              <a:t>Non reactive</a:t>
            </a:r>
            <a:endParaRPr lang="en-US" sz="1800" dirty="0" smtClean="0"/>
          </a:p>
          <a:p>
            <a:pPr lvl="3"/>
            <a:r>
              <a:rPr lang="en-US" sz="2000" dirty="0" smtClean="0"/>
              <a:t>Full outer shell or energy level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Periodic Table Arrangement</a:t>
            </a:r>
            <a:endParaRPr lang="en-US" dirty="0"/>
          </a:p>
        </p:txBody>
      </p:sp>
      <p:cxnSp>
        <p:nvCxnSpPr>
          <p:cNvPr id="55298" name="AutoShape 2"/>
          <p:cNvCxnSpPr>
            <a:cxnSpLocks noChangeShapeType="1"/>
          </p:cNvCxnSpPr>
          <p:nvPr/>
        </p:nvCxnSpPr>
        <p:spPr bwMode="auto">
          <a:xfrm>
            <a:off x="4876800" y="1981200"/>
            <a:ext cx="266700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5299" name="AutoShape 3"/>
          <p:cNvCxnSpPr>
            <a:cxnSpLocks noChangeShapeType="1"/>
          </p:cNvCxnSpPr>
          <p:nvPr/>
        </p:nvCxnSpPr>
        <p:spPr bwMode="auto">
          <a:xfrm>
            <a:off x="5943600" y="2209800"/>
            <a:ext cx="0" cy="238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/>
          <a:lstStyle/>
          <a:p>
            <a:r>
              <a:rPr lang="en-US" dirty="0" smtClean="0"/>
              <a:t>Use the following website to help you study the different parts of the periodic table.</a:t>
            </a:r>
          </a:p>
          <a:p>
            <a:pPr lvl="1"/>
            <a:r>
              <a:rPr lang="en-US" u="sng" dirty="0" smtClean="0">
                <a:hlinkClick r:id="rId2"/>
              </a:rPr>
              <a:t>http://www.dayah.com/periodic/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eriodic_tabl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52700" y="2262981"/>
            <a:ext cx="3048000" cy="2590800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28900" y="3177381"/>
            <a:ext cx="762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600" b="0"/>
              <a:t>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152900" y="2415381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/>
              <a:t>14.01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28900" y="2415381"/>
            <a:ext cx="53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latin typeface="Verdana" pitchFamily="34" charset="0"/>
              </a:rPr>
              <a:t>7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85900" y="967581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</a:rPr>
              <a:t>ATOMIC NUMBER</a:t>
            </a:r>
            <a:r>
              <a:rPr lang="en-US" sz="2800">
                <a:solidFill>
                  <a:srgbClr val="008000"/>
                </a:solidFill>
              </a:rPr>
              <a:t>  </a:t>
            </a:r>
            <a:r>
              <a:rPr lang="en-US" sz="2400">
                <a:solidFill>
                  <a:srgbClr val="008000"/>
                </a:solidFill>
              </a:rPr>
              <a:t>(Number of Protons)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2933700" y="1424781"/>
            <a:ext cx="838200" cy="1066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286500" y="1881981"/>
            <a:ext cx="205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F80E35"/>
                </a:solidFill>
              </a:rPr>
              <a:t>Atomic Mass</a:t>
            </a:r>
            <a:r>
              <a:rPr lang="en-US" sz="2400" b="0"/>
              <a:t> 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5295900" y="2262981"/>
            <a:ext cx="914400" cy="457200"/>
          </a:xfrm>
          <a:prstGeom prst="line">
            <a:avLst/>
          </a:prstGeom>
          <a:noFill/>
          <a:ln w="57150">
            <a:solidFill>
              <a:srgbClr val="F80E35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47700" y="5310981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0E04E0"/>
                </a:solidFill>
              </a:rPr>
              <a:t>Chemical symbol  (nitrogen)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1333500" y="4396581"/>
            <a:ext cx="1143000" cy="914400"/>
          </a:xfrm>
          <a:prstGeom prst="line">
            <a:avLst/>
          </a:prstGeom>
          <a:noFill/>
          <a:ln w="57150">
            <a:solidFill>
              <a:srgbClr val="0E04E0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542</TotalTime>
  <Words>1969</Words>
  <Application>Microsoft Office PowerPoint</Application>
  <PresentationFormat>On-screen Show (4:3)</PresentationFormat>
  <Paragraphs>593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Concourse</vt:lpstr>
      <vt:lpstr>Equation</vt:lpstr>
      <vt:lpstr>Microsoft Office Excel 97-2003 Worksheet</vt:lpstr>
      <vt:lpstr>Slide 1</vt:lpstr>
      <vt:lpstr>Slide 2</vt:lpstr>
      <vt:lpstr>PERIODIC TABLE OF ELEMENTS: ORGANIZATION</vt:lpstr>
      <vt:lpstr>Slide 4</vt:lpstr>
      <vt:lpstr>Slide 5</vt:lpstr>
      <vt:lpstr>Periodic Table Arrangement</vt:lpstr>
      <vt:lpstr>Slide 7</vt:lpstr>
      <vt:lpstr>Slide 8</vt:lpstr>
      <vt:lpstr>Slide 9</vt:lpstr>
      <vt:lpstr>Assignment:</vt:lpstr>
      <vt:lpstr>Slide 11</vt:lpstr>
      <vt:lpstr>Atomic Theory</vt:lpstr>
      <vt:lpstr>Slide 13</vt:lpstr>
      <vt:lpstr>Example:</vt:lpstr>
      <vt:lpstr>Energy Levels</vt:lpstr>
      <vt:lpstr>Slide 16</vt:lpstr>
      <vt:lpstr>Slide 17</vt:lpstr>
      <vt:lpstr>Slide 18</vt:lpstr>
      <vt:lpstr>Assignment:</vt:lpstr>
      <vt:lpstr>Atoms, Protons, and Electrons</vt:lpstr>
      <vt:lpstr>Slide 21</vt:lpstr>
      <vt:lpstr>Slide 22</vt:lpstr>
      <vt:lpstr>Formation of Cations and Anions</vt:lpstr>
      <vt:lpstr>Slide 24</vt:lpstr>
      <vt:lpstr>Assignment:</vt:lpstr>
      <vt:lpstr>Atoms &amp; Ions I</vt:lpstr>
      <vt:lpstr>Atoms &amp; Ions II</vt:lpstr>
      <vt:lpstr>The Atomic Mass Unit</vt:lpstr>
      <vt:lpstr>Slide 29</vt:lpstr>
      <vt:lpstr>Example:</vt:lpstr>
      <vt:lpstr>Isotopes</vt:lpstr>
      <vt:lpstr>Slide 32</vt:lpstr>
      <vt:lpstr>Example: Three naturally occurring isotopes of carbon: </vt:lpstr>
      <vt:lpstr>Slide 34</vt:lpstr>
      <vt:lpstr>Slide 35</vt:lpstr>
      <vt:lpstr>Slide 36</vt:lpstr>
      <vt:lpstr>Slide 37</vt:lpstr>
      <vt:lpstr>Slide 38</vt:lpstr>
      <vt:lpstr>Assignment:</vt:lpstr>
      <vt:lpstr>Slide 40</vt:lpstr>
      <vt:lpstr>Atomic Number and Mass Number Chart</vt:lpstr>
      <vt:lpstr>Slide 42</vt:lpstr>
    </vt:vector>
  </TitlesOfParts>
  <Company>ECSD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lobom</dc:creator>
  <dc:description>Need to reorganize the isotopes and electrons information..it's scattered.  (put isotopes first)</dc:description>
  <cp:lastModifiedBy>id21117</cp:lastModifiedBy>
  <cp:revision>38</cp:revision>
  <dcterms:created xsi:type="dcterms:W3CDTF">2008-09-16T15:19:27Z</dcterms:created>
  <dcterms:modified xsi:type="dcterms:W3CDTF">2011-06-28T16:22:23Z</dcterms:modified>
</cp:coreProperties>
</file>