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5"/>
  </p:notesMasterIdLst>
  <p:sldIdLst>
    <p:sldId id="256" r:id="rId2"/>
    <p:sldId id="257" r:id="rId3"/>
    <p:sldId id="258" r:id="rId4"/>
    <p:sldId id="259" r:id="rId5"/>
    <p:sldId id="260" r:id="rId6"/>
    <p:sldId id="261" r:id="rId7"/>
    <p:sldId id="262" r:id="rId8"/>
    <p:sldId id="263" r:id="rId9"/>
    <p:sldId id="266" r:id="rId10"/>
    <p:sldId id="268" r:id="rId11"/>
    <p:sldId id="269" r:id="rId12"/>
    <p:sldId id="270" r:id="rId13"/>
    <p:sldId id="272" r:id="rId14"/>
    <p:sldId id="273" r:id="rId15"/>
    <p:sldId id="312" r:id="rId16"/>
    <p:sldId id="314" r:id="rId17"/>
    <p:sldId id="315" r:id="rId18"/>
    <p:sldId id="316" r:id="rId19"/>
    <p:sldId id="274" r:id="rId20"/>
    <p:sldId id="275" r:id="rId21"/>
    <p:sldId id="277" r:id="rId22"/>
    <p:sldId id="278" r:id="rId23"/>
    <p:sldId id="279" r:id="rId24"/>
    <p:sldId id="317" r:id="rId25"/>
    <p:sldId id="318" r:id="rId26"/>
    <p:sldId id="282" r:id="rId27"/>
    <p:sldId id="284" r:id="rId28"/>
    <p:sldId id="285" r:id="rId29"/>
    <p:sldId id="286" r:id="rId30"/>
    <p:sldId id="319" r:id="rId31"/>
    <p:sldId id="287" r:id="rId32"/>
    <p:sldId id="313" r:id="rId33"/>
    <p:sldId id="320" r:id="rId34"/>
    <p:sldId id="321" r:id="rId35"/>
    <p:sldId id="290" r:id="rId36"/>
    <p:sldId id="292" r:id="rId37"/>
    <p:sldId id="293" r:id="rId38"/>
    <p:sldId id="294" r:id="rId39"/>
    <p:sldId id="295" r:id="rId40"/>
    <p:sldId id="296" r:id="rId41"/>
    <p:sldId id="297" r:id="rId42"/>
    <p:sldId id="298" r:id="rId43"/>
    <p:sldId id="300" r:id="rId44"/>
    <p:sldId id="299" r:id="rId45"/>
    <p:sldId id="301" r:id="rId46"/>
    <p:sldId id="302" r:id="rId47"/>
    <p:sldId id="303" r:id="rId48"/>
    <p:sldId id="305" r:id="rId49"/>
    <p:sldId id="307" r:id="rId50"/>
    <p:sldId id="308" r:id="rId51"/>
    <p:sldId id="309" r:id="rId52"/>
    <p:sldId id="311" r:id="rId53"/>
    <p:sldId id="306"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340" autoAdjust="0"/>
  </p:normalViewPr>
  <p:slideViewPr>
    <p:cSldViewPr>
      <p:cViewPr varScale="1">
        <p:scale>
          <a:sx n="58" d="100"/>
          <a:sy n="58" d="100"/>
        </p:scale>
        <p:origin x="-28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9.wmf"/><Relationship Id="rId7" Type="http://schemas.openxmlformats.org/officeDocument/2006/relationships/image" Target="../media/image13.wmf"/><Relationship Id="rId12" Type="http://schemas.openxmlformats.org/officeDocument/2006/relationships/image" Target="../media/image18.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2.wmf"/><Relationship Id="rId11" Type="http://schemas.openxmlformats.org/officeDocument/2006/relationships/image" Target="../media/image17.wmf"/><Relationship Id="rId5" Type="http://schemas.openxmlformats.org/officeDocument/2006/relationships/image" Target="../media/image11.wmf"/><Relationship Id="rId10" Type="http://schemas.openxmlformats.org/officeDocument/2006/relationships/image" Target="../media/image16.wmf"/><Relationship Id="rId4" Type="http://schemas.openxmlformats.org/officeDocument/2006/relationships/image" Target="../media/image10.wmf"/><Relationship Id="rId9"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5" Type="http://schemas.openxmlformats.org/officeDocument/2006/relationships/image" Target="../media/image27.wmf"/><Relationship Id="rId4"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6" Type="http://schemas.openxmlformats.org/officeDocument/2006/relationships/image" Target="../media/image37.wmf"/><Relationship Id="rId5" Type="http://schemas.openxmlformats.org/officeDocument/2006/relationships/image" Target="../media/image36.wmf"/><Relationship Id="rId4" Type="http://schemas.openxmlformats.org/officeDocument/2006/relationships/image" Target="../media/image3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 Id="rId6" Type="http://schemas.openxmlformats.org/officeDocument/2006/relationships/image" Target="../media/image65.wmf"/><Relationship Id="rId5" Type="http://schemas.openxmlformats.org/officeDocument/2006/relationships/image" Target="../media/image64.wmf"/><Relationship Id="rId4" Type="http://schemas.openxmlformats.org/officeDocument/2006/relationships/image" Target="../media/image6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5AD183-15A5-43CE-BD15-5066F2635335}" type="datetimeFigureOut">
              <a:rPr lang="en-US" smtClean="0"/>
              <a:pPr/>
              <a:t>1/10/2012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7D2612-59A3-40F3-866C-D8DDF608C49C}" type="slidenum">
              <a:rPr lang="en-US" smtClean="0"/>
              <a:pPr/>
              <a:t>‹#›</a:t>
            </a:fld>
            <a:endParaRPr lang="en-US"/>
          </a:p>
        </p:txBody>
      </p:sp>
    </p:spTree>
    <p:extLst>
      <p:ext uri="{BB962C8B-B14F-4D97-AF65-F5344CB8AC3E}">
        <p14:creationId xmlns:p14="http://schemas.microsoft.com/office/powerpoint/2010/main" val="1428710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Move hydrates and acids</a:t>
            </a:r>
            <a:r>
              <a:rPr lang="en-US" baseline="0" dirty="0" smtClean="0"/>
              <a:t> right after ionic compounds.</a:t>
            </a:r>
            <a:endParaRPr lang="en-US" dirty="0"/>
          </a:p>
        </p:txBody>
      </p:sp>
      <p:sp>
        <p:nvSpPr>
          <p:cNvPr id="4" name="Slide Number Placeholder 3"/>
          <p:cNvSpPr>
            <a:spLocks noGrp="1"/>
          </p:cNvSpPr>
          <p:nvPr>
            <p:ph type="sldNum" sz="quarter" idx="10"/>
          </p:nvPr>
        </p:nvSpPr>
        <p:spPr/>
        <p:txBody>
          <a:bodyPr/>
          <a:lstStyle/>
          <a:p>
            <a:fld id="{C87D2612-59A3-40F3-866C-D8DDF608C49C}"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F3A792BC-19E7-4E82-9475-EA52FC91FB91}" type="datetimeFigureOut">
              <a:rPr lang="en-US" smtClean="0"/>
              <a:pPr/>
              <a:t>1/10/2012</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36C871CB-4C63-4227-84CF-8D3F0A2A9CC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A792BC-19E7-4E82-9475-EA52FC91FB91}" type="datetimeFigureOut">
              <a:rPr lang="en-US" smtClean="0"/>
              <a:pPr/>
              <a:t>1/10/2012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C871CB-4C63-4227-84CF-8D3F0A2A9CC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A792BC-19E7-4E82-9475-EA52FC91FB91}" type="datetimeFigureOut">
              <a:rPr lang="en-US" smtClean="0"/>
              <a:pPr/>
              <a:t>1/10/2012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C871CB-4C63-4227-84CF-8D3F0A2A9CC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A792BC-19E7-4E82-9475-EA52FC91FB91}" type="datetimeFigureOut">
              <a:rPr lang="en-US" smtClean="0"/>
              <a:pPr/>
              <a:t>1/10/2012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C871CB-4C63-4227-84CF-8D3F0A2A9CC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3A792BC-19E7-4E82-9475-EA52FC91FB91}" type="datetimeFigureOut">
              <a:rPr lang="en-US" smtClean="0"/>
              <a:pPr/>
              <a:t>1/10/2012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C871CB-4C63-4227-84CF-8D3F0A2A9CC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3A792BC-19E7-4E82-9475-EA52FC91FB91}" type="datetimeFigureOut">
              <a:rPr lang="en-US" smtClean="0"/>
              <a:pPr/>
              <a:t>1/10/2012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C871CB-4C63-4227-84CF-8D3F0A2A9CC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F3A792BC-19E7-4E82-9475-EA52FC91FB91}" type="datetimeFigureOut">
              <a:rPr lang="en-US" smtClean="0"/>
              <a:pPr/>
              <a:t>1/10/2012</a:t>
            </a:fld>
            <a:endParaRPr lang="en-US"/>
          </a:p>
        </p:txBody>
      </p:sp>
      <p:sp>
        <p:nvSpPr>
          <p:cNvPr id="27" name="Slide Number Placeholder 26"/>
          <p:cNvSpPr>
            <a:spLocks noGrp="1"/>
          </p:cNvSpPr>
          <p:nvPr>
            <p:ph type="sldNum" sz="quarter" idx="11"/>
          </p:nvPr>
        </p:nvSpPr>
        <p:spPr/>
        <p:txBody>
          <a:bodyPr rtlCol="0"/>
          <a:lstStyle/>
          <a:p>
            <a:fld id="{36C871CB-4C63-4227-84CF-8D3F0A2A9CC3}"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F3A792BC-19E7-4E82-9475-EA52FC91FB91}" type="datetimeFigureOut">
              <a:rPr lang="en-US" smtClean="0"/>
              <a:pPr/>
              <a:t>1/10/2012</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36C871CB-4C63-4227-84CF-8D3F0A2A9CC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A792BC-19E7-4E82-9475-EA52FC91FB91}" type="datetimeFigureOut">
              <a:rPr lang="en-US" smtClean="0"/>
              <a:pPr/>
              <a:t>1/10/2012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C871CB-4C63-4227-84CF-8D3F0A2A9C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3A792BC-19E7-4E82-9475-EA52FC91FB91}" type="datetimeFigureOut">
              <a:rPr lang="en-US" smtClean="0"/>
              <a:pPr/>
              <a:t>1/10/2012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C871CB-4C63-4227-84CF-8D3F0A2A9C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3A792BC-19E7-4E82-9475-EA52FC91FB91}" type="datetimeFigureOut">
              <a:rPr lang="en-US" smtClean="0"/>
              <a:pPr/>
              <a:t>1/10/2012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C871CB-4C63-4227-84CF-8D3F0A2A9CC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F3A792BC-19E7-4E82-9475-EA52FC91FB91}" type="datetimeFigureOut">
              <a:rPr lang="en-US" smtClean="0"/>
              <a:pPr/>
              <a:t>1/10/2012</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36C871CB-4C63-4227-84CF-8D3F0A2A9CC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oleObject" Target="../embeddings/oleObject6.bin"/><Relationship Id="rId18" Type="http://schemas.openxmlformats.org/officeDocument/2006/relationships/image" Target="../media/image14.wmf"/><Relationship Id="rId26" Type="http://schemas.openxmlformats.org/officeDocument/2006/relationships/image" Target="../media/image18.wmf"/><Relationship Id="rId3" Type="http://schemas.openxmlformats.org/officeDocument/2006/relationships/oleObject" Target="../embeddings/oleObject1.bin"/><Relationship Id="rId21" Type="http://schemas.openxmlformats.org/officeDocument/2006/relationships/oleObject" Target="../embeddings/oleObject10.bin"/><Relationship Id="rId7" Type="http://schemas.openxmlformats.org/officeDocument/2006/relationships/oleObject" Target="../embeddings/oleObject3.bin"/><Relationship Id="rId12" Type="http://schemas.openxmlformats.org/officeDocument/2006/relationships/image" Target="../media/image11.wmf"/><Relationship Id="rId17" Type="http://schemas.openxmlformats.org/officeDocument/2006/relationships/oleObject" Target="../embeddings/oleObject8.bin"/><Relationship Id="rId25" Type="http://schemas.openxmlformats.org/officeDocument/2006/relationships/oleObject" Target="../embeddings/oleObject12.bin"/><Relationship Id="rId2" Type="http://schemas.openxmlformats.org/officeDocument/2006/relationships/slideLayout" Target="../slideLayouts/slideLayout7.xml"/><Relationship Id="rId16" Type="http://schemas.openxmlformats.org/officeDocument/2006/relationships/image" Target="../media/image13.wmf"/><Relationship Id="rId20" Type="http://schemas.openxmlformats.org/officeDocument/2006/relationships/image" Target="../media/image15.wmf"/><Relationship Id="rId1" Type="http://schemas.openxmlformats.org/officeDocument/2006/relationships/vmlDrawing" Target="../drawings/vmlDrawing1.vml"/><Relationship Id="rId6" Type="http://schemas.openxmlformats.org/officeDocument/2006/relationships/image" Target="../media/image8.wmf"/><Relationship Id="rId11" Type="http://schemas.openxmlformats.org/officeDocument/2006/relationships/oleObject" Target="../embeddings/oleObject5.bin"/><Relationship Id="rId24" Type="http://schemas.openxmlformats.org/officeDocument/2006/relationships/image" Target="../media/image17.wmf"/><Relationship Id="rId5" Type="http://schemas.openxmlformats.org/officeDocument/2006/relationships/oleObject" Target="../embeddings/oleObject2.bin"/><Relationship Id="rId15" Type="http://schemas.openxmlformats.org/officeDocument/2006/relationships/oleObject" Target="../embeddings/oleObject7.bin"/><Relationship Id="rId23" Type="http://schemas.openxmlformats.org/officeDocument/2006/relationships/oleObject" Target="../embeddings/oleObject11.bin"/><Relationship Id="rId10" Type="http://schemas.openxmlformats.org/officeDocument/2006/relationships/image" Target="../media/image10.wmf"/><Relationship Id="rId19" Type="http://schemas.openxmlformats.org/officeDocument/2006/relationships/oleObject" Target="../embeddings/oleObject9.bin"/><Relationship Id="rId4" Type="http://schemas.openxmlformats.org/officeDocument/2006/relationships/image" Target="../media/image7.wmf"/><Relationship Id="rId9" Type="http://schemas.openxmlformats.org/officeDocument/2006/relationships/oleObject" Target="../embeddings/oleObject4.bin"/><Relationship Id="rId14" Type="http://schemas.openxmlformats.org/officeDocument/2006/relationships/image" Target="../media/image12.wmf"/><Relationship Id="rId22" Type="http://schemas.openxmlformats.org/officeDocument/2006/relationships/image" Target="../media/image16.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13.bin"/><Relationship Id="rId7" Type="http://schemas.openxmlformats.org/officeDocument/2006/relationships/oleObject" Target="../embeddings/oleObject15.bin"/><Relationship Id="rId12" Type="http://schemas.openxmlformats.org/officeDocument/2006/relationships/image" Target="../media/image27.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4.wmf"/><Relationship Id="rId11" Type="http://schemas.openxmlformats.org/officeDocument/2006/relationships/oleObject" Target="../embeddings/oleObject17.bin"/><Relationship Id="rId5" Type="http://schemas.openxmlformats.org/officeDocument/2006/relationships/oleObject" Target="../embeddings/oleObject14.bin"/><Relationship Id="rId10" Type="http://schemas.openxmlformats.org/officeDocument/2006/relationships/image" Target="../media/image26.wmf"/><Relationship Id="rId4" Type="http://schemas.openxmlformats.org/officeDocument/2006/relationships/image" Target="../media/image23.wmf"/><Relationship Id="rId9" Type="http://schemas.openxmlformats.org/officeDocument/2006/relationships/oleObject" Target="../embeddings/oleObject16.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0.wmf"/><Relationship Id="rId4" Type="http://schemas.openxmlformats.org/officeDocument/2006/relationships/oleObject" Target="../embeddings/oleObject18.bin"/></Relationships>
</file>

<file path=ppt/slides/_rels/slide27.x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oleObject" Target="../embeddings/oleObject24.bin"/><Relationship Id="rId3" Type="http://schemas.openxmlformats.org/officeDocument/2006/relationships/oleObject" Target="../embeddings/oleObject19.bin"/><Relationship Id="rId7" Type="http://schemas.openxmlformats.org/officeDocument/2006/relationships/oleObject" Target="../embeddings/oleObject21.bin"/><Relationship Id="rId12" Type="http://schemas.openxmlformats.org/officeDocument/2006/relationships/image" Target="../media/image36.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3.wmf"/><Relationship Id="rId11" Type="http://schemas.openxmlformats.org/officeDocument/2006/relationships/oleObject" Target="../embeddings/oleObject23.bin"/><Relationship Id="rId5" Type="http://schemas.openxmlformats.org/officeDocument/2006/relationships/oleObject" Target="../embeddings/oleObject20.bin"/><Relationship Id="rId10" Type="http://schemas.openxmlformats.org/officeDocument/2006/relationships/image" Target="../media/image35.wmf"/><Relationship Id="rId4" Type="http://schemas.openxmlformats.org/officeDocument/2006/relationships/image" Target="../media/image32.wmf"/><Relationship Id="rId9" Type="http://schemas.openxmlformats.org/officeDocument/2006/relationships/oleObject" Target="../embeddings/oleObject22.bin"/><Relationship Id="rId14" Type="http://schemas.openxmlformats.org/officeDocument/2006/relationships/image" Target="../media/image37.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wmf"/></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49.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50.wmf"/></Relationships>
</file>

<file path=ppt/slides/_rels/slide4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image" Target="../media/image54.wmf"/><Relationship Id="rId7" Type="http://schemas.openxmlformats.org/officeDocument/2006/relationships/image" Target="../media/image58.wmf"/><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7.wmf"/><Relationship Id="rId5" Type="http://schemas.openxmlformats.org/officeDocument/2006/relationships/image" Target="../media/image56.wmf"/><Relationship Id="rId4" Type="http://schemas.openxmlformats.org/officeDocument/2006/relationships/image" Target="../media/image55.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8" Type="http://schemas.openxmlformats.org/officeDocument/2006/relationships/image" Target="../media/image62.wmf"/><Relationship Id="rId13" Type="http://schemas.openxmlformats.org/officeDocument/2006/relationships/oleObject" Target="../embeddings/oleObject32.bin"/><Relationship Id="rId3" Type="http://schemas.openxmlformats.org/officeDocument/2006/relationships/oleObject" Target="../embeddings/oleObject27.bin"/><Relationship Id="rId7" Type="http://schemas.openxmlformats.org/officeDocument/2006/relationships/oleObject" Target="../embeddings/oleObject29.bin"/><Relationship Id="rId12" Type="http://schemas.openxmlformats.org/officeDocument/2006/relationships/image" Target="../media/image64.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61.wmf"/><Relationship Id="rId11" Type="http://schemas.openxmlformats.org/officeDocument/2006/relationships/oleObject" Target="../embeddings/oleObject31.bin"/><Relationship Id="rId5" Type="http://schemas.openxmlformats.org/officeDocument/2006/relationships/oleObject" Target="../embeddings/oleObject28.bin"/><Relationship Id="rId10" Type="http://schemas.openxmlformats.org/officeDocument/2006/relationships/image" Target="../media/image63.wmf"/><Relationship Id="rId4" Type="http://schemas.openxmlformats.org/officeDocument/2006/relationships/image" Target="../media/image60.wmf"/><Relationship Id="rId9" Type="http://schemas.openxmlformats.org/officeDocument/2006/relationships/oleObject" Target="../embeddings/oleObject30.bin"/><Relationship Id="rId14" Type="http://schemas.openxmlformats.org/officeDocument/2006/relationships/image" Target="../media/image65.w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A</a:t>
            </a:r>
            <a:br>
              <a:rPr lang="en-US" dirty="0" smtClean="0"/>
            </a:br>
            <a:r>
              <a:rPr lang="en-US" dirty="0" smtClean="0"/>
              <a:t>Section 2.2</a:t>
            </a:r>
            <a:endParaRPr lang="en-US" dirty="0"/>
          </a:p>
        </p:txBody>
      </p:sp>
      <p:sp>
        <p:nvSpPr>
          <p:cNvPr id="3" name="Subtitle 2"/>
          <p:cNvSpPr>
            <a:spLocks noGrp="1"/>
          </p:cNvSpPr>
          <p:nvPr>
            <p:ph type="subTitle" idx="1"/>
          </p:nvPr>
        </p:nvSpPr>
        <p:spPr/>
        <p:txBody>
          <a:bodyPr/>
          <a:lstStyle/>
          <a:p>
            <a:r>
              <a:rPr lang="en-US" dirty="0" smtClean="0"/>
              <a:t>Naming Ionic and Molecular Compounds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1" name="Rectangle 3"/>
          <p:cNvSpPr>
            <a:spLocks noGrp="1" noChangeArrowheads="1"/>
          </p:cNvSpPr>
          <p:nvPr>
            <p:ph type="body" idx="1"/>
          </p:nvPr>
        </p:nvSpPr>
        <p:spPr>
          <a:xfrm>
            <a:off x="457200" y="533400"/>
            <a:ext cx="8229600" cy="5592763"/>
          </a:xfrm>
        </p:spPr>
        <p:txBody>
          <a:bodyPr>
            <a:normAutofit lnSpcReduction="10000"/>
          </a:bodyPr>
          <a:lstStyle/>
          <a:p>
            <a:pPr marL="577850" indent="-577850">
              <a:lnSpc>
                <a:spcPct val="80000"/>
              </a:lnSpc>
              <a:buFontTx/>
              <a:buNone/>
            </a:pPr>
            <a:r>
              <a:rPr lang="en-US" sz="900" dirty="0"/>
              <a:t> </a:t>
            </a:r>
            <a:r>
              <a:rPr lang="en-US" b="1" dirty="0"/>
              <a:t>II) Metals-</a:t>
            </a:r>
            <a:r>
              <a:rPr lang="en-US" sz="2400" b="1" dirty="0">
                <a:latin typeface="Verdana" pitchFamily="34" charset="0"/>
              </a:rPr>
              <a:t> </a:t>
            </a:r>
            <a:r>
              <a:rPr lang="en-US" sz="2400" b="1" dirty="0">
                <a:solidFill>
                  <a:srgbClr val="336600"/>
                </a:solidFill>
                <a:latin typeface="Verdana" pitchFamily="34" charset="0"/>
              </a:rPr>
              <a:t>use the full name and then add    			  “ion” like this:</a:t>
            </a:r>
          </a:p>
          <a:p>
            <a:pPr marL="577850" indent="-577850">
              <a:lnSpc>
                <a:spcPct val="80000"/>
              </a:lnSpc>
              <a:buFontTx/>
              <a:buNone/>
            </a:pPr>
            <a:endParaRPr lang="en-US" sz="2400" b="1" dirty="0">
              <a:solidFill>
                <a:srgbClr val="336600"/>
              </a:solidFill>
              <a:latin typeface="Verdana" pitchFamily="34" charset="0"/>
            </a:endParaRPr>
          </a:p>
          <a:p>
            <a:pPr marL="577850" indent="-577850">
              <a:lnSpc>
                <a:spcPct val="80000"/>
              </a:lnSpc>
              <a:buFontTx/>
              <a:buNone/>
            </a:pPr>
            <a:r>
              <a:rPr lang="en-US" sz="2400" b="1" dirty="0">
                <a:solidFill>
                  <a:srgbClr val="0000FF"/>
                </a:solidFill>
                <a:latin typeface="Verdana" pitchFamily="34" charset="0"/>
              </a:rPr>
              <a:t>i) calcium</a:t>
            </a:r>
          </a:p>
          <a:p>
            <a:pPr marL="577850" indent="-577850">
              <a:lnSpc>
                <a:spcPct val="80000"/>
              </a:lnSpc>
              <a:buFontTx/>
              <a:buNone/>
            </a:pPr>
            <a:r>
              <a:rPr lang="en-US" sz="2400" b="1" dirty="0">
                <a:solidFill>
                  <a:srgbClr val="0000FF"/>
                </a:solidFill>
                <a:latin typeface="Verdana" pitchFamily="34" charset="0"/>
              </a:rPr>
              <a:t>    </a:t>
            </a:r>
          </a:p>
          <a:p>
            <a:pPr marL="577850" indent="-577850">
              <a:lnSpc>
                <a:spcPct val="80000"/>
              </a:lnSpc>
              <a:buFontTx/>
              <a:buNone/>
            </a:pPr>
            <a:r>
              <a:rPr lang="en-US" sz="2400" b="1" dirty="0">
                <a:solidFill>
                  <a:srgbClr val="0000FF"/>
                </a:solidFill>
                <a:latin typeface="Verdana" pitchFamily="34" charset="0"/>
              </a:rPr>
              <a:t>ii) sodium</a:t>
            </a:r>
          </a:p>
          <a:p>
            <a:pPr marL="577850" indent="-577850">
              <a:lnSpc>
                <a:spcPct val="80000"/>
              </a:lnSpc>
              <a:buFontTx/>
              <a:buNone/>
            </a:pPr>
            <a:r>
              <a:rPr lang="en-US" sz="2400" b="1" dirty="0">
                <a:solidFill>
                  <a:srgbClr val="0000FF"/>
                </a:solidFill>
                <a:latin typeface="Verdana" pitchFamily="34" charset="0"/>
              </a:rPr>
              <a:t>    </a:t>
            </a:r>
          </a:p>
          <a:p>
            <a:pPr marL="577850" indent="-577850">
              <a:lnSpc>
                <a:spcPct val="80000"/>
              </a:lnSpc>
              <a:buFontTx/>
              <a:buNone/>
            </a:pPr>
            <a:r>
              <a:rPr lang="en-US" sz="2400" b="1" dirty="0">
                <a:solidFill>
                  <a:srgbClr val="0000FF"/>
                </a:solidFill>
                <a:latin typeface="Verdana" pitchFamily="34" charset="0"/>
              </a:rPr>
              <a:t>iii) cesium</a:t>
            </a:r>
          </a:p>
          <a:p>
            <a:pPr marL="577850" indent="-577850">
              <a:lnSpc>
                <a:spcPct val="80000"/>
              </a:lnSpc>
              <a:buFontTx/>
              <a:buNone/>
            </a:pPr>
            <a:r>
              <a:rPr lang="en-US" sz="2400" b="1" dirty="0">
                <a:solidFill>
                  <a:srgbClr val="0000FF"/>
                </a:solidFill>
                <a:latin typeface="Verdana" pitchFamily="34" charset="0"/>
              </a:rPr>
              <a:t>    </a:t>
            </a:r>
          </a:p>
          <a:p>
            <a:pPr marL="577850" indent="-577850">
              <a:lnSpc>
                <a:spcPct val="80000"/>
              </a:lnSpc>
              <a:buFontTx/>
              <a:buNone/>
            </a:pPr>
            <a:r>
              <a:rPr lang="en-US" sz="2400" b="1" dirty="0">
                <a:solidFill>
                  <a:srgbClr val="0000FF"/>
                </a:solidFill>
                <a:latin typeface="Verdana" pitchFamily="34" charset="0"/>
              </a:rPr>
              <a:t>iv) Ag</a:t>
            </a:r>
            <a:r>
              <a:rPr lang="en-US" sz="2400" b="1" baseline="30000" dirty="0">
                <a:solidFill>
                  <a:srgbClr val="0000FF"/>
                </a:solidFill>
                <a:latin typeface="Verdana" pitchFamily="34" charset="0"/>
              </a:rPr>
              <a:t>+</a:t>
            </a:r>
          </a:p>
          <a:p>
            <a:pPr marL="577850" indent="-577850">
              <a:lnSpc>
                <a:spcPct val="80000"/>
              </a:lnSpc>
              <a:buFontTx/>
              <a:buNone/>
            </a:pPr>
            <a:r>
              <a:rPr lang="en-US" sz="2400" b="1" dirty="0">
                <a:solidFill>
                  <a:srgbClr val="0000FF"/>
                </a:solidFill>
                <a:latin typeface="Verdana" pitchFamily="34" charset="0"/>
              </a:rPr>
              <a:t>    </a:t>
            </a:r>
          </a:p>
          <a:p>
            <a:pPr marL="577850" indent="-577850">
              <a:lnSpc>
                <a:spcPct val="80000"/>
              </a:lnSpc>
              <a:buFontTx/>
              <a:buNone/>
            </a:pPr>
            <a:r>
              <a:rPr lang="en-US" sz="2400" b="1" dirty="0">
                <a:solidFill>
                  <a:srgbClr val="0000FF"/>
                </a:solidFill>
                <a:latin typeface="Verdana" pitchFamily="34" charset="0"/>
              </a:rPr>
              <a:t>v) Au</a:t>
            </a:r>
            <a:r>
              <a:rPr lang="en-US" sz="2400" b="1" baseline="30000" dirty="0">
                <a:solidFill>
                  <a:srgbClr val="0000FF"/>
                </a:solidFill>
                <a:latin typeface="Verdana" pitchFamily="34" charset="0"/>
              </a:rPr>
              <a:t>+</a:t>
            </a:r>
          </a:p>
          <a:p>
            <a:pPr marL="577850" indent="-577850">
              <a:lnSpc>
                <a:spcPct val="80000"/>
              </a:lnSpc>
              <a:buFontTx/>
              <a:buNone/>
            </a:pPr>
            <a:r>
              <a:rPr lang="en-US" sz="2400" b="1" dirty="0">
                <a:solidFill>
                  <a:srgbClr val="0000FF"/>
                </a:solidFill>
                <a:latin typeface="Verdana" pitchFamily="34" charset="0"/>
              </a:rPr>
              <a:t>    </a:t>
            </a:r>
          </a:p>
          <a:p>
            <a:pPr marL="577850" indent="-577850">
              <a:lnSpc>
                <a:spcPct val="80000"/>
              </a:lnSpc>
              <a:buFontTx/>
              <a:buNone/>
            </a:pPr>
            <a:r>
              <a:rPr lang="en-US" sz="2400" b="1" dirty="0">
                <a:solidFill>
                  <a:srgbClr val="0000FF"/>
                </a:solidFill>
                <a:latin typeface="Verdana" pitchFamily="34" charset="0"/>
              </a:rPr>
              <a:t>vi) cobalt</a:t>
            </a:r>
          </a:p>
          <a:p>
            <a:pPr marL="577850" indent="-577850">
              <a:lnSpc>
                <a:spcPct val="80000"/>
              </a:lnSpc>
              <a:buFontTx/>
              <a:buNone/>
            </a:pPr>
            <a:r>
              <a:rPr lang="en-US" sz="2400" b="1" dirty="0">
                <a:solidFill>
                  <a:srgbClr val="0000FF"/>
                </a:solidFill>
                <a:latin typeface="Verdana" pitchFamily="34" charset="0"/>
              </a:rPr>
              <a:t>    </a:t>
            </a:r>
          </a:p>
          <a:p>
            <a:pPr marL="577850" indent="-577850">
              <a:lnSpc>
                <a:spcPct val="80000"/>
              </a:lnSpc>
              <a:buFontTx/>
              <a:buNone/>
            </a:pPr>
            <a:r>
              <a:rPr lang="en-US" sz="2400" b="1" dirty="0">
                <a:solidFill>
                  <a:srgbClr val="0000FF"/>
                </a:solidFill>
                <a:latin typeface="Verdana" pitchFamily="34" charset="0"/>
              </a:rPr>
              <a:t>vii) Ge</a:t>
            </a:r>
            <a:r>
              <a:rPr lang="en-US" sz="2400" b="1" baseline="30000" dirty="0">
                <a:solidFill>
                  <a:srgbClr val="0000FF"/>
                </a:solidFill>
                <a:latin typeface="Verdana" pitchFamily="34" charset="0"/>
              </a:rPr>
              <a:t>+4</a:t>
            </a:r>
          </a:p>
          <a:p>
            <a:pPr marL="577850" indent="-577850">
              <a:lnSpc>
                <a:spcPct val="80000"/>
              </a:lnSpc>
              <a:buFontTx/>
              <a:buNone/>
            </a:pPr>
            <a:r>
              <a:rPr lang="en-US" sz="900" dirty="0">
                <a:solidFill>
                  <a:srgbClr val="FF0000"/>
                </a:solidFill>
                <a:latin typeface="Verdana" pitchFamily="34" charset="0"/>
              </a:rPr>
              <a:t> </a:t>
            </a:r>
          </a:p>
          <a:p>
            <a:pPr marL="577850" indent="-577850">
              <a:lnSpc>
                <a:spcPct val="80000"/>
              </a:lnSpc>
              <a:buFontTx/>
              <a:buNone/>
            </a:pPr>
            <a:r>
              <a:rPr lang="en-US" sz="900" dirty="0">
                <a:solidFill>
                  <a:srgbClr val="FF0000"/>
                </a:solidFill>
              </a:rPr>
              <a:t> </a:t>
            </a:r>
            <a:endParaRPr lang="en-US" sz="800" dirty="0">
              <a:solidFill>
                <a:srgbClr val="CC6600"/>
              </a:solidFill>
            </a:endParaRPr>
          </a:p>
        </p:txBody>
      </p:sp>
      <p:sp>
        <p:nvSpPr>
          <p:cNvPr id="237572" name="Line 4"/>
          <p:cNvSpPr>
            <a:spLocks noChangeShapeType="1"/>
          </p:cNvSpPr>
          <p:nvPr/>
        </p:nvSpPr>
        <p:spPr bwMode="auto">
          <a:xfrm>
            <a:off x="2438400" y="1600200"/>
            <a:ext cx="1905000" cy="0"/>
          </a:xfrm>
          <a:prstGeom prst="line">
            <a:avLst/>
          </a:prstGeom>
          <a:noFill/>
          <a:ln w="38100">
            <a:solidFill>
              <a:schemeClr val="tx1"/>
            </a:solidFill>
            <a:round/>
            <a:headEnd/>
            <a:tailEnd type="triangle" w="med" len="med"/>
          </a:ln>
          <a:effectLst/>
        </p:spPr>
        <p:txBody>
          <a:bodyPr/>
          <a:lstStyle/>
          <a:p>
            <a:endParaRPr lang="en-US"/>
          </a:p>
        </p:txBody>
      </p:sp>
      <p:sp>
        <p:nvSpPr>
          <p:cNvPr id="237573" name="Line 5"/>
          <p:cNvSpPr>
            <a:spLocks noChangeShapeType="1"/>
          </p:cNvSpPr>
          <p:nvPr/>
        </p:nvSpPr>
        <p:spPr bwMode="auto">
          <a:xfrm>
            <a:off x="2438400" y="2133600"/>
            <a:ext cx="1905000" cy="0"/>
          </a:xfrm>
          <a:prstGeom prst="line">
            <a:avLst/>
          </a:prstGeom>
          <a:noFill/>
          <a:ln w="38100">
            <a:solidFill>
              <a:schemeClr val="tx1"/>
            </a:solidFill>
            <a:round/>
            <a:headEnd/>
            <a:tailEnd type="triangle" w="med" len="med"/>
          </a:ln>
          <a:effectLst/>
        </p:spPr>
        <p:txBody>
          <a:bodyPr/>
          <a:lstStyle/>
          <a:p>
            <a:endParaRPr lang="en-US"/>
          </a:p>
        </p:txBody>
      </p:sp>
      <p:sp>
        <p:nvSpPr>
          <p:cNvPr id="237574" name="Line 6"/>
          <p:cNvSpPr>
            <a:spLocks noChangeShapeType="1"/>
          </p:cNvSpPr>
          <p:nvPr/>
        </p:nvSpPr>
        <p:spPr bwMode="auto">
          <a:xfrm>
            <a:off x="2590800" y="2743200"/>
            <a:ext cx="1752600" cy="0"/>
          </a:xfrm>
          <a:prstGeom prst="line">
            <a:avLst/>
          </a:prstGeom>
          <a:noFill/>
          <a:ln w="38100">
            <a:solidFill>
              <a:schemeClr val="tx1"/>
            </a:solidFill>
            <a:round/>
            <a:headEnd/>
            <a:tailEnd type="triangle" w="med" len="med"/>
          </a:ln>
          <a:effectLst/>
        </p:spPr>
        <p:txBody>
          <a:bodyPr/>
          <a:lstStyle/>
          <a:p>
            <a:endParaRPr lang="en-US"/>
          </a:p>
        </p:txBody>
      </p:sp>
      <p:sp>
        <p:nvSpPr>
          <p:cNvPr id="237575" name="Line 7"/>
          <p:cNvSpPr>
            <a:spLocks noChangeShapeType="1"/>
          </p:cNvSpPr>
          <p:nvPr/>
        </p:nvSpPr>
        <p:spPr bwMode="auto">
          <a:xfrm>
            <a:off x="1905000" y="3352800"/>
            <a:ext cx="2362200" cy="0"/>
          </a:xfrm>
          <a:prstGeom prst="line">
            <a:avLst/>
          </a:prstGeom>
          <a:noFill/>
          <a:ln w="38100">
            <a:solidFill>
              <a:schemeClr val="tx1"/>
            </a:solidFill>
            <a:round/>
            <a:headEnd/>
            <a:tailEnd type="triangle" w="med" len="med"/>
          </a:ln>
          <a:effectLst/>
        </p:spPr>
        <p:txBody>
          <a:bodyPr/>
          <a:lstStyle/>
          <a:p>
            <a:endParaRPr lang="en-US"/>
          </a:p>
        </p:txBody>
      </p:sp>
      <p:sp>
        <p:nvSpPr>
          <p:cNvPr id="237576" name="Line 8"/>
          <p:cNvSpPr>
            <a:spLocks noChangeShapeType="1"/>
          </p:cNvSpPr>
          <p:nvPr/>
        </p:nvSpPr>
        <p:spPr bwMode="auto">
          <a:xfrm>
            <a:off x="1828800" y="3962400"/>
            <a:ext cx="2362200" cy="0"/>
          </a:xfrm>
          <a:prstGeom prst="line">
            <a:avLst/>
          </a:prstGeom>
          <a:noFill/>
          <a:ln w="38100">
            <a:solidFill>
              <a:schemeClr val="tx1"/>
            </a:solidFill>
            <a:round/>
            <a:headEnd/>
            <a:tailEnd type="triangle" w="med" len="med"/>
          </a:ln>
          <a:effectLst/>
        </p:spPr>
        <p:txBody>
          <a:bodyPr/>
          <a:lstStyle/>
          <a:p>
            <a:endParaRPr lang="en-US"/>
          </a:p>
        </p:txBody>
      </p:sp>
      <p:sp>
        <p:nvSpPr>
          <p:cNvPr id="237577" name="Line 9"/>
          <p:cNvSpPr>
            <a:spLocks noChangeShapeType="1"/>
          </p:cNvSpPr>
          <p:nvPr/>
        </p:nvSpPr>
        <p:spPr bwMode="auto">
          <a:xfrm>
            <a:off x="2362200" y="4495800"/>
            <a:ext cx="2057400" cy="0"/>
          </a:xfrm>
          <a:prstGeom prst="line">
            <a:avLst/>
          </a:prstGeom>
          <a:noFill/>
          <a:ln w="38100">
            <a:solidFill>
              <a:schemeClr val="tx1"/>
            </a:solidFill>
            <a:round/>
            <a:headEnd/>
            <a:tailEnd type="triangle" w="med" len="med"/>
          </a:ln>
          <a:effectLst/>
        </p:spPr>
        <p:txBody>
          <a:bodyPr/>
          <a:lstStyle/>
          <a:p>
            <a:endParaRPr lang="en-US"/>
          </a:p>
        </p:txBody>
      </p:sp>
      <p:sp>
        <p:nvSpPr>
          <p:cNvPr id="237578" name="Line 10"/>
          <p:cNvSpPr>
            <a:spLocks noChangeShapeType="1"/>
          </p:cNvSpPr>
          <p:nvPr/>
        </p:nvSpPr>
        <p:spPr bwMode="auto">
          <a:xfrm>
            <a:off x="2057400" y="5105400"/>
            <a:ext cx="2133600" cy="0"/>
          </a:xfrm>
          <a:prstGeom prst="line">
            <a:avLst/>
          </a:prstGeom>
          <a:noFill/>
          <a:ln w="38100">
            <a:solidFill>
              <a:schemeClr val="tx1"/>
            </a:solidFill>
            <a:round/>
            <a:headEnd/>
            <a:tailEnd type="triangle" w="med" len="med"/>
          </a:ln>
          <a:effectLst/>
        </p:spPr>
        <p:txBody>
          <a:bodyPr/>
          <a:lstStyle/>
          <a:p>
            <a:endParaRPr lang="en-US"/>
          </a:p>
        </p:txBody>
      </p:sp>
      <p:sp>
        <p:nvSpPr>
          <p:cNvPr id="237579" name="Text Box 11"/>
          <p:cNvSpPr txBox="1">
            <a:spLocks noChangeArrowheads="1"/>
          </p:cNvSpPr>
          <p:nvPr/>
        </p:nvSpPr>
        <p:spPr bwMode="auto">
          <a:xfrm>
            <a:off x="4419600" y="1371600"/>
            <a:ext cx="3657600" cy="519113"/>
          </a:xfrm>
          <a:prstGeom prst="rect">
            <a:avLst/>
          </a:prstGeom>
          <a:noFill/>
          <a:ln w="9525">
            <a:noFill/>
            <a:miter lim="800000"/>
            <a:headEnd/>
            <a:tailEnd/>
          </a:ln>
          <a:effectLst/>
        </p:spPr>
        <p:txBody>
          <a:bodyPr>
            <a:spAutoFit/>
          </a:bodyPr>
          <a:lstStyle/>
          <a:p>
            <a:pPr>
              <a:spcBef>
                <a:spcPct val="50000"/>
              </a:spcBef>
            </a:pPr>
            <a:r>
              <a:rPr lang="en-US" sz="2800" dirty="0"/>
              <a:t>calcium ion … Ca</a:t>
            </a:r>
            <a:r>
              <a:rPr lang="en-US" sz="2800" baseline="30000" dirty="0"/>
              <a:t>2+</a:t>
            </a:r>
          </a:p>
        </p:txBody>
      </p:sp>
      <p:sp>
        <p:nvSpPr>
          <p:cNvPr id="237580" name="Text Box 12"/>
          <p:cNvSpPr txBox="1">
            <a:spLocks noChangeArrowheads="1"/>
          </p:cNvSpPr>
          <p:nvPr/>
        </p:nvSpPr>
        <p:spPr bwMode="auto">
          <a:xfrm>
            <a:off x="4419600" y="1905000"/>
            <a:ext cx="3886200" cy="519113"/>
          </a:xfrm>
          <a:prstGeom prst="rect">
            <a:avLst/>
          </a:prstGeom>
          <a:noFill/>
          <a:ln w="9525">
            <a:noFill/>
            <a:miter lim="800000"/>
            <a:headEnd/>
            <a:tailEnd/>
          </a:ln>
          <a:effectLst/>
        </p:spPr>
        <p:txBody>
          <a:bodyPr>
            <a:spAutoFit/>
          </a:bodyPr>
          <a:lstStyle/>
          <a:p>
            <a:pPr>
              <a:spcBef>
                <a:spcPct val="50000"/>
              </a:spcBef>
            </a:pPr>
            <a:r>
              <a:rPr lang="en-US" sz="2800" dirty="0"/>
              <a:t>sodium ion  …  Na</a:t>
            </a:r>
            <a:r>
              <a:rPr lang="en-US" sz="2800" baseline="30000" dirty="0"/>
              <a:t>+</a:t>
            </a:r>
          </a:p>
        </p:txBody>
      </p:sp>
      <p:sp>
        <p:nvSpPr>
          <p:cNvPr id="237581" name="Text Box 13"/>
          <p:cNvSpPr txBox="1">
            <a:spLocks noChangeArrowheads="1"/>
          </p:cNvSpPr>
          <p:nvPr/>
        </p:nvSpPr>
        <p:spPr bwMode="auto">
          <a:xfrm>
            <a:off x="4419600" y="2514600"/>
            <a:ext cx="3886200" cy="519113"/>
          </a:xfrm>
          <a:prstGeom prst="rect">
            <a:avLst/>
          </a:prstGeom>
          <a:noFill/>
          <a:ln w="9525">
            <a:noFill/>
            <a:miter lim="800000"/>
            <a:headEnd/>
            <a:tailEnd/>
          </a:ln>
          <a:effectLst/>
        </p:spPr>
        <p:txBody>
          <a:bodyPr>
            <a:spAutoFit/>
          </a:bodyPr>
          <a:lstStyle/>
          <a:p>
            <a:pPr>
              <a:spcBef>
                <a:spcPct val="50000"/>
              </a:spcBef>
            </a:pPr>
            <a:r>
              <a:rPr lang="en-US" sz="2800" dirty="0"/>
              <a:t>cesium ion  …  Cs</a:t>
            </a:r>
            <a:r>
              <a:rPr lang="en-US" sz="2800" baseline="30000" dirty="0"/>
              <a:t>+</a:t>
            </a:r>
          </a:p>
        </p:txBody>
      </p:sp>
      <p:sp>
        <p:nvSpPr>
          <p:cNvPr id="237582" name="Text Box 14"/>
          <p:cNvSpPr txBox="1">
            <a:spLocks noChangeArrowheads="1"/>
          </p:cNvSpPr>
          <p:nvPr/>
        </p:nvSpPr>
        <p:spPr bwMode="auto">
          <a:xfrm>
            <a:off x="4343400" y="3124200"/>
            <a:ext cx="2286000" cy="519113"/>
          </a:xfrm>
          <a:prstGeom prst="rect">
            <a:avLst/>
          </a:prstGeom>
          <a:noFill/>
          <a:ln w="9525">
            <a:noFill/>
            <a:miter lim="800000"/>
            <a:headEnd/>
            <a:tailEnd/>
          </a:ln>
          <a:effectLst/>
        </p:spPr>
        <p:txBody>
          <a:bodyPr>
            <a:spAutoFit/>
          </a:bodyPr>
          <a:lstStyle/>
          <a:p>
            <a:pPr>
              <a:spcBef>
                <a:spcPct val="50000"/>
              </a:spcBef>
            </a:pPr>
            <a:r>
              <a:rPr lang="en-US" sz="2800" dirty="0"/>
              <a:t>silver ion  </a:t>
            </a:r>
            <a:endParaRPr lang="en-US" sz="2800" baseline="30000" dirty="0"/>
          </a:p>
        </p:txBody>
      </p:sp>
      <p:sp>
        <p:nvSpPr>
          <p:cNvPr id="237583" name="Text Box 15"/>
          <p:cNvSpPr txBox="1">
            <a:spLocks noChangeArrowheads="1"/>
          </p:cNvSpPr>
          <p:nvPr/>
        </p:nvSpPr>
        <p:spPr bwMode="auto">
          <a:xfrm>
            <a:off x="4267200" y="3657600"/>
            <a:ext cx="4191000" cy="519113"/>
          </a:xfrm>
          <a:prstGeom prst="rect">
            <a:avLst/>
          </a:prstGeom>
          <a:noFill/>
          <a:ln w="9525">
            <a:noFill/>
            <a:miter lim="800000"/>
            <a:headEnd/>
            <a:tailEnd/>
          </a:ln>
          <a:effectLst/>
        </p:spPr>
        <p:txBody>
          <a:bodyPr>
            <a:spAutoFit/>
          </a:bodyPr>
          <a:lstStyle/>
          <a:p>
            <a:pPr>
              <a:spcBef>
                <a:spcPct val="50000"/>
              </a:spcBef>
            </a:pPr>
            <a:r>
              <a:rPr lang="en-US" sz="2800" dirty="0"/>
              <a:t>gold (I) ion </a:t>
            </a:r>
          </a:p>
        </p:txBody>
      </p:sp>
      <p:sp>
        <p:nvSpPr>
          <p:cNvPr id="237584" name="Text Box 16"/>
          <p:cNvSpPr txBox="1">
            <a:spLocks noChangeArrowheads="1"/>
          </p:cNvSpPr>
          <p:nvPr/>
        </p:nvSpPr>
        <p:spPr bwMode="auto">
          <a:xfrm>
            <a:off x="4419600" y="4267200"/>
            <a:ext cx="4038600" cy="519113"/>
          </a:xfrm>
          <a:prstGeom prst="rect">
            <a:avLst/>
          </a:prstGeom>
          <a:noFill/>
          <a:ln w="9525">
            <a:noFill/>
            <a:miter lim="800000"/>
            <a:headEnd/>
            <a:tailEnd/>
          </a:ln>
          <a:effectLst/>
        </p:spPr>
        <p:txBody>
          <a:bodyPr>
            <a:spAutoFit/>
          </a:bodyPr>
          <a:lstStyle/>
          <a:p>
            <a:pPr>
              <a:spcBef>
                <a:spcPct val="50000"/>
              </a:spcBef>
            </a:pPr>
            <a:r>
              <a:rPr lang="en-US" sz="2800" dirty="0"/>
              <a:t>cobalt (II) ion  … Co</a:t>
            </a:r>
            <a:r>
              <a:rPr lang="en-US" sz="2800" baseline="30000" dirty="0"/>
              <a:t>2+</a:t>
            </a:r>
          </a:p>
        </p:txBody>
      </p:sp>
      <p:sp>
        <p:nvSpPr>
          <p:cNvPr id="237585" name="Text Box 17"/>
          <p:cNvSpPr txBox="1">
            <a:spLocks noChangeArrowheads="1"/>
          </p:cNvSpPr>
          <p:nvPr/>
        </p:nvSpPr>
        <p:spPr bwMode="auto">
          <a:xfrm>
            <a:off x="4267200" y="4876800"/>
            <a:ext cx="4267200" cy="519113"/>
          </a:xfrm>
          <a:prstGeom prst="rect">
            <a:avLst/>
          </a:prstGeom>
          <a:noFill/>
          <a:ln w="9525">
            <a:noFill/>
            <a:miter lim="800000"/>
            <a:headEnd/>
            <a:tailEnd/>
          </a:ln>
          <a:effectLst/>
        </p:spPr>
        <p:txBody>
          <a:bodyPr>
            <a:spAutoFit/>
          </a:bodyPr>
          <a:lstStyle/>
          <a:p>
            <a:pPr>
              <a:spcBef>
                <a:spcPct val="50000"/>
              </a:spcBef>
            </a:pPr>
            <a:r>
              <a:rPr lang="en-US" sz="2800" dirty="0"/>
              <a:t>germanium 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37571">
                                            <p:txEl>
                                              <p:pRg st="0" end="0"/>
                                            </p:txEl>
                                          </p:spTgt>
                                        </p:tgtEl>
                                        <p:attrNameLst>
                                          <p:attrName>style.visibility</p:attrName>
                                        </p:attrNameLst>
                                      </p:cBhvr>
                                      <p:to>
                                        <p:strVal val="visible"/>
                                      </p:to>
                                    </p:set>
                                    <p:anim calcmode="lin" valueType="num">
                                      <p:cBhvr additive="base">
                                        <p:cTn id="7" dur="1000" fill="hold"/>
                                        <p:tgtEl>
                                          <p:spTgt spid="237571">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3757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37571">
                                            <p:txEl>
                                              <p:pRg st="2" end="2"/>
                                            </p:txEl>
                                          </p:spTgt>
                                        </p:tgtEl>
                                        <p:attrNameLst>
                                          <p:attrName>style.visibility</p:attrName>
                                        </p:attrNameLst>
                                      </p:cBhvr>
                                      <p:to>
                                        <p:strVal val="visible"/>
                                      </p:to>
                                    </p:set>
                                    <p:anim calcmode="lin" valueType="num">
                                      <p:cBhvr additive="base">
                                        <p:cTn id="13" dur="500" fill="hold"/>
                                        <p:tgtEl>
                                          <p:spTgt spid="23757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7571">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237572"/>
                                        </p:tgtEl>
                                        <p:attrNameLst>
                                          <p:attrName>style.visibility</p:attrName>
                                        </p:attrNameLst>
                                      </p:cBhvr>
                                      <p:to>
                                        <p:strVal val="visible"/>
                                      </p:to>
                                    </p:set>
                                    <p:anim calcmode="lin" valueType="num">
                                      <p:cBhvr additive="base">
                                        <p:cTn id="17" dur="500" fill="hold"/>
                                        <p:tgtEl>
                                          <p:spTgt spid="237572"/>
                                        </p:tgtEl>
                                        <p:attrNameLst>
                                          <p:attrName>ppt_x</p:attrName>
                                        </p:attrNameLst>
                                      </p:cBhvr>
                                      <p:tavLst>
                                        <p:tav tm="0">
                                          <p:val>
                                            <p:strVal val="1+#ppt_w/2"/>
                                          </p:val>
                                        </p:tav>
                                        <p:tav tm="100000">
                                          <p:val>
                                            <p:strVal val="#ppt_x"/>
                                          </p:val>
                                        </p:tav>
                                      </p:tavLst>
                                    </p:anim>
                                    <p:anim calcmode="lin" valueType="num">
                                      <p:cBhvr additive="base">
                                        <p:cTn id="18" dur="500" fill="hold"/>
                                        <p:tgtEl>
                                          <p:spTgt spid="23757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37579"/>
                                        </p:tgtEl>
                                        <p:attrNameLst>
                                          <p:attrName>style.visibility</p:attrName>
                                        </p:attrNameLst>
                                      </p:cBhvr>
                                      <p:to>
                                        <p:strVal val="visible"/>
                                      </p:to>
                                    </p:set>
                                    <p:animEffect transition="in" filter="dissolve">
                                      <p:cBhvr>
                                        <p:cTn id="23" dur="1000"/>
                                        <p:tgtEl>
                                          <p:spTgt spid="237579"/>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237571">
                                            <p:txEl>
                                              <p:pRg st="4" end="4"/>
                                            </p:txEl>
                                          </p:spTgt>
                                        </p:tgtEl>
                                        <p:attrNameLst>
                                          <p:attrName>style.visibility</p:attrName>
                                        </p:attrNameLst>
                                      </p:cBhvr>
                                      <p:to>
                                        <p:strVal val="visible"/>
                                      </p:to>
                                    </p:set>
                                    <p:anim calcmode="lin" valueType="num">
                                      <p:cBhvr additive="base">
                                        <p:cTn id="28" dur="500" fill="hold"/>
                                        <p:tgtEl>
                                          <p:spTgt spid="237571">
                                            <p:txEl>
                                              <p:pRg st="4" end="4"/>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237571">
                                            <p:txEl>
                                              <p:pRg st="4" end="4"/>
                                            </p:txEl>
                                          </p:spTgt>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237573"/>
                                        </p:tgtEl>
                                        <p:attrNameLst>
                                          <p:attrName>style.visibility</p:attrName>
                                        </p:attrNameLst>
                                      </p:cBhvr>
                                      <p:to>
                                        <p:strVal val="visible"/>
                                      </p:to>
                                    </p:set>
                                    <p:anim calcmode="lin" valueType="num">
                                      <p:cBhvr additive="base">
                                        <p:cTn id="32" dur="500" fill="hold"/>
                                        <p:tgtEl>
                                          <p:spTgt spid="237573"/>
                                        </p:tgtEl>
                                        <p:attrNameLst>
                                          <p:attrName>ppt_x</p:attrName>
                                        </p:attrNameLst>
                                      </p:cBhvr>
                                      <p:tavLst>
                                        <p:tav tm="0">
                                          <p:val>
                                            <p:strVal val="1+#ppt_w/2"/>
                                          </p:val>
                                        </p:tav>
                                        <p:tav tm="100000">
                                          <p:val>
                                            <p:strVal val="#ppt_x"/>
                                          </p:val>
                                        </p:tav>
                                      </p:tavLst>
                                    </p:anim>
                                    <p:anim calcmode="lin" valueType="num">
                                      <p:cBhvr additive="base">
                                        <p:cTn id="33" dur="500" fill="hold"/>
                                        <p:tgtEl>
                                          <p:spTgt spid="237573"/>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237580"/>
                                        </p:tgtEl>
                                        <p:attrNameLst>
                                          <p:attrName>style.visibility</p:attrName>
                                        </p:attrNameLst>
                                      </p:cBhvr>
                                      <p:to>
                                        <p:strVal val="visible"/>
                                      </p:to>
                                    </p:set>
                                    <p:animEffect transition="in" filter="dissolve">
                                      <p:cBhvr>
                                        <p:cTn id="38" dur="1000"/>
                                        <p:tgtEl>
                                          <p:spTgt spid="237580"/>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37571">
                                            <p:txEl>
                                              <p:pRg st="6" end="6"/>
                                            </p:txEl>
                                          </p:spTgt>
                                        </p:tgtEl>
                                        <p:attrNameLst>
                                          <p:attrName>style.visibility</p:attrName>
                                        </p:attrNameLst>
                                      </p:cBhvr>
                                      <p:to>
                                        <p:strVal val="visible"/>
                                      </p:to>
                                    </p:set>
                                    <p:anim calcmode="lin" valueType="num">
                                      <p:cBhvr additive="base">
                                        <p:cTn id="43" dur="1000" fill="hold"/>
                                        <p:tgtEl>
                                          <p:spTgt spid="237571">
                                            <p:txEl>
                                              <p:pRg st="6" end="6"/>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237571">
                                            <p:txEl>
                                              <p:pRg st="6" end="6"/>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237574"/>
                                        </p:tgtEl>
                                        <p:attrNameLst>
                                          <p:attrName>style.visibility</p:attrName>
                                        </p:attrNameLst>
                                      </p:cBhvr>
                                      <p:to>
                                        <p:strVal val="visible"/>
                                      </p:to>
                                    </p:set>
                                    <p:anim calcmode="lin" valueType="num">
                                      <p:cBhvr additive="base">
                                        <p:cTn id="47" dur="500" fill="hold"/>
                                        <p:tgtEl>
                                          <p:spTgt spid="237574"/>
                                        </p:tgtEl>
                                        <p:attrNameLst>
                                          <p:attrName>ppt_x</p:attrName>
                                        </p:attrNameLst>
                                      </p:cBhvr>
                                      <p:tavLst>
                                        <p:tav tm="0">
                                          <p:val>
                                            <p:strVal val="1+#ppt_w/2"/>
                                          </p:val>
                                        </p:tav>
                                        <p:tav tm="100000">
                                          <p:val>
                                            <p:strVal val="#ppt_x"/>
                                          </p:val>
                                        </p:tav>
                                      </p:tavLst>
                                    </p:anim>
                                    <p:anim calcmode="lin" valueType="num">
                                      <p:cBhvr additive="base">
                                        <p:cTn id="48" dur="500" fill="hold"/>
                                        <p:tgtEl>
                                          <p:spTgt spid="237574"/>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237581"/>
                                        </p:tgtEl>
                                        <p:attrNameLst>
                                          <p:attrName>style.visibility</p:attrName>
                                        </p:attrNameLst>
                                      </p:cBhvr>
                                      <p:to>
                                        <p:strVal val="visible"/>
                                      </p:to>
                                    </p:set>
                                    <p:animEffect transition="in" filter="dissolve">
                                      <p:cBhvr>
                                        <p:cTn id="53" dur="1000"/>
                                        <p:tgtEl>
                                          <p:spTgt spid="237581"/>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8" fill="hold" nodeType="clickEffect">
                                  <p:stCondLst>
                                    <p:cond delay="0"/>
                                  </p:stCondLst>
                                  <p:childTnLst>
                                    <p:set>
                                      <p:cBhvr>
                                        <p:cTn id="57" dur="1" fill="hold">
                                          <p:stCondLst>
                                            <p:cond delay="0"/>
                                          </p:stCondLst>
                                        </p:cTn>
                                        <p:tgtEl>
                                          <p:spTgt spid="237571">
                                            <p:txEl>
                                              <p:pRg st="8" end="8"/>
                                            </p:txEl>
                                          </p:spTgt>
                                        </p:tgtEl>
                                        <p:attrNameLst>
                                          <p:attrName>style.visibility</p:attrName>
                                        </p:attrNameLst>
                                      </p:cBhvr>
                                      <p:to>
                                        <p:strVal val="visible"/>
                                      </p:to>
                                    </p:set>
                                    <p:anim calcmode="lin" valueType="num">
                                      <p:cBhvr additive="base">
                                        <p:cTn id="58" dur="500" fill="hold"/>
                                        <p:tgtEl>
                                          <p:spTgt spid="237571">
                                            <p:txEl>
                                              <p:pRg st="8" end="8"/>
                                            </p:txEl>
                                          </p:spTgt>
                                        </p:tgtEl>
                                        <p:attrNameLst>
                                          <p:attrName>ppt_x</p:attrName>
                                        </p:attrNameLst>
                                      </p:cBhvr>
                                      <p:tavLst>
                                        <p:tav tm="0">
                                          <p:val>
                                            <p:strVal val="0-#ppt_w/2"/>
                                          </p:val>
                                        </p:tav>
                                        <p:tav tm="100000">
                                          <p:val>
                                            <p:strVal val="#ppt_x"/>
                                          </p:val>
                                        </p:tav>
                                      </p:tavLst>
                                    </p:anim>
                                    <p:anim calcmode="lin" valueType="num">
                                      <p:cBhvr additive="base">
                                        <p:cTn id="59" dur="500" fill="hold"/>
                                        <p:tgtEl>
                                          <p:spTgt spid="237571">
                                            <p:txEl>
                                              <p:pRg st="8" end="8"/>
                                            </p:txEl>
                                          </p:spTgt>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237575"/>
                                        </p:tgtEl>
                                        <p:attrNameLst>
                                          <p:attrName>style.visibility</p:attrName>
                                        </p:attrNameLst>
                                      </p:cBhvr>
                                      <p:to>
                                        <p:strVal val="visible"/>
                                      </p:to>
                                    </p:set>
                                    <p:anim calcmode="lin" valueType="num">
                                      <p:cBhvr additive="base">
                                        <p:cTn id="62" dur="500" fill="hold"/>
                                        <p:tgtEl>
                                          <p:spTgt spid="237575"/>
                                        </p:tgtEl>
                                        <p:attrNameLst>
                                          <p:attrName>ppt_x</p:attrName>
                                        </p:attrNameLst>
                                      </p:cBhvr>
                                      <p:tavLst>
                                        <p:tav tm="0">
                                          <p:val>
                                            <p:strVal val="1+#ppt_w/2"/>
                                          </p:val>
                                        </p:tav>
                                        <p:tav tm="100000">
                                          <p:val>
                                            <p:strVal val="#ppt_x"/>
                                          </p:val>
                                        </p:tav>
                                      </p:tavLst>
                                    </p:anim>
                                    <p:anim calcmode="lin" valueType="num">
                                      <p:cBhvr additive="base">
                                        <p:cTn id="63" dur="500" fill="hold"/>
                                        <p:tgtEl>
                                          <p:spTgt spid="237575"/>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237582"/>
                                        </p:tgtEl>
                                        <p:attrNameLst>
                                          <p:attrName>style.visibility</p:attrName>
                                        </p:attrNameLst>
                                      </p:cBhvr>
                                      <p:to>
                                        <p:strVal val="visible"/>
                                      </p:to>
                                    </p:set>
                                    <p:animEffect transition="in" filter="dissolve">
                                      <p:cBhvr>
                                        <p:cTn id="68" dur="1000"/>
                                        <p:tgtEl>
                                          <p:spTgt spid="237582"/>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237571">
                                            <p:txEl>
                                              <p:pRg st="10" end="10"/>
                                            </p:txEl>
                                          </p:spTgt>
                                        </p:tgtEl>
                                        <p:attrNameLst>
                                          <p:attrName>style.visibility</p:attrName>
                                        </p:attrNameLst>
                                      </p:cBhvr>
                                      <p:to>
                                        <p:strVal val="visible"/>
                                      </p:to>
                                    </p:set>
                                    <p:anim calcmode="lin" valueType="num">
                                      <p:cBhvr additive="base">
                                        <p:cTn id="73" dur="1000" fill="hold"/>
                                        <p:tgtEl>
                                          <p:spTgt spid="237571">
                                            <p:txEl>
                                              <p:pRg st="10" end="10"/>
                                            </p:txEl>
                                          </p:spTgt>
                                        </p:tgtEl>
                                        <p:attrNameLst>
                                          <p:attrName>ppt_x</p:attrName>
                                        </p:attrNameLst>
                                      </p:cBhvr>
                                      <p:tavLst>
                                        <p:tav tm="0">
                                          <p:val>
                                            <p:strVal val="0-#ppt_w/2"/>
                                          </p:val>
                                        </p:tav>
                                        <p:tav tm="100000">
                                          <p:val>
                                            <p:strVal val="#ppt_x"/>
                                          </p:val>
                                        </p:tav>
                                      </p:tavLst>
                                    </p:anim>
                                    <p:anim calcmode="lin" valueType="num">
                                      <p:cBhvr additive="base">
                                        <p:cTn id="74" dur="1000" fill="hold"/>
                                        <p:tgtEl>
                                          <p:spTgt spid="237571">
                                            <p:txEl>
                                              <p:pRg st="10" end="10"/>
                                            </p:txEl>
                                          </p:spTgt>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0"/>
                                  </p:stCondLst>
                                  <p:childTnLst>
                                    <p:set>
                                      <p:cBhvr>
                                        <p:cTn id="76" dur="1" fill="hold">
                                          <p:stCondLst>
                                            <p:cond delay="0"/>
                                          </p:stCondLst>
                                        </p:cTn>
                                        <p:tgtEl>
                                          <p:spTgt spid="237576"/>
                                        </p:tgtEl>
                                        <p:attrNameLst>
                                          <p:attrName>style.visibility</p:attrName>
                                        </p:attrNameLst>
                                      </p:cBhvr>
                                      <p:to>
                                        <p:strVal val="visible"/>
                                      </p:to>
                                    </p:set>
                                    <p:anim calcmode="lin" valueType="num">
                                      <p:cBhvr additive="base">
                                        <p:cTn id="77" dur="500" fill="hold"/>
                                        <p:tgtEl>
                                          <p:spTgt spid="237576"/>
                                        </p:tgtEl>
                                        <p:attrNameLst>
                                          <p:attrName>ppt_x</p:attrName>
                                        </p:attrNameLst>
                                      </p:cBhvr>
                                      <p:tavLst>
                                        <p:tav tm="0">
                                          <p:val>
                                            <p:strVal val="1+#ppt_w/2"/>
                                          </p:val>
                                        </p:tav>
                                        <p:tav tm="100000">
                                          <p:val>
                                            <p:strVal val="#ppt_x"/>
                                          </p:val>
                                        </p:tav>
                                      </p:tavLst>
                                    </p:anim>
                                    <p:anim calcmode="lin" valueType="num">
                                      <p:cBhvr additive="base">
                                        <p:cTn id="78" dur="500" fill="hold"/>
                                        <p:tgtEl>
                                          <p:spTgt spid="237576"/>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9" presetClass="entr" presetSubtype="0" fill="hold" grpId="0" nodeType="clickEffect">
                                  <p:stCondLst>
                                    <p:cond delay="0"/>
                                  </p:stCondLst>
                                  <p:childTnLst>
                                    <p:set>
                                      <p:cBhvr>
                                        <p:cTn id="82" dur="1" fill="hold">
                                          <p:stCondLst>
                                            <p:cond delay="0"/>
                                          </p:stCondLst>
                                        </p:cTn>
                                        <p:tgtEl>
                                          <p:spTgt spid="237583"/>
                                        </p:tgtEl>
                                        <p:attrNameLst>
                                          <p:attrName>style.visibility</p:attrName>
                                        </p:attrNameLst>
                                      </p:cBhvr>
                                      <p:to>
                                        <p:strVal val="visible"/>
                                      </p:to>
                                    </p:set>
                                    <p:animEffect transition="in" filter="dissolve">
                                      <p:cBhvr>
                                        <p:cTn id="83" dur="1000"/>
                                        <p:tgtEl>
                                          <p:spTgt spid="237583"/>
                                        </p:tgtEl>
                                      </p:cBhvr>
                                    </p:animEffect>
                                  </p:childTnLst>
                                </p:cTn>
                              </p:par>
                            </p:childTnLst>
                          </p:cTn>
                        </p:par>
                      </p:childTnLst>
                    </p:cTn>
                  </p:par>
                  <p:par>
                    <p:cTn id="84" fill="hold">
                      <p:stCondLst>
                        <p:cond delay="indefinite"/>
                      </p:stCondLst>
                      <p:childTnLst>
                        <p:par>
                          <p:cTn id="85" fill="hold">
                            <p:stCondLst>
                              <p:cond delay="0"/>
                            </p:stCondLst>
                            <p:childTnLst>
                              <p:par>
                                <p:cTn id="86" presetID="2" presetClass="entr" presetSubtype="8" fill="hold" nodeType="clickEffect">
                                  <p:stCondLst>
                                    <p:cond delay="0"/>
                                  </p:stCondLst>
                                  <p:childTnLst>
                                    <p:set>
                                      <p:cBhvr>
                                        <p:cTn id="87" dur="1" fill="hold">
                                          <p:stCondLst>
                                            <p:cond delay="0"/>
                                          </p:stCondLst>
                                        </p:cTn>
                                        <p:tgtEl>
                                          <p:spTgt spid="237571">
                                            <p:txEl>
                                              <p:pRg st="12" end="12"/>
                                            </p:txEl>
                                          </p:spTgt>
                                        </p:tgtEl>
                                        <p:attrNameLst>
                                          <p:attrName>style.visibility</p:attrName>
                                        </p:attrNameLst>
                                      </p:cBhvr>
                                      <p:to>
                                        <p:strVal val="visible"/>
                                      </p:to>
                                    </p:set>
                                    <p:anim calcmode="lin" valueType="num">
                                      <p:cBhvr additive="base">
                                        <p:cTn id="88" dur="500" fill="hold"/>
                                        <p:tgtEl>
                                          <p:spTgt spid="237571">
                                            <p:txEl>
                                              <p:pRg st="12" end="12"/>
                                            </p:txEl>
                                          </p:spTgt>
                                        </p:tgtEl>
                                        <p:attrNameLst>
                                          <p:attrName>ppt_x</p:attrName>
                                        </p:attrNameLst>
                                      </p:cBhvr>
                                      <p:tavLst>
                                        <p:tav tm="0">
                                          <p:val>
                                            <p:strVal val="0-#ppt_w/2"/>
                                          </p:val>
                                        </p:tav>
                                        <p:tav tm="100000">
                                          <p:val>
                                            <p:strVal val="#ppt_x"/>
                                          </p:val>
                                        </p:tav>
                                      </p:tavLst>
                                    </p:anim>
                                    <p:anim calcmode="lin" valueType="num">
                                      <p:cBhvr additive="base">
                                        <p:cTn id="89" dur="500" fill="hold"/>
                                        <p:tgtEl>
                                          <p:spTgt spid="237571">
                                            <p:txEl>
                                              <p:pRg st="12" end="12"/>
                                            </p:txEl>
                                          </p:spTgt>
                                        </p:tgtEl>
                                        <p:attrNameLst>
                                          <p:attrName>ppt_y</p:attrName>
                                        </p:attrNameLst>
                                      </p:cBhvr>
                                      <p:tavLst>
                                        <p:tav tm="0">
                                          <p:val>
                                            <p:strVal val="#ppt_y"/>
                                          </p:val>
                                        </p:tav>
                                        <p:tav tm="100000">
                                          <p:val>
                                            <p:strVal val="#ppt_y"/>
                                          </p:val>
                                        </p:tav>
                                      </p:tavLst>
                                    </p:anim>
                                  </p:childTnLst>
                                </p:cTn>
                              </p:par>
                              <p:par>
                                <p:cTn id="90" presetID="2" presetClass="entr" presetSubtype="2" fill="hold" grpId="0" nodeType="withEffect">
                                  <p:stCondLst>
                                    <p:cond delay="0"/>
                                  </p:stCondLst>
                                  <p:childTnLst>
                                    <p:set>
                                      <p:cBhvr>
                                        <p:cTn id="91" dur="1" fill="hold">
                                          <p:stCondLst>
                                            <p:cond delay="0"/>
                                          </p:stCondLst>
                                        </p:cTn>
                                        <p:tgtEl>
                                          <p:spTgt spid="237577"/>
                                        </p:tgtEl>
                                        <p:attrNameLst>
                                          <p:attrName>style.visibility</p:attrName>
                                        </p:attrNameLst>
                                      </p:cBhvr>
                                      <p:to>
                                        <p:strVal val="visible"/>
                                      </p:to>
                                    </p:set>
                                    <p:anim calcmode="lin" valueType="num">
                                      <p:cBhvr additive="base">
                                        <p:cTn id="92" dur="500" fill="hold"/>
                                        <p:tgtEl>
                                          <p:spTgt spid="237577"/>
                                        </p:tgtEl>
                                        <p:attrNameLst>
                                          <p:attrName>ppt_x</p:attrName>
                                        </p:attrNameLst>
                                      </p:cBhvr>
                                      <p:tavLst>
                                        <p:tav tm="0">
                                          <p:val>
                                            <p:strVal val="1+#ppt_w/2"/>
                                          </p:val>
                                        </p:tav>
                                        <p:tav tm="100000">
                                          <p:val>
                                            <p:strVal val="#ppt_x"/>
                                          </p:val>
                                        </p:tav>
                                      </p:tavLst>
                                    </p:anim>
                                    <p:anim calcmode="lin" valueType="num">
                                      <p:cBhvr additive="base">
                                        <p:cTn id="93" dur="500" fill="hold"/>
                                        <p:tgtEl>
                                          <p:spTgt spid="237577"/>
                                        </p:tgtEl>
                                        <p:attrNameLst>
                                          <p:attrName>ppt_y</p:attrName>
                                        </p:attrNameLst>
                                      </p:cBhvr>
                                      <p:tavLst>
                                        <p:tav tm="0">
                                          <p:val>
                                            <p:strVal val="#ppt_y"/>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9" presetClass="entr" presetSubtype="0" fill="hold" grpId="0" nodeType="clickEffect">
                                  <p:stCondLst>
                                    <p:cond delay="0"/>
                                  </p:stCondLst>
                                  <p:childTnLst>
                                    <p:set>
                                      <p:cBhvr>
                                        <p:cTn id="97" dur="1" fill="hold">
                                          <p:stCondLst>
                                            <p:cond delay="0"/>
                                          </p:stCondLst>
                                        </p:cTn>
                                        <p:tgtEl>
                                          <p:spTgt spid="237584"/>
                                        </p:tgtEl>
                                        <p:attrNameLst>
                                          <p:attrName>style.visibility</p:attrName>
                                        </p:attrNameLst>
                                      </p:cBhvr>
                                      <p:to>
                                        <p:strVal val="visible"/>
                                      </p:to>
                                    </p:set>
                                    <p:animEffect transition="in" filter="dissolve">
                                      <p:cBhvr>
                                        <p:cTn id="98" dur="1000"/>
                                        <p:tgtEl>
                                          <p:spTgt spid="237584"/>
                                        </p:tgtEl>
                                      </p:cBhvr>
                                    </p:animEffect>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nodeType="clickEffect">
                                  <p:stCondLst>
                                    <p:cond delay="0"/>
                                  </p:stCondLst>
                                  <p:childTnLst>
                                    <p:set>
                                      <p:cBhvr>
                                        <p:cTn id="102" dur="1" fill="hold">
                                          <p:stCondLst>
                                            <p:cond delay="0"/>
                                          </p:stCondLst>
                                        </p:cTn>
                                        <p:tgtEl>
                                          <p:spTgt spid="237571">
                                            <p:txEl>
                                              <p:pRg st="14" end="14"/>
                                            </p:txEl>
                                          </p:spTgt>
                                        </p:tgtEl>
                                        <p:attrNameLst>
                                          <p:attrName>style.visibility</p:attrName>
                                        </p:attrNameLst>
                                      </p:cBhvr>
                                      <p:to>
                                        <p:strVal val="visible"/>
                                      </p:to>
                                    </p:set>
                                    <p:anim calcmode="lin" valueType="num">
                                      <p:cBhvr additive="base">
                                        <p:cTn id="103" dur="500" fill="hold"/>
                                        <p:tgtEl>
                                          <p:spTgt spid="237571">
                                            <p:txEl>
                                              <p:pRg st="14" end="14"/>
                                            </p:txEl>
                                          </p:spTgt>
                                        </p:tgtEl>
                                        <p:attrNameLst>
                                          <p:attrName>ppt_x</p:attrName>
                                        </p:attrNameLst>
                                      </p:cBhvr>
                                      <p:tavLst>
                                        <p:tav tm="0">
                                          <p:val>
                                            <p:strVal val="0-#ppt_w/2"/>
                                          </p:val>
                                        </p:tav>
                                        <p:tav tm="100000">
                                          <p:val>
                                            <p:strVal val="#ppt_x"/>
                                          </p:val>
                                        </p:tav>
                                      </p:tavLst>
                                    </p:anim>
                                    <p:anim calcmode="lin" valueType="num">
                                      <p:cBhvr additive="base">
                                        <p:cTn id="104" dur="500" fill="hold"/>
                                        <p:tgtEl>
                                          <p:spTgt spid="237571">
                                            <p:txEl>
                                              <p:pRg st="14" end="14"/>
                                            </p:txEl>
                                          </p:spTgt>
                                        </p:tgtEl>
                                        <p:attrNameLst>
                                          <p:attrName>ppt_y</p:attrName>
                                        </p:attrNameLst>
                                      </p:cBhvr>
                                      <p:tavLst>
                                        <p:tav tm="0">
                                          <p:val>
                                            <p:strVal val="#ppt_y"/>
                                          </p:val>
                                        </p:tav>
                                        <p:tav tm="100000">
                                          <p:val>
                                            <p:strVal val="#ppt_y"/>
                                          </p:val>
                                        </p:tav>
                                      </p:tavLst>
                                    </p:anim>
                                  </p:childTnLst>
                                </p:cTn>
                              </p:par>
                              <p:par>
                                <p:cTn id="105" presetID="2" presetClass="entr" presetSubtype="8" fill="hold" nodeType="withEffect">
                                  <p:stCondLst>
                                    <p:cond delay="0"/>
                                  </p:stCondLst>
                                  <p:childTnLst>
                                    <p:set>
                                      <p:cBhvr>
                                        <p:cTn id="106" dur="1" fill="hold">
                                          <p:stCondLst>
                                            <p:cond delay="0"/>
                                          </p:stCondLst>
                                        </p:cTn>
                                        <p:tgtEl>
                                          <p:spTgt spid="237571">
                                            <p:txEl>
                                              <p:pRg st="15" end="15"/>
                                            </p:txEl>
                                          </p:spTgt>
                                        </p:tgtEl>
                                        <p:attrNameLst>
                                          <p:attrName>style.visibility</p:attrName>
                                        </p:attrNameLst>
                                      </p:cBhvr>
                                      <p:to>
                                        <p:strVal val="visible"/>
                                      </p:to>
                                    </p:set>
                                    <p:anim calcmode="lin" valueType="num">
                                      <p:cBhvr additive="base">
                                        <p:cTn id="107" dur="500" fill="hold"/>
                                        <p:tgtEl>
                                          <p:spTgt spid="237571">
                                            <p:txEl>
                                              <p:pRg st="15" end="15"/>
                                            </p:txEl>
                                          </p:spTgt>
                                        </p:tgtEl>
                                        <p:attrNameLst>
                                          <p:attrName>ppt_x</p:attrName>
                                        </p:attrNameLst>
                                      </p:cBhvr>
                                      <p:tavLst>
                                        <p:tav tm="0">
                                          <p:val>
                                            <p:strVal val="0-#ppt_w/2"/>
                                          </p:val>
                                        </p:tav>
                                        <p:tav tm="100000">
                                          <p:val>
                                            <p:strVal val="#ppt_x"/>
                                          </p:val>
                                        </p:tav>
                                      </p:tavLst>
                                    </p:anim>
                                    <p:anim calcmode="lin" valueType="num">
                                      <p:cBhvr additive="base">
                                        <p:cTn id="108" dur="500" fill="hold"/>
                                        <p:tgtEl>
                                          <p:spTgt spid="237571">
                                            <p:txEl>
                                              <p:pRg st="15" end="15"/>
                                            </p:txEl>
                                          </p:spTgt>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37578"/>
                                        </p:tgtEl>
                                        <p:attrNameLst>
                                          <p:attrName>style.visibility</p:attrName>
                                        </p:attrNameLst>
                                      </p:cBhvr>
                                      <p:to>
                                        <p:strVal val="visible"/>
                                      </p:to>
                                    </p:set>
                                    <p:anim calcmode="lin" valueType="num">
                                      <p:cBhvr additive="base">
                                        <p:cTn id="111" dur="500" fill="hold"/>
                                        <p:tgtEl>
                                          <p:spTgt spid="237578"/>
                                        </p:tgtEl>
                                        <p:attrNameLst>
                                          <p:attrName>ppt_x</p:attrName>
                                        </p:attrNameLst>
                                      </p:cBhvr>
                                      <p:tavLst>
                                        <p:tav tm="0">
                                          <p:val>
                                            <p:strVal val="1+#ppt_w/2"/>
                                          </p:val>
                                        </p:tav>
                                        <p:tav tm="100000">
                                          <p:val>
                                            <p:strVal val="#ppt_x"/>
                                          </p:val>
                                        </p:tav>
                                      </p:tavLst>
                                    </p:anim>
                                    <p:anim calcmode="lin" valueType="num">
                                      <p:cBhvr additive="base">
                                        <p:cTn id="112" dur="500" fill="hold"/>
                                        <p:tgtEl>
                                          <p:spTgt spid="237578"/>
                                        </p:tgtEl>
                                        <p:attrNameLst>
                                          <p:attrName>ppt_y</p:attrName>
                                        </p:attrNameLst>
                                      </p:cBhvr>
                                      <p:tavLst>
                                        <p:tav tm="0">
                                          <p:val>
                                            <p:strVal val="#ppt_y"/>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9" presetClass="entr" presetSubtype="0" fill="hold" nodeType="clickEffect">
                                  <p:stCondLst>
                                    <p:cond delay="0"/>
                                  </p:stCondLst>
                                  <p:childTnLst>
                                    <p:set>
                                      <p:cBhvr>
                                        <p:cTn id="116" dur="1" fill="hold">
                                          <p:stCondLst>
                                            <p:cond delay="0"/>
                                          </p:stCondLst>
                                        </p:cTn>
                                        <p:tgtEl>
                                          <p:spTgt spid="237585">
                                            <p:txEl>
                                              <p:pRg st="0" end="0"/>
                                            </p:txEl>
                                          </p:spTgt>
                                        </p:tgtEl>
                                        <p:attrNameLst>
                                          <p:attrName>style.visibility</p:attrName>
                                        </p:attrNameLst>
                                      </p:cBhvr>
                                      <p:to>
                                        <p:strVal val="visible"/>
                                      </p:to>
                                    </p:set>
                                    <p:animEffect transition="in" filter="dissolve">
                                      <p:cBhvr>
                                        <p:cTn id="117" dur="1000"/>
                                        <p:tgtEl>
                                          <p:spTgt spid="2375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2" grpId="0" animBg="1"/>
      <p:bldP spid="237573" grpId="0" animBg="1"/>
      <p:bldP spid="237574" grpId="0" animBg="1"/>
      <p:bldP spid="237575" grpId="0" animBg="1"/>
      <p:bldP spid="237576" grpId="0" animBg="1"/>
      <p:bldP spid="237577" grpId="0" animBg="1"/>
      <p:bldP spid="237578" grpId="0" animBg="1"/>
      <p:bldP spid="237579" grpId="0"/>
      <p:bldP spid="237580" grpId="0"/>
      <p:bldP spid="237581" grpId="0"/>
      <p:bldP spid="237582" grpId="0"/>
      <p:bldP spid="237583" grpId="0"/>
      <p:bldP spid="23758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Writing Ionic Compounds</a:t>
            </a:r>
            <a:endParaRPr lang="en-US" dirty="0"/>
          </a:p>
        </p:txBody>
      </p:sp>
      <p:sp>
        <p:nvSpPr>
          <p:cNvPr id="3" name="Content Placeholder 2"/>
          <p:cNvSpPr>
            <a:spLocks noGrp="1"/>
          </p:cNvSpPr>
          <p:nvPr>
            <p:ph idx="1"/>
          </p:nvPr>
        </p:nvSpPr>
        <p:spPr/>
        <p:txBody>
          <a:bodyPr/>
          <a:lstStyle/>
          <a:p>
            <a:pPr lvl="0"/>
            <a:r>
              <a:rPr lang="en-US" dirty="0" smtClean="0"/>
              <a:t>When writing formulas of binary ionic compounds the symbol for the elements are written in the same order as they appear in the name.</a:t>
            </a:r>
          </a:p>
          <a:p>
            <a:pPr lvl="0"/>
            <a:r>
              <a:rPr lang="en-US" dirty="0" smtClean="0"/>
              <a:t> Subscript numbers are used to indicate the ratio of the ions in the compound.</a:t>
            </a:r>
          </a:p>
          <a:p>
            <a:pPr lvl="0"/>
            <a:r>
              <a:rPr lang="en-US" dirty="0" smtClean="0"/>
              <a:t>The charges on the ions must balance in the chemical formula, since ionic compounds are electrically neutral.</a:t>
            </a:r>
          </a:p>
          <a:p>
            <a:pPr>
              <a:buNone/>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990600"/>
            <a:ext cx="4343400" cy="5784787"/>
          </a:xfrm>
        </p:spPr>
        <p:txBody>
          <a:bodyPr>
            <a:normAutofit fontScale="85000" lnSpcReduction="20000"/>
          </a:bodyPr>
          <a:lstStyle/>
          <a:p>
            <a:pPr marL="624078" indent="-514350">
              <a:buFont typeface="+mj-lt"/>
              <a:buAutoNum type="arabicPeriod"/>
            </a:pPr>
            <a:r>
              <a:rPr lang="en-US" sz="3000" dirty="0" smtClean="0"/>
              <a:t>Identify the ions and their charges.</a:t>
            </a:r>
            <a:endParaRPr lang="en-US" dirty="0" smtClean="0"/>
          </a:p>
          <a:p>
            <a:pPr marL="633222" indent="-514350">
              <a:buFont typeface="+mj-lt"/>
              <a:buAutoNum type="arabicPeriod"/>
            </a:pPr>
            <a:r>
              <a:rPr lang="en-US" sz="3000" dirty="0" smtClean="0"/>
              <a:t>Determine the ratio of charges needed to balance.</a:t>
            </a:r>
            <a:endParaRPr lang="en-US" dirty="0" smtClean="0"/>
          </a:p>
          <a:p>
            <a:pPr marL="633222" indent="-514350">
              <a:buFont typeface="+mj-lt"/>
              <a:buAutoNum type="arabicPeriod"/>
            </a:pPr>
            <a:r>
              <a:rPr lang="en-US" sz="3000" dirty="0" smtClean="0"/>
              <a:t>The charge on the metal ion crosses to become the subscript on the non-metal ion.</a:t>
            </a:r>
            <a:endParaRPr lang="en-US" dirty="0" smtClean="0"/>
          </a:p>
          <a:p>
            <a:pPr marL="633222" indent="-514350">
              <a:buFont typeface="+mj-lt"/>
              <a:buAutoNum type="arabicPeriod"/>
            </a:pPr>
            <a:r>
              <a:rPr lang="en-US" sz="3000" dirty="0" smtClean="0"/>
              <a:t>The charge on the non-metal ion crosses to become the subscript on the metal ion.</a:t>
            </a:r>
            <a:endParaRPr lang="en-US" dirty="0" smtClean="0"/>
          </a:p>
          <a:p>
            <a:pPr marL="633222" indent="-514350">
              <a:buFont typeface="+mj-lt"/>
              <a:buAutoNum type="arabicPeriod"/>
            </a:pPr>
            <a:r>
              <a:rPr lang="en-US" sz="3000" dirty="0" smtClean="0"/>
              <a:t>Reduce the ratio of subscripts in the formula.</a:t>
            </a:r>
            <a:endParaRPr lang="en-US" dirty="0" smtClean="0"/>
          </a:p>
          <a:p>
            <a:endParaRPr lang="en-US" dirty="0"/>
          </a:p>
        </p:txBody>
      </p:sp>
      <p:sp>
        <p:nvSpPr>
          <p:cNvPr id="5" name="Content Placeholder 4"/>
          <p:cNvSpPr>
            <a:spLocks noGrp="1"/>
          </p:cNvSpPr>
          <p:nvPr>
            <p:ph sz="half" idx="2"/>
          </p:nvPr>
        </p:nvSpPr>
        <p:spPr>
          <a:xfrm>
            <a:off x="5257800" y="1066800"/>
            <a:ext cx="2209800" cy="533400"/>
          </a:xfrm>
        </p:spPr>
        <p:txBody>
          <a:bodyPr>
            <a:normAutofit fontScale="85000" lnSpcReduction="20000"/>
          </a:bodyPr>
          <a:lstStyle/>
          <a:p>
            <a:pPr>
              <a:buNone/>
            </a:pPr>
            <a:r>
              <a:rPr lang="en-US" sz="3600" dirty="0" smtClean="0"/>
              <a:t>Na</a:t>
            </a:r>
            <a:r>
              <a:rPr lang="en-US" sz="3600" baseline="30000" dirty="0" smtClean="0"/>
              <a:t>+       </a:t>
            </a:r>
            <a:r>
              <a:rPr lang="en-US" sz="3600" dirty="0" smtClean="0"/>
              <a:t>Cl</a:t>
            </a:r>
            <a:r>
              <a:rPr lang="en-US" sz="3600" baseline="30000" dirty="0" smtClean="0"/>
              <a:t>-</a:t>
            </a:r>
            <a:endParaRPr lang="en-US" sz="3600" baseline="30000" dirty="0"/>
          </a:p>
        </p:txBody>
      </p:sp>
      <p:sp>
        <p:nvSpPr>
          <p:cNvPr id="6" name="Content Placeholder 4"/>
          <p:cNvSpPr txBox="1">
            <a:spLocks/>
          </p:cNvSpPr>
          <p:nvPr/>
        </p:nvSpPr>
        <p:spPr>
          <a:xfrm>
            <a:off x="5105400" y="1828800"/>
            <a:ext cx="2209800" cy="533400"/>
          </a:xfrm>
          <a:prstGeom prst="rect">
            <a:avLst/>
          </a:prstGeom>
        </p:spPr>
        <p:txBody>
          <a:bodyPr vert="horz">
            <a:normAutofit fontScale="92500" lnSpcReduction="20000"/>
          </a:bodyPr>
          <a:lstStyle/>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None/>
              <a:tabLst/>
              <a:defRPr/>
            </a:pPr>
            <a:r>
              <a:rPr kumimoji="0" lang="en-US" sz="3600" b="0" i="0" u="none" strike="noStrike" kern="1200" cap="none" spc="0" normalizeH="0" baseline="0" noProof="0" dirty="0" smtClean="0">
                <a:ln>
                  <a:noFill/>
                </a:ln>
                <a:solidFill>
                  <a:schemeClr val="tx1"/>
                </a:solidFill>
                <a:effectLst/>
                <a:uLnTx/>
                <a:uFillTx/>
                <a:latin typeface="+mn-lt"/>
                <a:ea typeface="+mn-ea"/>
                <a:cs typeface="+mn-cs"/>
              </a:rPr>
              <a:t>1 : 1</a:t>
            </a:r>
            <a:endParaRPr kumimoji="0" lang="en-US" sz="3600" b="0" i="0" u="none" strike="noStrike" kern="1200" cap="none" spc="0" normalizeH="0" baseline="30000" noProof="0" dirty="0">
              <a:ln>
                <a:noFill/>
              </a:ln>
              <a:solidFill>
                <a:schemeClr val="tx1"/>
              </a:solidFill>
              <a:effectLst/>
              <a:uLnTx/>
              <a:uFillTx/>
              <a:latin typeface="+mn-lt"/>
              <a:ea typeface="+mn-ea"/>
              <a:cs typeface="+mn-cs"/>
            </a:endParaRPr>
          </a:p>
        </p:txBody>
      </p:sp>
      <p:sp>
        <p:nvSpPr>
          <p:cNvPr id="7" name="Content Placeholder 4"/>
          <p:cNvSpPr txBox="1">
            <a:spLocks/>
          </p:cNvSpPr>
          <p:nvPr/>
        </p:nvSpPr>
        <p:spPr>
          <a:xfrm>
            <a:off x="5029200" y="2819400"/>
            <a:ext cx="2209800" cy="533400"/>
          </a:xfrm>
          <a:prstGeom prst="rect">
            <a:avLst/>
          </a:prstGeom>
        </p:spPr>
        <p:txBody>
          <a:bodyPr vert="horz">
            <a:normAutofit fontScale="92500" lnSpcReduction="20000"/>
          </a:bodyPr>
          <a:lstStyle/>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None/>
              <a:tabLst/>
              <a:defRPr/>
            </a:pPr>
            <a:r>
              <a:rPr kumimoji="0" lang="en-US" sz="3600" b="0" i="0" u="none" strike="noStrike" kern="1200" cap="none" spc="0" normalizeH="0" baseline="0" noProof="0" dirty="0" smtClean="0">
                <a:ln>
                  <a:noFill/>
                </a:ln>
                <a:solidFill>
                  <a:schemeClr val="tx1"/>
                </a:solidFill>
                <a:effectLst/>
                <a:uLnTx/>
                <a:uFillTx/>
                <a:latin typeface="+mn-lt"/>
                <a:ea typeface="+mn-ea"/>
                <a:cs typeface="+mn-cs"/>
              </a:rPr>
              <a:t>Na</a:t>
            </a:r>
            <a:r>
              <a:rPr kumimoji="0" lang="en-US" sz="3600" b="0" i="0" u="none" strike="noStrike" kern="1200" cap="none" spc="0" normalizeH="0" baseline="30000" noProof="0" dirty="0" smtClean="0">
                <a:ln>
                  <a:noFill/>
                </a:ln>
                <a:solidFill>
                  <a:schemeClr val="tx1"/>
                </a:solidFill>
                <a:effectLst/>
                <a:uLnTx/>
                <a:uFillTx/>
                <a:latin typeface="+mn-lt"/>
                <a:ea typeface="+mn-ea"/>
                <a:cs typeface="+mn-cs"/>
              </a:rPr>
              <a:t>+       </a:t>
            </a:r>
            <a:r>
              <a:rPr kumimoji="0" lang="en-US" sz="3600" b="0" i="0" u="none" strike="noStrike" kern="1200" cap="none" spc="0" normalizeH="0" baseline="0" noProof="0" dirty="0" smtClean="0">
                <a:ln>
                  <a:noFill/>
                </a:ln>
                <a:solidFill>
                  <a:schemeClr val="tx1"/>
                </a:solidFill>
                <a:effectLst/>
                <a:uLnTx/>
                <a:uFillTx/>
                <a:latin typeface="+mn-lt"/>
                <a:ea typeface="+mn-ea"/>
                <a:cs typeface="+mn-cs"/>
              </a:rPr>
              <a:t>Cl</a:t>
            </a:r>
            <a:r>
              <a:rPr kumimoji="0" lang="en-US" sz="3600" b="0" i="0" u="none" strike="noStrike" kern="1200" cap="none" spc="0" normalizeH="0" baseline="30000" noProof="0" dirty="0" smtClean="0">
                <a:ln>
                  <a:noFill/>
                </a:ln>
                <a:solidFill>
                  <a:schemeClr val="tx1"/>
                </a:solidFill>
                <a:effectLst/>
                <a:uLnTx/>
                <a:uFillTx/>
                <a:latin typeface="+mn-lt"/>
                <a:ea typeface="+mn-ea"/>
                <a:cs typeface="+mn-cs"/>
              </a:rPr>
              <a:t>-</a:t>
            </a:r>
            <a:endParaRPr kumimoji="0" lang="en-US" sz="3600" b="0" i="0" u="none" strike="noStrike" kern="1200" cap="none" spc="0" normalizeH="0" baseline="30000" noProof="0" dirty="0">
              <a:ln>
                <a:noFill/>
              </a:ln>
              <a:solidFill>
                <a:schemeClr val="tx1"/>
              </a:solidFill>
              <a:effectLst/>
              <a:uLnTx/>
              <a:uFillTx/>
              <a:latin typeface="+mn-lt"/>
              <a:ea typeface="+mn-ea"/>
              <a:cs typeface="+mn-cs"/>
            </a:endParaRPr>
          </a:p>
        </p:txBody>
      </p:sp>
      <p:cxnSp>
        <p:nvCxnSpPr>
          <p:cNvPr id="9" name="Straight Arrow Connector 8"/>
          <p:cNvCxnSpPr/>
          <p:nvPr/>
        </p:nvCxnSpPr>
        <p:spPr>
          <a:xfrm>
            <a:off x="5943600" y="2971800"/>
            <a:ext cx="9144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flipV="1">
            <a:off x="5791200" y="2971800"/>
            <a:ext cx="1066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Content Placeholder 4"/>
          <p:cNvSpPr txBox="1">
            <a:spLocks/>
          </p:cNvSpPr>
          <p:nvPr/>
        </p:nvSpPr>
        <p:spPr>
          <a:xfrm>
            <a:off x="5029200" y="4343400"/>
            <a:ext cx="2209800" cy="533400"/>
          </a:xfrm>
          <a:prstGeom prst="rect">
            <a:avLst/>
          </a:prstGeom>
        </p:spPr>
        <p:txBody>
          <a:bodyPr vert="horz">
            <a:normAutofit fontScale="92500" lnSpcReduction="20000"/>
          </a:bodyPr>
          <a:lstStyle/>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None/>
              <a:tabLst/>
              <a:defRPr/>
            </a:pPr>
            <a:r>
              <a:rPr kumimoji="0" lang="en-US" sz="3600" b="0" i="0" u="none" strike="noStrike" kern="1200" cap="none" spc="0" normalizeH="0" baseline="0" noProof="0" dirty="0" smtClean="0">
                <a:ln>
                  <a:noFill/>
                </a:ln>
                <a:solidFill>
                  <a:schemeClr val="tx1"/>
                </a:solidFill>
                <a:effectLst/>
                <a:uLnTx/>
                <a:uFillTx/>
                <a:latin typeface="+mn-lt"/>
                <a:ea typeface="+mn-ea"/>
                <a:cs typeface="+mn-cs"/>
              </a:rPr>
              <a:t>Na</a:t>
            </a:r>
            <a:r>
              <a:rPr lang="en-US" sz="3600" baseline="-25000" dirty="0"/>
              <a:t>1</a:t>
            </a:r>
            <a:r>
              <a:rPr kumimoji="0" lang="en-US" sz="3600" b="0" i="0" u="none" strike="noStrike" kern="1200" cap="none" spc="0" normalizeH="0" baseline="30000" noProof="0" dirty="0" smtClean="0">
                <a:ln>
                  <a:noFill/>
                </a:ln>
                <a:solidFill>
                  <a:schemeClr val="tx1"/>
                </a:solidFill>
                <a:effectLst/>
                <a:uLnTx/>
                <a:uFillTx/>
                <a:latin typeface="+mn-lt"/>
                <a:ea typeface="+mn-ea"/>
                <a:cs typeface="+mn-cs"/>
              </a:rPr>
              <a:t>       </a:t>
            </a:r>
            <a:r>
              <a:rPr kumimoji="0" lang="en-US" sz="3600" b="0" i="0" u="none" strike="noStrike" kern="1200" cap="none" spc="0" normalizeH="0" baseline="0" noProof="0" dirty="0" smtClean="0">
                <a:ln>
                  <a:noFill/>
                </a:ln>
                <a:solidFill>
                  <a:schemeClr val="tx1"/>
                </a:solidFill>
                <a:effectLst/>
                <a:uLnTx/>
                <a:uFillTx/>
                <a:latin typeface="+mn-lt"/>
                <a:ea typeface="+mn-ea"/>
                <a:cs typeface="+mn-cs"/>
              </a:rPr>
              <a:t>Cl</a:t>
            </a:r>
            <a:r>
              <a:rPr lang="en-US" sz="3600" baseline="-25000" dirty="0"/>
              <a:t>1</a:t>
            </a:r>
            <a:endParaRPr kumimoji="0" lang="en-US" sz="3600" b="0" i="0" u="none" strike="noStrike" kern="1200" cap="none" spc="0" normalizeH="0" baseline="-25000" noProof="0" dirty="0">
              <a:ln>
                <a:noFill/>
              </a:ln>
              <a:solidFill>
                <a:schemeClr val="tx1"/>
              </a:solidFill>
              <a:effectLst/>
              <a:uLnTx/>
              <a:uFillTx/>
              <a:latin typeface="+mn-lt"/>
              <a:ea typeface="+mn-ea"/>
              <a:cs typeface="+mn-cs"/>
            </a:endParaRPr>
          </a:p>
        </p:txBody>
      </p:sp>
      <p:sp>
        <p:nvSpPr>
          <p:cNvPr id="14" name="Content Placeholder 4"/>
          <p:cNvSpPr txBox="1">
            <a:spLocks/>
          </p:cNvSpPr>
          <p:nvPr/>
        </p:nvSpPr>
        <p:spPr>
          <a:xfrm>
            <a:off x="5181600" y="5410200"/>
            <a:ext cx="2209800" cy="533400"/>
          </a:xfrm>
          <a:prstGeom prst="rect">
            <a:avLst/>
          </a:prstGeom>
        </p:spPr>
        <p:txBody>
          <a:bodyPr vert="horz">
            <a:normAutofit fontScale="92500" lnSpcReduction="20000"/>
          </a:bodyPr>
          <a:lstStyle/>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None/>
              <a:tabLst/>
              <a:defRPr/>
            </a:pPr>
            <a:r>
              <a:rPr kumimoji="0" lang="en-US" sz="3600" b="0" i="0" u="none" strike="noStrike" kern="1200" cap="none" spc="0" normalizeH="0" baseline="0" noProof="0" dirty="0" smtClean="0">
                <a:ln>
                  <a:noFill/>
                </a:ln>
                <a:solidFill>
                  <a:schemeClr val="tx1"/>
                </a:solidFill>
                <a:effectLst/>
                <a:uLnTx/>
                <a:uFillTx/>
                <a:latin typeface="+mn-lt"/>
                <a:ea typeface="+mn-ea"/>
                <a:cs typeface="+mn-cs"/>
              </a:rPr>
              <a:t>NaCl</a:t>
            </a:r>
            <a:endParaRPr kumimoji="0" lang="en-US" sz="3600" b="0" i="0" u="none" strike="noStrike" kern="1200" cap="none" spc="0" normalizeH="0" baseline="3000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build="p"/>
      <p:bldP spid="6" grpId="0"/>
      <p:bldP spid="7"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Text Box 6"/>
          <p:cNvSpPr txBox="1">
            <a:spLocks noChangeArrowheads="1"/>
          </p:cNvSpPr>
          <p:nvPr/>
        </p:nvSpPr>
        <p:spPr bwMode="auto">
          <a:xfrm>
            <a:off x="307974" y="1495425"/>
            <a:ext cx="2968625" cy="396875"/>
          </a:xfrm>
          <a:prstGeom prst="rect">
            <a:avLst/>
          </a:prstGeom>
          <a:noFill/>
          <a:ln w="9525">
            <a:noFill/>
            <a:miter lim="800000"/>
            <a:headEnd/>
            <a:tailEnd/>
          </a:ln>
          <a:effectLst/>
        </p:spPr>
        <p:txBody>
          <a:bodyPr wrap="square">
            <a:spAutoFit/>
          </a:bodyPr>
          <a:lstStyle/>
          <a:p>
            <a:pPr algn="l">
              <a:spcBef>
                <a:spcPct val="50000"/>
              </a:spcBef>
            </a:pPr>
            <a:r>
              <a:rPr kumimoji="0" lang="en-US" sz="2000" dirty="0"/>
              <a:t>1)  aluminum fluoride</a:t>
            </a:r>
          </a:p>
        </p:txBody>
      </p:sp>
      <p:graphicFrame>
        <p:nvGraphicFramePr>
          <p:cNvPr id="14344" name="Object 8"/>
          <p:cNvGraphicFramePr>
            <a:graphicFrameLocks noChangeAspect="1"/>
          </p:cNvGraphicFramePr>
          <p:nvPr/>
        </p:nvGraphicFramePr>
        <p:xfrm>
          <a:off x="3497263" y="1382713"/>
          <a:ext cx="698500" cy="419100"/>
        </p:xfrm>
        <a:graphic>
          <a:graphicData uri="http://schemas.openxmlformats.org/presentationml/2006/ole">
            <mc:AlternateContent xmlns:mc="http://schemas.openxmlformats.org/markup-compatibility/2006">
              <mc:Choice xmlns:v="urn:schemas-microsoft-com:vml" Requires="v">
                <p:oleObj spid="_x0000_s23650" name="Equation" r:id="rId3" imgW="698400" imgH="419040" progId="">
                  <p:embed/>
                </p:oleObj>
              </mc:Choice>
              <mc:Fallback>
                <p:oleObj name="Equation" r:id="rId3" imgW="698400" imgH="41904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7263" y="1382713"/>
                        <a:ext cx="6985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45" name="Object 9"/>
          <p:cNvGraphicFramePr>
            <a:graphicFrameLocks noChangeAspect="1"/>
          </p:cNvGraphicFramePr>
          <p:nvPr/>
        </p:nvGraphicFramePr>
        <p:xfrm>
          <a:off x="4865688" y="1382713"/>
          <a:ext cx="342900" cy="419100"/>
        </p:xfrm>
        <a:graphic>
          <a:graphicData uri="http://schemas.openxmlformats.org/presentationml/2006/ole">
            <mc:AlternateContent xmlns:mc="http://schemas.openxmlformats.org/markup-compatibility/2006">
              <mc:Choice xmlns:v="urn:schemas-microsoft-com:vml" Requires="v">
                <p:oleObj spid="_x0000_s23651" name="Equation" r:id="rId5" imgW="342720" imgH="419040" progId="">
                  <p:embed/>
                </p:oleObj>
              </mc:Choice>
              <mc:Fallback>
                <p:oleObj name="Equation" r:id="rId5" imgW="342720" imgH="41904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5688" y="1382713"/>
                        <a:ext cx="3429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6" name="Line 10"/>
          <p:cNvSpPr>
            <a:spLocks noChangeShapeType="1"/>
          </p:cNvSpPr>
          <p:nvPr/>
        </p:nvSpPr>
        <p:spPr bwMode="auto">
          <a:xfrm flipH="1">
            <a:off x="4017963" y="1533525"/>
            <a:ext cx="998537" cy="192088"/>
          </a:xfrm>
          <a:prstGeom prst="line">
            <a:avLst/>
          </a:prstGeom>
          <a:noFill/>
          <a:ln w="19050">
            <a:solidFill>
              <a:srgbClr val="006600"/>
            </a:solidFill>
            <a:round/>
            <a:headEnd/>
            <a:tailEnd type="triangle" w="med" len="med"/>
          </a:ln>
          <a:effectLst/>
        </p:spPr>
        <p:txBody>
          <a:bodyPr/>
          <a:lstStyle/>
          <a:p>
            <a:endParaRPr lang="en-US"/>
          </a:p>
        </p:txBody>
      </p:sp>
      <p:sp>
        <p:nvSpPr>
          <p:cNvPr id="14347" name="Line 11"/>
          <p:cNvSpPr>
            <a:spLocks noChangeShapeType="1"/>
          </p:cNvSpPr>
          <p:nvPr/>
        </p:nvSpPr>
        <p:spPr bwMode="auto">
          <a:xfrm>
            <a:off x="4133850" y="1571625"/>
            <a:ext cx="960438" cy="192088"/>
          </a:xfrm>
          <a:prstGeom prst="line">
            <a:avLst/>
          </a:prstGeom>
          <a:noFill/>
          <a:ln w="19050">
            <a:solidFill>
              <a:srgbClr val="006600"/>
            </a:solidFill>
            <a:round/>
            <a:headEnd/>
            <a:tailEnd type="triangle" w="med" len="med"/>
          </a:ln>
          <a:effectLst/>
        </p:spPr>
        <p:txBody>
          <a:bodyPr/>
          <a:lstStyle/>
          <a:p>
            <a:endParaRPr lang="en-US"/>
          </a:p>
        </p:txBody>
      </p:sp>
      <p:graphicFrame>
        <p:nvGraphicFramePr>
          <p:cNvPr id="14348" name="Object 12"/>
          <p:cNvGraphicFramePr>
            <a:graphicFrameLocks noChangeAspect="1"/>
          </p:cNvGraphicFramePr>
          <p:nvPr/>
        </p:nvGraphicFramePr>
        <p:xfrm>
          <a:off x="6359525" y="1449388"/>
          <a:ext cx="965200" cy="584200"/>
        </p:xfrm>
        <a:graphic>
          <a:graphicData uri="http://schemas.openxmlformats.org/presentationml/2006/ole">
            <mc:AlternateContent xmlns:mc="http://schemas.openxmlformats.org/markup-compatibility/2006">
              <mc:Choice xmlns:v="urn:schemas-microsoft-com:vml" Requires="v">
                <p:oleObj spid="_x0000_s23652" name="Equation" r:id="rId7" imgW="965160" imgH="583920" progId="">
                  <p:embed/>
                </p:oleObj>
              </mc:Choice>
              <mc:Fallback>
                <p:oleObj name="Equation" r:id="rId7" imgW="965160" imgH="583920"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59525" y="1449388"/>
                        <a:ext cx="965200" cy="58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55" name="Text Box 19"/>
          <p:cNvSpPr txBox="1">
            <a:spLocks noChangeArrowheads="1"/>
          </p:cNvSpPr>
          <p:nvPr/>
        </p:nvSpPr>
        <p:spPr bwMode="auto">
          <a:xfrm>
            <a:off x="309563" y="2455863"/>
            <a:ext cx="2879725" cy="396875"/>
          </a:xfrm>
          <a:prstGeom prst="rect">
            <a:avLst/>
          </a:prstGeom>
          <a:noFill/>
          <a:ln w="9525">
            <a:noFill/>
            <a:miter lim="800000"/>
            <a:headEnd/>
            <a:tailEnd/>
          </a:ln>
          <a:effectLst/>
        </p:spPr>
        <p:txBody>
          <a:bodyPr>
            <a:spAutoFit/>
          </a:bodyPr>
          <a:lstStyle/>
          <a:p>
            <a:pPr algn="l">
              <a:spcBef>
                <a:spcPct val="50000"/>
              </a:spcBef>
            </a:pPr>
            <a:r>
              <a:rPr kumimoji="0" lang="en-US" sz="2000"/>
              <a:t>2)  silver sulfide</a:t>
            </a:r>
          </a:p>
        </p:txBody>
      </p:sp>
      <p:graphicFrame>
        <p:nvGraphicFramePr>
          <p:cNvPr id="14356" name="Object 20"/>
          <p:cNvGraphicFramePr>
            <a:graphicFrameLocks noChangeAspect="1"/>
          </p:cNvGraphicFramePr>
          <p:nvPr/>
        </p:nvGraphicFramePr>
        <p:xfrm>
          <a:off x="3505200" y="2298700"/>
          <a:ext cx="685800" cy="508000"/>
        </p:xfrm>
        <a:graphic>
          <a:graphicData uri="http://schemas.openxmlformats.org/presentationml/2006/ole">
            <mc:AlternateContent xmlns:mc="http://schemas.openxmlformats.org/markup-compatibility/2006">
              <mc:Choice xmlns:v="urn:schemas-microsoft-com:vml" Requires="v">
                <p:oleObj spid="_x0000_s23653" name="Equation" r:id="rId9" imgW="685800" imgH="507960" progId="">
                  <p:embed/>
                </p:oleObj>
              </mc:Choice>
              <mc:Fallback>
                <p:oleObj name="Equation" r:id="rId9" imgW="685800" imgH="507960" progId="">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05200" y="2298700"/>
                        <a:ext cx="6858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57" name="Object 21"/>
          <p:cNvGraphicFramePr>
            <a:graphicFrameLocks noChangeAspect="1"/>
          </p:cNvGraphicFramePr>
          <p:nvPr/>
        </p:nvGraphicFramePr>
        <p:xfrm>
          <a:off x="4816475" y="2336800"/>
          <a:ext cx="444500" cy="431800"/>
        </p:xfrm>
        <a:graphic>
          <a:graphicData uri="http://schemas.openxmlformats.org/presentationml/2006/ole">
            <mc:AlternateContent xmlns:mc="http://schemas.openxmlformats.org/markup-compatibility/2006">
              <mc:Choice xmlns:v="urn:schemas-microsoft-com:vml" Requires="v">
                <p:oleObj spid="_x0000_s23654" name="Equation" r:id="rId11" imgW="444240" imgH="431640" progId="">
                  <p:embed/>
                </p:oleObj>
              </mc:Choice>
              <mc:Fallback>
                <p:oleObj name="Equation" r:id="rId11" imgW="444240" imgH="431640" progId="">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16475" y="2336800"/>
                        <a:ext cx="4445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58" name="Line 22"/>
          <p:cNvSpPr>
            <a:spLocks noChangeShapeType="1"/>
          </p:cNvSpPr>
          <p:nvPr/>
        </p:nvSpPr>
        <p:spPr bwMode="auto">
          <a:xfrm flipH="1">
            <a:off x="4019550" y="2493963"/>
            <a:ext cx="998538" cy="192087"/>
          </a:xfrm>
          <a:prstGeom prst="line">
            <a:avLst/>
          </a:prstGeom>
          <a:noFill/>
          <a:ln w="19050">
            <a:solidFill>
              <a:srgbClr val="006600"/>
            </a:solidFill>
            <a:round/>
            <a:headEnd/>
            <a:tailEnd type="triangle" w="med" len="med"/>
          </a:ln>
          <a:effectLst/>
        </p:spPr>
        <p:txBody>
          <a:bodyPr/>
          <a:lstStyle/>
          <a:p>
            <a:endParaRPr lang="en-US"/>
          </a:p>
        </p:txBody>
      </p:sp>
      <p:sp>
        <p:nvSpPr>
          <p:cNvPr id="14359" name="Line 23"/>
          <p:cNvSpPr>
            <a:spLocks noChangeShapeType="1"/>
          </p:cNvSpPr>
          <p:nvPr/>
        </p:nvSpPr>
        <p:spPr bwMode="auto">
          <a:xfrm>
            <a:off x="4135438" y="2532063"/>
            <a:ext cx="960437" cy="192087"/>
          </a:xfrm>
          <a:prstGeom prst="line">
            <a:avLst/>
          </a:prstGeom>
          <a:noFill/>
          <a:ln w="19050">
            <a:solidFill>
              <a:srgbClr val="006600"/>
            </a:solidFill>
            <a:round/>
            <a:headEnd/>
            <a:tailEnd type="triangle" w="med" len="med"/>
          </a:ln>
          <a:effectLst/>
        </p:spPr>
        <p:txBody>
          <a:bodyPr/>
          <a:lstStyle/>
          <a:p>
            <a:endParaRPr lang="en-US"/>
          </a:p>
        </p:txBody>
      </p:sp>
      <p:graphicFrame>
        <p:nvGraphicFramePr>
          <p:cNvPr id="14360" name="Object 24"/>
          <p:cNvGraphicFramePr>
            <a:graphicFrameLocks noChangeAspect="1"/>
          </p:cNvGraphicFramePr>
          <p:nvPr/>
        </p:nvGraphicFramePr>
        <p:xfrm>
          <a:off x="6265863" y="2409825"/>
          <a:ext cx="1155700" cy="584200"/>
        </p:xfrm>
        <a:graphic>
          <a:graphicData uri="http://schemas.openxmlformats.org/presentationml/2006/ole">
            <mc:AlternateContent xmlns:mc="http://schemas.openxmlformats.org/markup-compatibility/2006">
              <mc:Choice xmlns:v="urn:schemas-microsoft-com:vml" Requires="v">
                <p:oleObj spid="_x0000_s23655" name="Equation" r:id="rId13" imgW="1155600" imgH="583920" progId="">
                  <p:embed/>
                </p:oleObj>
              </mc:Choice>
              <mc:Fallback>
                <p:oleObj name="Equation" r:id="rId13" imgW="1155600" imgH="583920" progId="">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65863" y="2409825"/>
                        <a:ext cx="1155700" cy="58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61" name="Text Box 25"/>
          <p:cNvSpPr txBox="1">
            <a:spLocks noChangeArrowheads="1"/>
          </p:cNvSpPr>
          <p:nvPr/>
        </p:nvSpPr>
        <p:spPr bwMode="auto">
          <a:xfrm>
            <a:off x="309563" y="3416300"/>
            <a:ext cx="2879725" cy="396875"/>
          </a:xfrm>
          <a:prstGeom prst="rect">
            <a:avLst/>
          </a:prstGeom>
          <a:noFill/>
          <a:ln w="9525">
            <a:noFill/>
            <a:miter lim="800000"/>
            <a:headEnd/>
            <a:tailEnd/>
          </a:ln>
          <a:effectLst/>
        </p:spPr>
        <p:txBody>
          <a:bodyPr>
            <a:spAutoFit/>
          </a:bodyPr>
          <a:lstStyle/>
          <a:p>
            <a:pPr algn="l">
              <a:spcBef>
                <a:spcPct val="50000"/>
              </a:spcBef>
            </a:pPr>
            <a:r>
              <a:rPr kumimoji="0" lang="en-US" sz="2000" dirty="0"/>
              <a:t>3)  potassium iodide</a:t>
            </a:r>
          </a:p>
        </p:txBody>
      </p:sp>
      <p:graphicFrame>
        <p:nvGraphicFramePr>
          <p:cNvPr id="14362" name="Object 26"/>
          <p:cNvGraphicFramePr>
            <a:graphicFrameLocks noChangeAspect="1"/>
          </p:cNvGraphicFramePr>
          <p:nvPr/>
        </p:nvGraphicFramePr>
        <p:xfrm>
          <a:off x="3600450" y="3303588"/>
          <a:ext cx="495300" cy="419100"/>
        </p:xfrm>
        <a:graphic>
          <a:graphicData uri="http://schemas.openxmlformats.org/presentationml/2006/ole">
            <mc:AlternateContent xmlns:mc="http://schemas.openxmlformats.org/markup-compatibility/2006">
              <mc:Choice xmlns:v="urn:schemas-microsoft-com:vml" Requires="v">
                <p:oleObj spid="_x0000_s23656" name="Equation" r:id="rId15" imgW="495000" imgH="419040" progId="">
                  <p:embed/>
                </p:oleObj>
              </mc:Choice>
              <mc:Fallback>
                <p:oleObj name="Equation" r:id="rId15" imgW="495000" imgH="419040" progId="">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00450" y="3303588"/>
                        <a:ext cx="4953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63" name="Object 27"/>
          <p:cNvGraphicFramePr>
            <a:graphicFrameLocks noChangeAspect="1"/>
          </p:cNvGraphicFramePr>
          <p:nvPr/>
        </p:nvGraphicFramePr>
        <p:xfrm>
          <a:off x="4905375" y="3303588"/>
          <a:ext cx="266700" cy="419100"/>
        </p:xfrm>
        <a:graphic>
          <a:graphicData uri="http://schemas.openxmlformats.org/presentationml/2006/ole">
            <mc:AlternateContent xmlns:mc="http://schemas.openxmlformats.org/markup-compatibility/2006">
              <mc:Choice xmlns:v="urn:schemas-microsoft-com:vml" Requires="v">
                <p:oleObj spid="_x0000_s23657" name="Equation" r:id="rId17" imgW="266400" imgH="419040" progId="">
                  <p:embed/>
                </p:oleObj>
              </mc:Choice>
              <mc:Fallback>
                <p:oleObj name="Equation" r:id="rId17" imgW="266400" imgH="419040" progId="">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05375" y="3303588"/>
                        <a:ext cx="2667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64" name="Line 28"/>
          <p:cNvSpPr>
            <a:spLocks noChangeShapeType="1"/>
          </p:cNvSpPr>
          <p:nvPr/>
        </p:nvSpPr>
        <p:spPr bwMode="auto">
          <a:xfrm flipH="1">
            <a:off x="4019550" y="3454400"/>
            <a:ext cx="998538" cy="192088"/>
          </a:xfrm>
          <a:prstGeom prst="line">
            <a:avLst/>
          </a:prstGeom>
          <a:noFill/>
          <a:ln w="19050">
            <a:solidFill>
              <a:srgbClr val="006600"/>
            </a:solidFill>
            <a:round/>
            <a:headEnd/>
            <a:tailEnd type="triangle" w="med" len="med"/>
          </a:ln>
          <a:effectLst/>
        </p:spPr>
        <p:txBody>
          <a:bodyPr/>
          <a:lstStyle/>
          <a:p>
            <a:endParaRPr lang="en-US"/>
          </a:p>
        </p:txBody>
      </p:sp>
      <p:sp>
        <p:nvSpPr>
          <p:cNvPr id="14365" name="Line 29"/>
          <p:cNvSpPr>
            <a:spLocks noChangeShapeType="1"/>
          </p:cNvSpPr>
          <p:nvPr/>
        </p:nvSpPr>
        <p:spPr bwMode="auto">
          <a:xfrm>
            <a:off x="4135438" y="3492500"/>
            <a:ext cx="960437" cy="192088"/>
          </a:xfrm>
          <a:prstGeom prst="line">
            <a:avLst/>
          </a:prstGeom>
          <a:noFill/>
          <a:ln w="19050">
            <a:solidFill>
              <a:srgbClr val="006600"/>
            </a:solidFill>
            <a:round/>
            <a:headEnd/>
            <a:tailEnd type="triangle" w="med" len="med"/>
          </a:ln>
          <a:effectLst/>
        </p:spPr>
        <p:txBody>
          <a:bodyPr/>
          <a:lstStyle/>
          <a:p>
            <a:endParaRPr lang="en-US"/>
          </a:p>
        </p:txBody>
      </p:sp>
      <p:graphicFrame>
        <p:nvGraphicFramePr>
          <p:cNvPr id="14366" name="Object 30"/>
          <p:cNvGraphicFramePr>
            <a:graphicFrameLocks noChangeAspect="1"/>
          </p:cNvGraphicFramePr>
          <p:nvPr/>
        </p:nvGraphicFramePr>
        <p:xfrm>
          <a:off x="6469063" y="3370263"/>
          <a:ext cx="749300" cy="584200"/>
        </p:xfrm>
        <a:graphic>
          <a:graphicData uri="http://schemas.openxmlformats.org/presentationml/2006/ole">
            <mc:AlternateContent xmlns:mc="http://schemas.openxmlformats.org/markup-compatibility/2006">
              <mc:Choice xmlns:v="urn:schemas-microsoft-com:vml" Requires="v">
                <p:oleObj spid="_x0000_s23658" name="Equation" r:id="rId19" imgW="749160" imgH="583920" progId="">
                  <p:embed/>
                </p:oleObj>
              </mc:Choice>
              <mc:Fallback>
                <p:oleObj name="Equation" r:id="rId19" imgW="749160" imgH="583920" progId="">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469063" y="3370263"/>
                        <a:ext cx="749300" cy="58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67" name="Text Box 31"/>
          <p:cNvSpPr txBox="1">
            <a:spLocks noChangeArrowheads="1"/>
          </p:cNvSpPr>
          <p:nvPr/>
        </p:nvSpPr>
        <p:spPr bwMode="auto">
          <a:xfrm>
            <a:off x="347663" y="4389438"/>
            <a:ext cx="2879725" cy="396875"/>
          </a:xfrm>
          <a:prstGeom prst="rect">
            <a:avLst/>
          </a:prstGeom>
          <a:noFill/>
          <a:ln w="9525">
            <a:noFill/>
            <a:miter lim="800000"/>
            <a:headEnd/>
            <a:tailEnd/>
          </a:ln>
          <a:effectLst/>
        </p:spPr>
        <p:txBody>
          <a:bodyPr>
            <a:spAutoFit/>
          </a:bodyPr>
          <a:lstStyle/>
          <a:p>
            <a:pPr algn="l">
              <a:spcBef>
                <a:spcPct val="50000"/>
              </a:spcBef>
            </a:pPr>
            <a:r>
              <a:rPr kumimoji="0" lang="en-US" sz="2000" dirty="0"/>
              <a:t>4)  zinc nitride</a:t>
            </a:r>
          </a:p>
        </p:txBody>
      </p:sp>
      <p:graphicFrame>
        <p:nvGraphicFramePr>
          <p:cNvPr id="14368" name="Object 32"/>
          <p:cNvGraphicFramePr>
            <a:graphicFrameLocks noChangeAspect="1"/>
          </p:cNvGraphicFramePr>
          <p:nvPr/>
        </p:nvGraphicFramePr>
        <p:xfrm>
          <a:off x="3460750" y="4302125"/>
          <a:ext cx="774700" cy="419100"/>
        </p:xfrm>
        <a:graphic>
          <a:graphicData uri="http://schemas.openxmlformats.org/presentationml/2006/ole">
            <mc:AlternateContent xmlns:mc="http://schemas.openxmlformats.org/markup-compatibility/2006">
              <mc:Choice xmlns:v="urn:schemas-microsoft-com:vml" Requires="v">
                <p:oleObj spid="_x0000_s23659" name="Equation" r:id="rId21" imgW="774360" imgH="419040" progId="">
                  <p:embed/>
                </p:oleObj>
              </mc:Choice>
              <mc:Fallback>
                <p:oleObj name="Equation" r:id="rId21" imgW="774360" imgH="419040" progId="">
                  <p:embed/>
                  <p:pic>
                    <p:nvPicPr>
                      <p:cNvPr id="0" name="Picture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460750" y="4302125"/>
                        <a:ext cx="7747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69" name="Object 33"/>
          <p:cNvGraphicFramePr>
            <a:graphicFrameLocks noChangeAspect="1"/>
          </p:cNvGraphicFramePr>
          <p:nvPr/>
        </p:nvGraphicFramePr>
        <p:xfrm>
          <a:off x="4743450" y="4292600"/>
          <a:ext cx="558800" cy="431800"/>
        </p:xfrm>
        <a:graphic>
          <a:graphicData uri="http://schemas.openxmlformats.org/presentationml/2006/ole">
            <mc:AlternateContent xmlns:mc="http://schemas.openxmlformats.org/markup-compatibility/2006">
              <mc:Choice xmlns:v="urn:schemas-microsoft-com:vml" Requires="v">
                <p:oleObj spid="_x0000_s23660" name="Equation" r:id="rId23" imgW="558720" imgH="431640" progId="">
                  <p:embed/>
                </p:oleObj>
              </mc:Choice>
              <mc:Fallback>
                <p:oleObj name="Equation" r:id="rId23" imgW="558720" imgH="431640" progId="">
                  <p:embed/>
                  <p:pic>
                    <p:nvPicPr>
                      <p:cNvPr id="0" name="Picture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743450" y="4292600"/>
                        <a:ext cx="5588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70" name="Line 34"/>
          <p:cNvSpPr>
            <a:spLocks noChangeShapeType="1"/>
          </p:cNvSpPr>
          <p:nvPr/>
        </p:nvSpPr>
        <p:spPr bwMode="auto">
          <a:xfrm flipH="1">
            <a:off x="4019550" y="4452938"/>
            <a:ext cx="998538" cy="192087"/>
          </a:xfrm>
          <a:prstGeom prst="line">
            <a:avLst/>
          </a:prstGeom>
          <a:noFill/>
          <a:ln w="19050">
            <a:solidFill>
              <a:srgbClr val="006600"/>
            </a:solidFill>
            <a:round/>
            <a:headEnd/>
            <a:tailEnd type="triangle" w="med" len="med"/>
          </a:ln>
          <a:effectLst/>
        </p:spPr>
        <p:txBody>
          <a:bodyPr/>
          <a:lstStyle/>
          <a:p>
            <a:endParaRPr lang="en-US"/>
          </a:p>
        </p:txBody>
      </p:sp>
      <p:sp>
        <p:nvSpPr>
          <p:cNvPr id="14371" name="Line 35"/>
          <p:cNvSpPr>
            <a:spLocks noChangeShapeType="1"/>
          </p:cNvSpPr>
          <p:nvPr/>
        </p:nvSpPr>
        <p:spPr bwMode="auto">
          <a:xfrm>
            <a:off x="4135438" y="4491038"/>
            <a:ext cx="960437" cy="192087"/>
          </a:xfrm>
          <a:prstGeom prst="line">
            <a:avLst/>
          </a:prstGeom>
          <a:noFill/>
          <a:ln w="19050">
            <a:solidFill>
              <a:srgbClr val="006600"/>
            </a:solidFill>
            <a:round/>
            <a:headEnd/>
            <a:tailEnd type="triangle" w="med" len="med"/>
          </a:ln>
          <a:effectLst/>
        </p:spPr>
        <p:txBody>
          <a:bodyPr/>
          <a:lstStyle/>
          <a:p>
            <a:endParaRPr lang="en-US"/>
          </a:p>
        </p:txBody>
      </p:sp>
      <p:graphicFrame>
        <p:nvGraphicFramePr>
          <p:cNvPr id="14372" name="Object 36"/>
          <p:cNvGraphicFramePr>
            <a:graphicFrameLocks noChangeAspect="1"/>
          </p:cNvGraphicFramePr>
          <p:nvPr/>
        </p:nvGraphicFramePr>
        <p:xfrm>
          <a:off x="6157913" y="4351338"/>
          <a:ext cx="1371600" cy="584200"/>
        </p:xfrm>
        <a:graphic>
          <a:graphicData uri="http://schemas.openxmlformats.org/presentationml/2006/ole">
            <mc:AlternateContent xmlns:mc="http://schemas.openxmlformats.org/markup-compatibility/2006">
              <mc:Choice xmlns:v="urn:schemas-microsoft-com:vml" Requires="v">
                <p:oleObj spid="_x0000_s23661" name="Equation" r:id="rId25" imgW="1371600" imgH="583920" progId="">
                  <p:embed/>
                </p:oleObj>
              </mc:Choice>
              <mc:Fallback>
                <p:oleObj name="Equation" r:id="rId25" imgW="1371600" imgH="583920" progId="">
                  <p:embed/>
                  <p:pic>
                    <p:nvPicPr>
                      <p:cNvPr id="0" name="Picture 1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157913" y="4351338"/>
                        <a:ext cx="1371600" cy="58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73" name="Text Box 37"/>
          <p:cNvSpPr txBox="1">
            <a:spLocks noChangeArrowheads="1"/>
          </p:cNvSpPr>
          <p:nvPr/>
        </p:nvSpPr>
        <p:spPr bwMode="auto">
          <a:xfrm>
            <a:off x="677863" y="4967288"/>
            <a:ext cx="1628775" cy="366712"/>
          </a:xfrm>
          <a:prstGeom prst="rect">
            <a:avLst/>
          </a:prstGeom>
          <a:noFill/>
          <a:ln w="9525" algn="ctr">
            <a:noFill/>
            <a:miter lim="800000"/>
            <a:headEnd/>
            <a:tailEnd/>
          </a:ln>
          <a:effectLst/>
        </p:spPr>
        <p:txBody>
          <a:bodyPr>
            <a:spAutoFit/>
          </a:bodyPr>
          <a:lstStyle/>
          <a:p>
            <a:endParaRPr lang="en-US"/>
          </a:p>
        </p:txBody>
      </p:sp>
      <p:sp>
        <p:nvSpPr>
          <p:cNvPr id="14374" name="Text Box 38"/>
          <p:cNvSpPr txBox="1">
            <a:spLocks noChangeArrowheads="1"/>
          </p:cNvSpPr>
          <p:nvPr/>
        </p:nvSpPr>
        <p:spPr bwMode="auto">
          <a:xfrm>
            <a:off x="381000" y="5257800"/>
            <a:ext cx="2420938" cy="366712"/>
          </a:xfrm>
          <a:prstGeom prst="rect">
            <a:avLst/>
          </a:prstGeom>
          <a:noFill/>
          <a:ln w="9525" algn="ctr">
            <a:noFill/>
            <a:miter lim="800000"/>
            <a:headEnd/>
            <a:tailEnd/>
          </a:ln>
          <a:effectLst/>
        </p:spPr>
        <p:txBody>
          <a:bodyPr>
            <a:spAutoFit/>
          </a:bodyPr>
          <a:lstStyle/>
          <a:p>
            <a:pPr>
              <a:spcBef>
                <a:spcPct val="50000"/>
              </a:spcBef>
            </a:pPr>
            <a:r>
              <a:rPr lang="en-US" dirty="0"/>
              <a:t>5) </a:t>
            </a:r>
            <a:r>
              <a:rPr lang="en-US" dirty="0" smtClean="0"/>
              <a:t>calcium </a:t>
            </a:r>
            <a:r>
              <a:rPr lang="en-US" dirty="0"/>
              <a:t>oxide</a:t>
            </a:r>
          </a:p>
        </p:txBody>
      </p:sp>
      <p:sp>
        <p:nvSpPr>
          <p:cNvPr id="14375" name="Text Box 39"/>
          <p:cNvSpPr txBox="1">
            <a:spLocks noChangeArrowheads="1"/>
          </p:cNvSpPr>
          <p:nvPr/>
        </p:nvSpPr>
        <p:spPr bwMode="auto">
          <a:xfrm>
            <a:off x="3265488" y="5195888"/>
            <a:ext cx="2151062" cy="579437"/>
          </a:xfrm>
          <a:prstGeom prst="rect">
            <a:avLst/>
          </a:prstGeom>
          <a:noFill/>
          <a:ln w="9525" algn="ctr">
            <a:noFill/>
            <a:miter lim="800000"/>
            <a:headEnd/>
            <a:tailEnd/>
          </a:ln>
          <a:effectLst/>
        </p:spPr>
        <p:txBody>
          <a:bodyPr>
            <a:spAutoFit/>
          </a:bodyPr>
          <a:lstStyle/>
          <a:p>
            <a:pPr>
              <a:spcBef>
                <a:spcPct val="50000"/>
              </a:spcBef>
            </a:pPr>
            <a:r>
              <a:rPr lang="en-US" sz="3200" dirty="0"/>
              <a:t>Ca </a:t>
            </a:r>
            <a:r>
              <a:rPr lang="en-US" sz="3200" baseline="30000" dirty="0"/>
              <a:t>2+</a:t>
            </a:r>
            <a:r>
              <a:rPr lang="en-US" sz="3200" dirty="0"/>
              <a:t>    O</a:t>
            </a:r>
            <a:r>
              <a:rPr lang="en-US" sz="3200" baseline="30000" dirty="0"/>
              <a:t>2-</a:t>
            </a:r>
          </a:p>
        </p:txBody>
      </p:sp>
      <p:sp>
        <p:nvSpPr>
          <p:cNvPr id="14378" name="Line 42"/>
          <p:cNvSpPr>
            <a:spLocks noChangeShapeType="1"/>
          </p:cNvSpPr>
          <p:nvPr/>
        </p:nvSpPr>
        <p:spPr bwMode="auto">
          <a:xfrm>
            <a:off x="4149725" y="5541963"/>
            <a:ext cx="960438" cy="192087"/>
          </a:xfrm>
          <a:prstGeom prst="line">
            <a:avLst/>
          </a:prstGeom>
          <a:noFill/>
          <a:ln w="19050">
            <a:solidFill>
              <a:srgbClr val="006600"/>
            </a:solidFill>
            <a:round/>
            <a:headEnd/>
            <a:tailEnd type="triangle" w="med" len="med"/>
          </a:ln>
          <a:effectLst/>
        </p:spPr>
        <p:txBody>
          <a:bodyPr/>
          <a:lstStyle/>
          <a:p>
            <a:endParaRPr lang="en-US"/>
          </a:p>
        </p:txBody>
      </p:sp>
      <p:sp>
        <p:nvSpPr>
          <p:cNvPr id="14379" name="Line 43"/>
          <p:cNvSpPr>
            <a:spLocks noChangeShapeType="1"/>
          </p:cNvSpPr>
          <p:nvPr/>
        </p:nvSpPr>
        <p:spPr bwMode="auto">
          <a:xfrm flipH="1">
            <a:off x="4071938" y="5502275"/>
            <a:ext cx="998537" cy="192088"/>
          </a:xfrm>
          <a:prstGeom prst="line">
            <a:avLst/>
          </a:prstGeom>
          <a:noFill/>
          <a:ln w="19050">
            <a:solidFill>
              <a:srgbClr val="006600"/>
            </a:solidFill>
            <a:round/>
            <a:headEnd/>
            <a:tailEnd type="triangle" w="med" len="med"/>
          </a:ln>
          <a:effectLst/>
        </p:spPr>
        <p:txBody>
          <a:bodyPr/>
          <a:lstStyle/>
          <a:p>
            <a:endParaRPr lang="en-US"/>
          </a:p>
        </p:txBody>
      </p:sp>
      <p:sp>
        <p:nvSpPr>
          <p:cNvPr id="14380" name="Text Box 44"/>
          <p:cNvSpPr txBox="1">
            <a:spLocks noChangeArrowheads="1"/>
          </p:cNvSpPr>
          <p:nvPr/>
        </p:nvSpPr>
        <p:spPr bwMode="auto">
          <a:xfrm>
            <a:off x="5838825" y="5111750"/>
            <a:ext cx="1804988" cy="579438"/>
          </a:xfrm>
          <a:prstGeom prst="rect">
            <a:avLst/>
          </a:prstGeom>
          <a:noFill/>
          <a:ln w="9525" algn="ctr">
            <a:noFill/>
            <a:miter lim="800000"/>
            <a:headEnd/>
            <a:tailEnd/>
          </a:ln>
          <a:effectLst/>
        </p:spPr>
        <p:txBody>
          <a:bodyPr>
            <a:spAutoFit/>
          </a:bodyPr>
          <a:lstStyle/>
          <a:p>
            <a:r>
              <a:rPr lang="en-US" sz="3200" dirty="0" err="1"/>
              <a:t>CaO</a:t>
            </a:r>
            <a:r>
              <a:rPr lang="en-US" sz="3200" dirty="0"/>
              <a:t> </a:t>
            </a:r>
            <a:r>
              <a:rPr lang="en-US" sz="3200" baseline="-25000" dirty="0"/>
              <a:t>(s)</a:t>
            </a:r>
          </a:p>
        </p:txBody>
      </p:sp>
      <p:sp>
        <p:nvSpPr>
          <p:cNvPr id="33" name="Title 1"/>
          <p:cNvSpPr txBox="1">
            <a:spLocks/>
          </p:cNvSpPr>
          <p:nvPr/>
        </p:nvSpPr>
        <p:spPr>
          <a:xfrm>
            <a:off x="304800" y="533400"/>
            <a:ext cx="8229600" cy="10668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b="1" dirty="0" smtClean="0">
                <a:solidFill>
                  <a:schemeClr val="tx2"/>
                </a:solidFill>
                <a:latin typeface="+mj-lt"/>
                <a:ea typeface="+mj-ea"/>
                <a:cs typeface="+mj-cs"/>
              </a:rPr>
              <a:t>Practice Problems</a:t>
            </a: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4347"/>
                                        </p:tgtEl>
                                        <p:attrNameLst>
                                          <p:attrName>style.visibility</p:attrName>
                                        </p:attrNameLst>
                                      </p:cBhvr>
                                      <p:to>
                                        <p:strVal val="visible"/>
                                      </p:to>
                                    </p:set>
                                    <p:animEffect transition="in" filter="wipe(left)">
                                      <p:cBhvr>
                                        <p:cTn id="19" dur="1000"/>
                                        <p:tgtEl>
                                          <p:spTgt spid="14347"/>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14346"/>
                                        </p:tgtEl>
                                        <p:attrNameLst>
                                          <p:attrName>style.visibility</p:attrName>
                                        </p:attrNameLst>
                                      </p:cBhvr>
                                      <p:to>
                                        <p:strVal val="visible"/>
                                      </p:to>
                                    </p:set>
                                    <p:animEffect transition="in" filter="wipe(right)">
                                      <p:cBhvr>
                                        <p:cTn id="22" dur="1000"/>
                                        <p:tgtEl>
                                          <p:spTgt spid="14346"/>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3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35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35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35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4359"/>
                                        </p:tgtEl>
                                        <p:attrNameLst>
                                          <p:attrName>style.visibility</p:attrName>
                                        </p:attrNameLst>
                                      </p:cBhvr>
                                      <p:to>
                                        <p:strVal val="visible"/>
                                      </p:to>
                                    </p:set>
                                    <p:animEffect transition="in" filter="wipe(left)">
                                      <p:cBhvr>
                                        <p:cTn id="43" dur="1000"/>
                                        <p:tgtEl>
                                          <p:spTgt spid="14359"/>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14358"/>
                                        </p:tgtEl>
                                        <p:attrNameLst>
                                          <p:attrName>style.visibility</p:attrName>
                                        </p:attrNameLst>
                                      </p:cBhvr>
                                      <p:to>
                                        <p:strVal val="visible"/>
                                      </p:to>
                                    </p:set>
                                    <p:animEffect transition="in" filter="wipe(right)">
                                      <p:cBhvr>
                                        <p:cTn id="46" dur="1000"/>
                                        <p:tgtEl>
                                          <p:spTgt spid="14358"/>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436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36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436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436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4365"/>
                                        </p:tgtEl>
                                        <p:attrNameLst>
                                          <p:attrName>style.visibility</p:attrName>
                                        </p:attrNameLst>
                                      </p:cBhvr>
                                      <p:to>
                                        <p:strVal val="visible"/>
                                      </p:to>
                                    </p:set>
                                    <p:animEffect transition="in" filter="wipe(left)">
                                      <p:cBhvr>
                                        <p:cTn id="67" dur="1000"/>
                                        <p:tgtEl>
                                          <p:spTgt spid="14365"/>
                                        </p:tgtEl>
                                      </p:cBhvr>
                                    </p:animEffect>
                                  </p:childTnLst>
                                </p:cTn>
                              </p:par>
                              <p:par>
                                <p:cTn id="68" presetID="22" presetClass="entr" presetSubtype="2" fill="hold" grpId="0" nodeType="withEffect">
                                  <p:stCondLst>
                                    <p:cond delay="0"/>
                                  </p:stCondLst>
                                  <p:childTnLst>
                                    <p:set>
                                      <p:cBhvr>
                                        <p:cTn id="69" dur="1" fill="hold">
                                          <p:stCondLst>
                                            <p:cond delay="0"/>
                                          </p:stCondLst>
                                        </p:cTn>
                                        <p:tgtEl>
                                          <p:spTgt spid="14364"/>
                                        </p:tgtEl>
                                        <p:attrNameLst>
                                          <p:attrName>style.visibility</p:attrName>
                                        </p:attrNameLst>
                                      </p:cBhvr>
                                      <p:to>
                                        <p:strVal val="visible"/>
                                      </p:to>
                                    </p:set>
                                    <p:animEffect transition="in" filter="wipe(right)">
                                      <p:cBhvr>
                                        <p:cTn id="70" dur="1000"/>
                                        <p:tgtEl>
                                          <p:spTgt spid="14364"/>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436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436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436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436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14371"/>
                                        </p:tgtEl>
                                        <p:attrNameLst>
                                          <p:attrName>style.visibility</p:attrName>
                                        </p:attrNameLst>
                                      </p:cBhvr>
                                      <p:to>
                                        <p:strVal val="visible"/>
                                      </p:to>
                                    </p:set>
                                    <p:animEffect transition="in" filter="wipe(left)">
                                      <p:cBhvr>
                                        <p:cTn id="91" dur="1000"/>
                                        <p:tgtEl>
                                          <p:spTgt spid="14371"/>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14370"/>
                                        </p:tgtEl>
                                        <p:attrNameLst>
                                          <p:attrName>style.visibility</p:attrName>
                                        </p:attrNameLst>
                                      </p:cBhvr>
                                      <p:to>
                                        <p:strVal val="visible"/>
                                      </p:to>
                                    </p:set>
                                    <p:animEffect transition="in" filter="wipe(right)">
                                      <p:cBhvr>
                                        <p:cTn id="94" dur="1000"/>
                                        <p:tgtEl>
                                          <p:spTgt spid="14370"/>
                                        </p:tgtEl>
                                      </p:cBhvr>
                                    </p:animEffec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14372"/>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4374"/>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14375"/>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14378"/>
                                        </p:tgtEl>
                                        <p:attrNameLst>
                                          <p:attrName>style.visibility</p:attrName>
                                        </p:attrNameLst>
                                      </p:cBhvr>
                                      <p:to>
                                        <p:strVal val="visible"/>
                                      </p:to>
                                    </p:set>
                                    <p:animEffect transition="in" filter="wipe(left)">
                                      <p:cBhvr>
                                        <p:cTn id="111" dur="1000"/>
                                        <p:tgtEl>
                                          <p:spTgt spid="14378"/>
                                        </p:tgtEl>
                                      </p:cBhvr>
                                    </p:animEffect>
                                  </p:childTnLst>
                                </p:cTn>
                              </p:par>
                              <p:par>
                                <p:cTn id="112" presetID="22" presetClass="entr" presetSubtype="2" fill="hold" grpId="0" nodeType="withEffect">
                                  <p:stCondLst>
                                    <p:cond delay="0"/>
                                  </p:stCondLst>
                                  <p:childTnLst>
                                    <p:set>
                                      <p:cBhvr>
                                        <p:cTn id="113" dur="1" fill="hold">
                                          <p:stCondLst>
                                            <p:cond delay="0"/>
                                          </p:stCondLst>
                                        </p:cTn>
                                        <p:tgtEl>
                                          <p:spTgt spid="14379"/>
                                        </p:tgtEl>
                                        <p:attrNameLst>
                                          <p:attrName>style.visibility</p:attrName>
                                        </p:attrNameLst>
                                      </p:cBhvr>
                                      <p:to>
                                        <p:strVal val="visible"/>
                                      </p:to>
                                    </p:set>
                                    <p:animEffect transition="in" filter="wipe(right)">
                                      <p:cBhvr>
                                        <p:cTn id="114" dur="1000"/>
                                        <p:tgtEl>
                                          <p:spTgt spid="14379"/>
                                        </p:tgtEl>
                                      </p:cBhvr>
                                    </p:animEffec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143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p:bldP spid="14346" grpId="0" animBg="1"/>
      <p:bldP spid="14347" grpId="0" animBg="1"/>
      <p:bldP spid="14355" grpId="0"/>
      <p:bldP spid="14358" grpId="0" animBg="1"/>
      <p:bldP spid="14359" grpId="0" animBg="1"/>
      <p:bldP spid="14361" grpId="0"/>
      <p:bldP spid="14364" grpId="0" animBg="1"/>
      <p:bldP spid="14365" grpId="0" animBg="1"/>
      <p:bldP spid="14367" grpId="0"/>
      <p:bldP spid="14370" grpId="0" animBg="1"/>
      <p:bldP spid="14371" grpId="0" animBg="1"/>
      <p:bldP spid="14374" grpId="0"/>
      <p:bldP spid="14375" grpId="0"/>
      <p:bldP spid="14378" grpId="0" animBg="1"/>
      <p:bldP spid="14379" grpId="0" animBg="1"/>
      <p:bldP spid="1438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t>Assignment:</a:t>
            </a:r>
            <a:endParaRPr lang="en-US" dirty="0"/>
          </a:p>
        </p:txBody>
      </p:sp>
      <p:sp>
        <p:nvSpPr>
          <p:cNvPr id="3" name="Content Placeholder 2"/>
          <p:cNvSpPr>
            <a:spLocks noGrp="1"/>
          </p:cNvSpPr>
          <p:nvPr>
            <p:ph idx="1"/>
          </p:nvPr>
        </p:nvSpPr>
        <p:spPr/>
        <p:txBody>
          <a:bodyPr/>
          <a:lstStyle/>
          <a:p>
            <a:pPr lvl="0"/>
            <a:r>
              <a:rPr lang="en-US" dirty="0" smtClean="0"/>
              <a:t>Complete the Practice Problem Chart above</a:t>
            </a:r>
          </a:p>
          <a:p>
            <a:pPr lvl="0"/>
            <a:r>
              <a:rPr lang="en-US" dirty="0" smtClean="0"/>
              <a:t>Do the Practice Problems on pg 43 of Text</a:t>
            </a:r>
          </a:p>
          <a:p>
            <a:pPr lvl="0"/>
            <a:r>
              <a:rPr lang="en-US" dirty="0" smtClean="0"/>
              <a:t>Do pg 45-48 in NotePack</a:t>
            </a:r>
          </a:p>
          <a:p>
            <a:pPr>
              <a:buNone/>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srcRect/>
          <a:stretch>
            <a:fillRect/>
          </a:stretch>
        </p:blipFill>
        <p:spPr bwMode="auto">
          <a:xfrm>
            <a:off x="1219200" y="18757"/>
            <a:ext cx="7467600" cy="68392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srcRect/>
          <a:stretch>
            <a:fillRect/>
          </a:stretch>
        </p:blipFill>
        <p:spPr bwMode="auto">
          <a:xfrm rot="21480000">
            <a:off x="1420951" y="-197354"/>
            <a:ext cx="6284925" cy="7304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srcRect/>
          <a:stretch>
            <a:fillRect/>
          </a:stretch>
        </p:blipFill>
        <p:spPr bwMode="auto">
          <a:xfrm>
            <a:off x="1141974" y="-24618"/>
            <a:ext cx="6860052" cy="6907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srcRect l="2033" b="3835"/>
          <a:stretch>
            <a:fillRect/>
          </a:stretch>
        </p:blipFill>
        <p:spPr bwMode="auto">
          <a:xfrm rot="5400000">
            <a:off x="1219200" y="-1066800"/>
            <a:ext cx="6705600" cy="91440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smtClean="0"/>
              <a:t>Rules for Type 2 (Binary Compounds)</a:t>
            </a:r>
            <a:endParaRPr lang="en-US" dirty="0"/>
          </a:p>
        </p:txBody>
      </p:sp>
      <p:sp>
        <p:nvSpPr>
          <p:cNvPr id="3" name="Content Placeholder 2"/>
          <p:cNvSpPr>
            <a:spLocks noGrp="1"/>
          </p:cNvSpPr>
          <p:nvPr>
            <p:ph idx="1"/>
          </p:nvPr>
        </p:nvSpPr>
        <p:spPr>
          <a:xfrm>
            <a:off x="381000" y="2209800"/>
            <a:ext cx="8229600" cy="4325112"/>
          </a:xfrm>
        </p:spPr>
        <p:txBody>
          <a:bodyPr/>
          <a:lstStyle/>
          <a:p>
            <a:pPr lvl="0"/>
            <a:r>
              <a:rPr lang="en-US" dirty="0" smtClean="0"/>
              <a:t>Some metals have more than one choice in the amount of electrons they lose.</a:t>
            </a:r>
          </a:p>
          <a:p>
            <a:pPr lvl="0"/>
            <a:r>
              <a:rPr lang="en-US" dirty="0" smtClean="0"/>
              <a:t>Ex. Ni</a:t>
            </a:r>
            <a:r>
              <a:rPr lang="en-US" baseline="30000" dirty="0" smtClean="0"/>
              <a:t>2+</a:t>
            </a:r>
            <a:r>
              <a:rPr lang="en-US" dirty="0" smtClean="0"/>
              <a:t> or Ni</a:t>
            </a:r>
            <a:r>
              <a:rPr lang="en-US" baseline="30000" dirty="0" smtClean="0"/>
              <a:t>3+</a:t>
            </a:r>
            <a:r>
              <a:rPr lang="en-US" dirty="0" smtClean="0"/>
              <a:t>,  Au</a:t>
            </a:r>
            <a:r>
              <a:rPr lang="en-US" baseline="30000" dirty="0" smtClean="0"/>
              <a:t>3+</a:t>
            </a:r>
            <a:r>
              <a:rPr lang="en-US" dirty="0" smtClean="0"/>
              <a:t> or Au</a:t>
            </a:r>
            <a:r>
              <a:rPr lang="en-US" baseline="30000" dirty="0" smtClean="0"/>
              <a:t>+</a:t>
            </a:r>
            <a:r>
              <a:rPr lang="en-US" dirty="0" smtClean="0"/>
              <a:t> </a:t>
            </a:r>
          </a:p>
          <a:p>
            <a:pPr lvl="0"/>
            <a:r>
              <a:rPr lang="en-US" dirty="0" smtClean="0"/>
              <a:t>Note the one on the periodic  table that is found on the top is the one most commonly found in nature.  Normally you will be given enough info to figure out the charge used but if not you can use the top one but be careful.</a:t>
            </a:r>
          </a:p>
          <a:p>
            <a:pPr>
              <a:buNone/>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What are Compounds?</a:t>
            </a:r>
            <a:endParaRPr lang="en-US" dirty="0"/>
          </a:p>
        </p:txBody>
      </p:sp>
      <p:sp>
        <p:nvSpPr>
          <p:cNvPr id="3" name="Content Placeholder 2"/>
          <p:cNvSpPr>
            <a:spLocks noGrp="1"/>
          </p:cNvSpPr>
          <p:nvPr>
            <p:ph idx="1"/>
          </p:nvPr>
        </p:nvSpPr>
        <p:spPr/>
        <p:txBody>
          <a:bodyPr/>
          <a:lstStyle/>
          <a:p>
            <a:pPr lvl="1"/>
            <a:r>
              <a:rPr lang="en-US" sz="2800" u="sng" dirty="0" smtClean="0"/>
              <a:t>Compounds</a:t>
            </a:r>
            <a:r>
              <a:rPr lang="en-US" sz="2800" dirty="0" smtClean="0"/>
              <a:t> form when </a:t>
            </a:r>
            <a:r>
              <a:rPr lang="en-US" sz="2800" b="1" dirty="0" smtClean="0"/>
              <a:t>Chemical Bonds</a:t>
            </a:r>
            <a:r>
              <a:rPr lang="en-US" sz="2800" dirty="0" smtClean="0"/>
              <a:t> are created</a:t>
            </a:r>
            <a:r>
              <a:rPr lang="en-US" sz="2800" b="1" dirty="0" smtClean="0"/>
              <a:t>.           </a:t>
            </a:r>
            <a:endParaRPr lang="en-US" sz="2400" dirty="0" smtClean="0"/>
          </a:p>
          <a:p>
            <a:endParaRPr lang="en-US" sz="2000" dirty="0" smtClean="0"/>
          </a:p>
          <a:p>
            <a:endParaRPr lang="en-US" sz="2000" dirty="0" smtClean="0"/>
          </a:p>
          <a:p>
            <a:pPr lvl="0">
              <a:buNone/>
            </a:pPr>
            <a:r>
              <a:rPr lang="en-US" dirty="0" smtClean="0"/>
              <a:t/>
            </a:r>
            <a:br>
              <a:rPr lang="en-US" dirty="0" smtClean="0"/>
            </a:br>
            <a:r>
              <a:rPr lang="en-US" dirty="0" smtClean="0"/>
              <a:t>… this occurs when elements gain or lose electrons and become “c</a:t>
            </a:r>
            <a:r>
              <a:rPr lang="en-US" u="sng" dirty="0" smtClean="0"/>
              <a:t>harged</a:t>
            </a:r>
            <a:r>
              <a:rPr lang="en-US" dirty="0" smtClean="0"/>
              <a:t>”…</a:t>
            </a:r>
            <a:endParaRPr lang="en-US" sz="2400" dirty="0" smtClean="0"/>
          </a:p>
          <a:p>
            <a:endParaRPr lang="en-US" dirty="0"/>
          </a:p>
        </p:txBody>
      </p:sp>
      <p:sp>
        <p:nvSpPr>
          <p:cNvPr id="4" name="Rectangle 3"/>
          <p:cNvSpPr>
            <a:spLocks noChangeArrowheads="1"/>
          </p:cNvSpPr>
          <p:nvPr/>
        </p:nvSpPr>
        <p:spPr bwMode="auto">
          <a:xfrm>
            <a:off x="4038600" y="3352800"/>
            <a:ext cx="4876800" cy="762000"/>
          </a:xfrm>
          <a:prstGeom prst="rect">
            <a:avLst/>
          </a:prstGeom>
          <a:solidFill>
            <a:srgbClr val="00CC00"/>
          </a:solidFill>
          <a:ln w="9525">
            <a:solidFill>
              <a:schemeClr val="tx1"/>
            </a:solidFill>
            <a:miter lim="800000"/>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2400" dirty="0"/>
              <a:t>Bonds resulting from the force of </a:t>
            </a:r>
          </a:p>
          <a:p>
            <a:pPr algn="ctr"/>
            <a:r>
              <a:rPr lang="en-US" sz="2400" dirty="0"/>
              <a:t>attraction between atoms</a:t>
            </a:r>
          </a:p>
        </p:txBody>
      </p:sp>
      <p:cxnSp>
        <p:nvCxnSpPr>
          <p:cNvPr id="1026" name="AutoShape 2"/>
          <p:cNvCxnSpPr>
            <a:cxnSpLocks noChangeShapeType="1"/>
          </p:cNvCxnSpPr>
          <p:nvPr/>
        </p:nvCxnSpPr>
        <p:spPr bwMode="auto">
          <a:xfrm rot="16200000" flipH="1">
            <a:off x="5905500" y="2933700"/>
            <a:ext cx="533400" cy="152400"/>
          </a:xfrm>
          <a:prstGeom prst="bentConnector3">
            <a:avLst>
              <a:gd name="adj1" fmla="val 50000"/>
            </a:avLst>
          </a:prstGeom>
          <a:noFill/>
          <a:ln w="9525">
            <a:solidFill>
              <a:srgbClr val="000000"/>
            </a:solidFill>
            <a:miter lim="800000"/>
            <a:headEnd/>
            <a:tailEnd type="triangle" w="med" len="med"/>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447800"/>
          </a:xfrm>
        </p:spPr>
        <p:txBody>
          <a:bodyPr>
            <a:normAutofit fontScale="90000"/>
          </a:bodyPr>
          <a:lstStyle/>
          <a:p>
            <a:pPr lvl="0"/>
            <a:r>
              <a:rPr lang="en-US" b="1" dirty="0" smtClean="0"/>
              <a:t>How to figure out which Charge was used</a:t>
            </a:r>
            <a:r>
              <a:rPr lang="en-US" sz="3600" dirty="0" smtClean="0"/>
              <a:t/>
            </a:r>
            <a:br>
              <a:rPr lang="en-US" sz="3600" dirty="0" smtClean="0"/>
            </a:br>
            <a:endParaRPr lang="en-US" dirty="0"/>
          </a:p>
        </p:txBody>
      </p:sp>
      <p:sp>
        <p:nvSpPr>
          <p:cNvPr id="3" name="Content Placeholder 2"/>
          <p:cNvSpPr>
            <a:spLocks noGrp="1"/>
          </p:cNvSpPr>
          <p:nvPr>
            <p:ph idx="1"/>
          </p:nvPr>
        </p:nvSpPr>
        <p:spPr>
          <a:xfrm>
            <a:off x="5410200" y="1676400"/>
            <a:ext cx="3505200" cy="4953000"/>
          </a:xfrm>
        </p:spPr>
        <p:txBody>
          <a:bodyPr>
            <a:normAutofit fontScale="92500"/>
          </a:bodyPr>
          <a:lstStyle/>
          <a:p>
            <a:pPr lvl="1"/>
            <a:r>
              <a:rPr lang="en-US" sz="2800" dirty="0" smtClean="0"/>
              <a:t>In the name it can be shown in 2 ways: systematic (uses roman numerals) or the old method which uses </a:t>
            </a:r>
            <a:r>
              <a:rPr lang="en-US" sz="2800" b="1" dirty="0" smtClean="0"/>
              <a:t>ic</a:t>
            </a:r>
            <a:r>
              <a:rPr lang="en-US" sz="2800" dirty="0" smtClean="0"/>
              <a:t> (bigger choice) or </a:t>
            </a:r>
            <a:r>
              <a:rPr lang="en-US" sz="2800" b="1" dirty="0" smtClean="0"/>
              <a:t>ous</a:t>
            </a:r>
            <a:r>
              <a:rPr lang="en-US" sz="2800" dirty="0" smtClean="0"/>
              <a:t> (smaller choice) attached to the  latin name of the element.</a:t>
            </a:r>
            <a:endParaRPr lang="en-US" sz="2400" dirty="0" smtClean="0"/>
          </a:p>
          <a:p>
            <a:endParaRPr lang="en-US" dirty="0"/>
          </a:p>
        </p:txBody>
      </p:sp>
      <p:graphicFrame>
        <p:nvGraphicFramePr>
          <p:cNvPr id="4" name="Table 3"/>
          <p:cNvGraphicFramePr>
            <a:graphicFrameLocks noGrp="1"/>
          </p:cNvGraphicFramePr>
          <p:nvPr/>
        </p:nvGraphicFramePr>
        <p:xfrm>
          <a:off x="152400" y="1905000"/>
          <a:ext cx="5715000" cy="4427769"/>
        </p:xfrm>
        <a:graphic>
          <a:graphicData uri="http://schemas.openxmlformats.org/drawingml/2006/table">
            <a:tbl>
              <a:tblPr/>
              <a:tblGrid>
                <a:gridCol w="1363420"/>
                <a:gridCol w="2175790"/>
                <a:gridCol w="2175790"/>
              </a:tblGrid>
              <a:tr h="934761">
                <a:tc>
                  <a:txBody>
                    <a:bodyPr/>
                    <a:lstStyle/>
                    <a:p>
                      <a:pPr marL="457200" marR="0" indent="-434340" algn="ctr">
                        <a:lnSpc>
                          <a:spcPct val="115000"/>
                        </a:lnSpc>
                        <a:spcBef>
                          <a:spcPts val="0"/>
                        </a:spcBef>
                        <a:spcAft>
                          <a:spcPts val="0"/>
                        </a:spcAft>
                        <a:tabLst>
                          <a:tab pos="2246630" algn="l"/>
                        </a:tabLst>
                      </a:pPr>
                      <a:r>
                        <a:rPr lang="en-US" sz="2800" b="1" dirty="0">
                          <a:latin typeface="Calibri"/>
                          <a:ea typeface="Calibri"/>
                          <a:cs typeface="Times New Roman"/>
                        </a:rPr>
                        <a:t>Ion</a:t>
                      </a:r>
                      <a:endParaRPr lang="en-US" sz="2400" dirty="0">
                        <a:latin typeface="Calibri"/>
                        <a:ea typeface="Calibri"/>
                        <a:cs typeface="Times New Roman"/>
                      </a:endParaRPr>
                    </a:p>
                  </a:txBody>
                  <a:tcPr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8610" marR="0" indent="-342900" algn="ctr">
                        <a:lnSpc>
                          <a:spcPct val="115000"/>
                        </a:lnSpc>
                        <a:spcBef>
                          <a:spcPts val="0"/>
                        </a:spcBef>
                        <a:spcAft>
                          <a:spcPts val="0"/>
                        </a:spcAft>
                        <a:tabLst>
                          <a:tab pos="2246630" algn="l"/>
                        </a:tabLst>
                      </a:pPr>
                      <a:r>
                        <a:rPr lang="en-US" sz="2800" b="1">
                          <a:latin typeface="Calibri"/>
                          <a:ea typeface="Calibri"/>
                          <a:cs typeface="Times New Roman"/>
                        </a:rPr>
                        <a:t>Systematic</a:t>
                      </a:r>
                      <a:endParaRPr lang="en-US" sz="240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5280" marR="0" indent="-342900" algn="ctr">
                        <a:lnSpc>
                          <a:spcPct val="115000"/>
                        </a:lnSpc>
                        <a:spcBef>
                          <a:spcPts val="0"/>
                        </a:spcBef>
                        <a:spcAft>
                          <a:spcPts val="0"/>
                        </a:spcAft>
                        <a:tabLst>
                          <a:tab pos="2246630" algn="l"/>
                        </a:tabLst>
                      </a:pPr>
                      <a:r>
                        <a:rPr lang="en-US" sz="2800" b="1">
                          <a:latin typeface="Calibri"/>
                          <a:ea typeface="Calibri"/>
                          <a:cs typeface="Times New Roman"/>
                        </a:rPr>
                        <a:t>Alternative</a:t>
                      </a:r>
                      <a:endParaRPr lang="en-US" sz="240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4851">
                <a:tc>
                  <a:txBody>
                    <a:bodyPr/>
                    <a:lstStyle/>
                    <a:p>
                      <a:pPr marL="457200" marR="0" indent="-434340" algn="ctr">
                        <a:lnSpc>
                          <a:spcPct val="115000"/>
                        </a:lnSpc>
                        <a:spcBef>
                          <a:spcPts val="0"/>
                        </a:spcBef>
                        <a:spcAft>
                          <a:spcPts val="0"/>
                        </a:spcAft>
                        <a:tabLst>
                          <a:tab pos="2246630" algn="l"/>
                        </a:tabLst>
                      </a:pPr>
                      <a:r>
                        <a:rPr lang="en-US" sz="2800" dirty="0">
                          <a:latin typeface="Calibri"/>
                          <a:ea typeface="Calibri"/>
                          <a:cs typeface="Times New Roman"/>
                        </a:rPr>
                        <a:t>Fe</a:t>
                      </a:r>
                      <a:r>
                        <a:rPr lang="en-US" sz="2800" baseline="30000" dirty="0">
                          <a:latin typeface="Calibri"/>
                          <a:ea typeface="Calibri"/>
                          <a:cs typeface="Times New Roman"/>
                        </a:rPr>
                        <a:t>3+</a:t>
                      </a:r>
                      <a:endParaRPr lang="en-US" sz="2400" dirty="0">
                        <a:latin typeface="Calibri"/>
                        <a:ea typeface="Calibri"/>
                        <a:cs typeface="Times New Roman"/>
                      </a:endParaRPr>
                    </a:p>
                  </a:txBody>
                  <a:tcPr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8610" marR="0" indent="-342900" algn="ctr">
                        <a:lnSpc>
                          <a:spcPct val="115000"/>
                        </a:lnSpc>
                        <a:spcBef>
                          <a:spcPts val="0"/>
                        </a:spcBef>
                        <a:spcAft>
                          <a:spcPts val="0"/>
                        </a:spcAft>
                        <a:tabLst>
                          <a:tab pos="2246630" algn="l"/>
                        </a:tabLst>
                      </a:pPr>
                      <a:r>
                        <a:rPr lang="en-US" sz="2800">
                          <a:latin typeface="Calibri"/>
                          <a:ea typeface="Calibri"/>
                          <a:cs typeface="Times New Roman"/>
                        </a:rPr>
                        <a:t>Iron(III)</a:t>
                      </a:r>
                      <a:endParaRPr lang="en-US" sz="240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5280" marR="0" indent="-342900" algn="ctr">
                        <a:lnSpc>
                          <a:spcPct val="115000"/>
                        </a:lnSpc>
                        <a:spcBef>
                          <a:spcPts val="0"/>
                        </a:spcBef>
                        <a:spcAft>
                          <a:spcPts val="0"/>
                        </a:spcAft>
                        <a:tabLst>
                          <a:tab pos="2246630" algn="l"/>
                        </a:tabLst>
                      </a:pPr>
                      <a:r>
                        <a:rPr lang="en-US" sz="2800" dirty="0">
                          <a:latin typeface="Calibri"/>
                          <a:ea typeface="Calibri"/>
                          <a:cs typeface="Times New Roman"/>
                        </a:rPr>
                        <a:t>Ferric</a:t>
                      </a:r>
                      <a:endParaRPr lang="en-US" sz="2400" dirty="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4851">
                <a:tc>
                  <a:txBody>
                    <a:bodyPr/>
                    <a:lstStyle/>
                    <a:p>
                      <a:pPr marL="457200" marR="0" indent="-434340" algn="ctr">
                        <a:lnSpc>
                          <a:spcPct val="115000"/>
                        </a:lnSpc>
                        <a:spcBef>
                          <a:spcPts val="0"/>
                        </a:spcBef>
                        <a:spcAft>
                          <a:spcPts val="0"/>
                        </a:spcAft>
                        <a:tabLst>
                          <a:tab pos="2246630" algn="l"/>
                        </a:tabLst>
                      </a:pPr>
                      <a:r>
                        <a:rPr lang="en-US" sz="2800" dirty="0">
                          <a:latin typeface="Calibri"/>
                          <a:ea typeface="Calibri"/>
                          <a:cs typeface="Times New Roman"/>
                        </a:rPr>
                        <a:t>Fe</a:t>
                      </a:r>
                      <a:r>
                        <a:rPr lang="en-US" sz="2800" baseline="30000" dirty="0">
                          <a:latin typeface="Calibri"/>
                          <a:ea typeface="Calibri"/>
                          <a:cs typeface="Times New Roman"/>
                        </a:rPr>
                        <a:t>2+</a:t>
                      </a:r>
                      <a:endParaRPr lang="en-US" sz="2400" dirty="0">
                        <a:latin typeface="Calibri"/>
                        <a:ea typeface="Calibri"/>
                        <a:cs typeface="Times New Roman"/>
                      </a:endParaRPr>
                    </a:p>
                  </a:txBody>
                  <a:tcPr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8610" marR="0" indent="-342900" algn="ctr">
                        <a:lnSpc>
                          <a:spcPct val="115000"/>
                        </a:lnSpc>
                        <a:spcBef>
                          <a:spcPts val="0"/>
                        </a:spcBef>
                        <a:spcAft>
                          <a:spcPts val="0"/>
                        </a:spcAft>
                        <a:tabLst>
                          <a:tab pos="2246630" algn="l"/>
                        </a:tabLst>
                      </a:pPr>
                      <a:r>
                        <a:rPr lang="en-US" sz="2800">
                          <a:latin typeface="Calibri"/>
                          <a:ea typeface="Calibri"/>
                          <a:cs typeface="Times New Roman"/>
                        </a:rPr>
                        <a:t>Iron(II)</a:t>
                      </a:r>
                      <a:endParaRPr lang="en-US" sz="240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5280" marR="0" indent="-342900" algn="ctr">
                        <a:lnSpc>
                          <a:spcPct val="115000"/>
                        </a:lnSpc>
                        <a:spcBef>
                          <a:spcPts val="0"/>
                        </a:spcBef>
                        <a:spcAft>
                          <a:spcPts val="0"/>
                        </a:spcAft>
                        <a:tabLst>
                          <a:tab pos="2246630" algn="l"/>
                        </a:tabLst>
                      </a:pPr>
                      <a:r>
                        <a:rPr lang="en-US" sz="2800">
                          <a:latin typeface="Calibri"/>
                          <a:ea typeface="Calibri"/>
                          <a:cs typeface="Times New Roman"/>
                        </a:rPr>
                        <a:t>Ferrous</a:t>
                      </a:r>
                      <a:endParaRPr lang="en-US" sz="240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4851">
                <a:tc>
                  <a:txBody>
                    <a:bodyPr/>
                    <a:lstStyle/>
                    <a:p>
                      <a:pPr marL="457200" marR="0" indent="-434340" algn="ctr">
                        <a:lnSpc>
                          <a:spcPct val="115000"/>
                        </a:lnSpc>
                        <a:spcBef>
                          <a:spcPts val="0"/>
                        </a:spcBef>
                        <a:spcAft>
                          <a:spcPts val="0"/>
                        </a:spcAft>
                        <a:tabLst>
                          <a:tab pos="2246630" algn="l"/>
                        </a:tabLst>
                      </a:pPr>
                      <a:r>
                        <a:rPr lang="en-US" sz="2800" dirty="0">
                          <a:latin typeface="Calibri"/>
                          <a:ea typeface="Calibri"/>
                          <a:cs typeface="Times New Roman"/>
                        </a:rPr>
                        <a:t>Cu</a:t>
                      </a:r>
                      <a:r>
                        <a:rPr lang="en-US" sz="2800" baseline="30000" dirty="0">
                          <a:latin typeface="Calibri"/>
                          <a:ea typeface="Calibri"/>
                          <a:cs typeface="Times New Roman"/>
                        </a:rPr>
                        <a:t>2+</a:t>
                      </a:r>
                      <a:endParaRPr lang="en-US" sz="2400" dirty="0">
                        <a:latin typeface="Calibri"/>
                        <a:ea typeface="Calibri"/>
                        <a:cs typeface="Times New Roman"/>
                      </a:endParaRPr>
                    </a:p>
                  </a:txBody>
                  <a:tcPr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8610" marR="0" indent="-342900" algn="ctr">
                        <a:lnSpc>
                          <a:spcPct val="115000"/>
                        </a:lnSpc>
                        <a:spcBef>
                          <a:spcPts val="0"/>
                        </a:spcBef>
                        <a:spcAft>
                          <a:spcPts val="0"/>
                        </a:spcAft>
                        <a:tabLst>
                          <a:tab pos="2246630" algn="l"/>
                        </a:tabLst>
                      </a:pPr>
                      <a:r>
                        <a:rPr lang="en-US" sz="2800">
                          <a:latin typeface="Calibri"/>
                          <a:ea typeface="Calibri"/>
                          <a:cs typeface="Times New Roman"/>
                        </a:rPr>
                        <a:t>Copper(II)</a:t>
                      </a:r>
                      <a:endParaRPr lang="en-US" sz="240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5280" marR="0" indent="-342900" algn="ctr">
                        <a:lnSpc>
                          <a:spcPct val="115000"/>
                        </a:lnSpc>
                        <a:spcBef>
                          <a:spcPts val="0"/>
                        </a:spcBef>
                        <a:spcAft>
                          <a:spcPts val="0"/>
                        </a:spcAft>
                        <a:tabLst>
                          <a:tab pos="2246630" algn="l"/>
                        </a:tabLst>
                      </a:pPr>
                      <a:r>
                        <a:rPr lang="en-US" sz="2800">
                          <a:latin typeface="Calibri"/>
                          <a:ea typeface="Calibri"/>
                          <a:cs typeface="Times New Roman"/>
                        </a:rPr>
                        <a:t>Cupric</a:t>
                      </a:r>
                      <a:endParaRPr lang="en-US" sz="240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4851">
                <a:tc>
                  <a:txBody>
                    <a:bodyPr/>
                    <a:lstStyle/>
                    <a:p>
                      <a:pPr marL="457200" marR="0" indent="-434340" algn="ctr">
                        <a:lnSpc>
                          <a:spcPct val="115000"/>
                        </a:lnSpc>
                        <a:spcBef>
                          <a:spcPts val="0"/>
                        </a:spcBef>
                        <a:spcAft>
                          <a:spcPts val="0"/>
                        </a:spcAft>
                        <a:tabLst>
                          <a:tab pos="2246630" algn="l"/>
                        </a:tabLst>
                      </a:pPr>
                      <a:r>
                        <a:rPr lang="en-US" sz="2800" dirty="0">
                          <a:latin typeface="Calibri"/>
                          <a:ea typeface="Calibri"/>
                          <a:cs typeface="Times New Roman"/>
                        </a:rPr>
                        <a:t>Cu</a:t>
                      </a:r>
                      <a:r>
                        <a:rPr lang="en-US" sz="2800" baseline="30000" dirty="0">
                          <a:latin typeface="Calibri"/>
                          <a:ea typeface="Calibri"/>
                          <a:cs typeface="Times New Roman"/>
                        </a:rPr>
                        <a:t>+</a:t>
                      </a:r>
                      <a:endParaRPr lang="en-US" sz="2400" dirty="0">
                        <a:latin typeface="Calibri"/>
                        <a:ea typeface="Calibri"/>
                        <a:cs typeface="Times New Roman"/>
                      </a:endParaRPr>
                    </a:p>
                  </a:txBody>
                  <a:tcPr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8610" marR="0" indent="-342900" algn="ctr">
                        <a:lnSpc>
                          <a:spcPct val="115000"/>
                        </a:lnSpc>
                        <a:spcBef>
                          <a:spcPts val="0"/>
                        </a:spcBef>
                        <a:spcAft>
                          <a:spcPts val="0"/>
                        </a:spcAft>
                        <a:tabLst>
                          <a:tab pos="2246630" algn="l"/>
                        </a:tabLst>
                      </a:pPr>
                      <a:r>
                        <a:rPr lang="en-US" sz="2800">
                          <a:latin typeface="Calibri"/>
                          <a:ea typeface="Calibri"/>
                          <a:cs typeface="Times New Roman"/>
                        </a:rPr>
                        <a:t>Copper(I)</a:t>
                      </a:r>
                      <a:endParaRPr lang="en-US" sz="240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5280" marR="0" indent="-342900" algn="ctr">
                        <a:lnSpc>
                          <a:spcPct val="115000"/>
                        </a:lnSpc>
                        <a:spcBef>
                          <a:spcPts val="0"/>
                        </a:spcBef>
                        <a:spcAft>
                          <a:spcPts val="0"/>
                        </a:spcAft>
                        <a:tabLst>
                          <a:tab pos="2246630" algn="l"/>
                        </a:tabLst>
                      </a:pPr>
                      <a:r>
                        <a:rPr lang="en-US" sz="2800">
                          <a:latin typeface="Calibri"/>
                          <a:ea typeface="Calibri"/>
                          <a:cs typeface="Times New Roman"/>
                        </a:rPr>
                        <a:t>Cuprous</a:t>
                      </a:r>
                      <a:endParaRPr lang="en-US" sz="240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4851">
                <a:tc>
                  <a:txBody>
                    <a:bodyPr/>
                    <a:lstStyle/>
                    <a:p>
                      <a:pPr marL="457200" marR="0" indent="-434340" algn="ctr">
                        <a:lnSpc>
                          <a:spcPct val="115000"/>
                        </a:lnSpc>
                        <a:spcBef>
                          <a:spcPts val="0"/>
                        </a:spcBef>
                        <a:spcAft>
                          <a:spcPts val="0"/>
                        </a:spcAft>
                        <a:tabLst>
                          <a:tab pos="2246630" algn="l"/>
                        </a:tabLst>
                      </a:pPr>
                      <a:r>
                        <a:rPr lang="en-US" sz="2800" dirty="0">
                          <a:latin typeface="Calibri"/>
                          <a:ea typeface="Calibri"/>
                          <a:cs typeface="Times New Roman"/>
                        </a:rPr>
                        <a:t>Co</a:t>
                      </a:r>
                      <a:r>
                        <a:rPr lang="en-US" sz="2800" baseline="30000" dirty="0">
                          <a:latin typeface="Calibri"/>
                          <a:ea typeface="Calibri"/>
                          <a:cs typeface="Times New Roman"/>
                        </a:rPr>
                        <a:t>3+</a:t>
                      </a:r>
                      <a:endParaRPr lang="en-US" sz="2400" dirty="0">
                        <a:latin typeface="Calibri"/>
                        <a:ea typeface="Calibri"/>
                        <a:cs typeface="Times New Roman"/>
                      </a:endParaRPr>
                    </a:p>
                  </a:txBody>
                  <a:tcPr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8610" marR="0" indent="-342900" algn="ctr">
                        <a:lnSpc>
                          <a:spcPct val="115000"/>
                        </a:lnSpc>
                        <a:spcBef>
                          <a:spcPts val="0"/>
                        </a:spcBef>
                        <a:spcAft>
                          <a:spcPts val="0"/>
                        </a:spcAft>
                        <a:tabLst>
                          <a:tab pos="2246630" algn="l"/>
                        </a:tabLst>
                      </a:pPr>
                      <a:r>
                        <a:rPr lang="en-US" sz="2800">
                          <a:latin typeface="Calibri"/>
                          <a:ea typeface="Calibri"/>
                          <a:cs typeface="Times New Roman"/>
                        </a:rPr>
                        <a:t>Cobalt(III)</a:t>
                      </a:r>
                      <a:endParaRPr lang="en-US" sz="240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5280" marR="0" indent="-342900" algn="ctr">
                        <a:lnSpc>
                          <a:spcPct val="115000"/>
                        </a:lnSpc>
                        <a:spcBef>
                          <a:spcPts val="0"/>
                        </a:spcBef>
                        <a:spcAft>
                          <a:spcPts val="0"/>
                        </a:spcAft>
                        <a:tabLst>
                          <a:tab pos="2246630" algn="l"/>
                        </a:tabLst>
                      </a:pPr>
                      <a:r>
                        <a:rPr lang="en-US" sz="2800">
                          <a:latin typeface="Calibri"/>
                          <a:ea typeface="Calibri"/>
                          <a:cs typeface="Times New Roman"/>
                        </a:rPr>
                        <a:t>Cobaltic</a:t>
                      </a:r>
                      <a:endParaRPr lang="en-US" sz="240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4851">
                <a:tc>
                  <a:txBody>
                    <a:bodyPr/>
                    <a:lstStyle/>
                    <a:p>
                      <a:pPr marL="457200" marR="0" indent="-434340" algn="ctr">
                        <a:lnSpc>
                          <a:spcPct val="115000"/>
                        </a:lnSpc>
                        <a:spcBef>
                          <a:spcPts val="0"/>
                        </a:spcBef>
                        <a:spcAft>
                          <a:spcPts val="0"/>
                        </a:spcAft>
                        <a:tabLst>
                          <a:tab pos="2246630" algn="l"/>
                        </a:tabLst>
                      </a:pPr>
                      <a:r>
                        <a:rPr lang="en-US" sz="2800" dirty="0">
                          <a:latin typeface="Calibri"/>
                          <a:ea typeface="Calibri"/>
                          <a:cs typeface="Times New Roman"/>
                        </a:rPr>
                        <a:t>Co</a:t>
                      </a:r>
                      <a:r>
                        <a:rPr lang="en-US" sz="2800" baseline="30000" dirty="0">
                          <a:latin typeface="Calibri"/>
                          <a:ea typeface="Calibri"/>
                          <a:cs typeface="Times New Roman"/>
                        </a:rPr>
                        <a:t>2+</a:t>
                      </a:r>
                      <a:endParaRPr lang="en-US" sz="2400" dirty="0">
                        <a:latin typeface="Calibri"/>
                        <a:ea typeface="Calibri"/>
                        <a:cs typeface="Times New Roman"/>
                      </a:endParaRPr>
                    </a:p>
                  </a:txBody>
                  <a:tcPr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308610" marR="0" indent="-342900" algn="ctr">
                        <a:lnSpc>
                          <a:spcPct val="115000"/>
                        </a:lnSpc>
                        <a:spcBef>
                          <a:spcPts val="0"/>
                        </a:spcBef>
                        <a:spcAft>
                          <a:spcPts val="0"/>
                        </a:spcAft>
                        <a:tabLst>
                          <a:tab pos="2246630" algn="l"/>
                        </a:tabLst>
                      </a:pPr>
                      <a:r>
                        <a:rPr lang="en-US" sz="2800" dirty="0">
                          <a:latin typeface="Calibri"/>
                          <a:ea typeface="Calibri"/>
                          <a:cs typeface="Times New Roman"/>
                        </a:rPr>
                        <a:t>Cobalt(II)</a:t>
                      </a:r>
                      <a:endParaRPr lang="en-US" sz="2400" dirty="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335280" marR="0" indent="-342900" algn="ctr">
                        <a:lnSpc>
                          <a:spcPct val="115000"/>
                        </a:lnSpc>
                        <a:spcBef>
                          <a:spcPts val="0"/>
                        </a:spcBef>
                        <a:spcAft>
                          <a:spcPts val="0"/>
                        </a:spcAft>
                        <a:tabLst>
                          <a:tab pos="2246630" algn="l"/>
                        </a:tabLst>
                      </a:pPr>
                      <a:r>
                        <a:rPr lang="en-US" sz="2800" dirty="0">
                          <a:latin typeface="Calibri"/>
                          <a:ea typeface="Calibri"/>
                          <a:cs typeface="Times New Roman"/>
                        </a:rPr>
                        <a:t>Cobaltous</a:t>
                      </a:r>
                      <a:endParaRPr lang="en-US" sz="2400" dirty="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152400" y="2819400"/>
            <a:ext cx="1371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 y="3951514"/>
            <a:ext cx="1371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46957" y="4495800"/>
            <a:ext cx="1371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5105400"/>
            <a:ext cx="1371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52400" y="5715000"/>
            <a:ext cx="1371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36071" y="3429000"/>
            <a:ext cx="1371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657600" y="2819400"/>
            <a:ext cx="2209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657600" y="3429000"/>
            <a:ext cx="2209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657600" y="4022271"/>
            <a:ext cx="2209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657600" y="4561114"/>
            <a:ext cx="2209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657600" y="5127172"/>
            <a:ext cx="2209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657600" y="5763986"/>
            <a:ext cx="2209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2"/>
                                        </p:tgtEl>
                                      </p:cBhvr>
                                    </p:animEffect>
                                    <p:set>
                                      <p:cBhvr>
                                        <p:cTn id="18" dur="1" fill="hold">
                                          <p:stCondLst>
                                            <p:cond delay="499"/>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13"/>
                                        </p:tgtEl>
                                      </p:cBhvr>
                                    </p:animEffect>
                                    <p:set>
                                      <p:cBhvr>
                                        <p:cTn id="26" dur="1" fill="hold">
                                          <p:stCondLst>
                                            <p:cond delay="499"/>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0" nodeType="clickEffect">
                                  <p:stCondLst>
                                    <p:cond delay="0"/>
                                  </p:stCondLst>
                                  <p:childTnLst>
                                    <p:animEffect transition="out" filter="fade">
                                      <p:cBhvr>
                                        <p:cTn id="38" dur="500"/>
                                        <p:tgtEl>
                                          <p:spTgt spid="8"/>
                                        </p:tgtEl>
                                      </p:cBhvr>
                                    </p:animEffect>
                                    <p:set>
                                      <p:cBhvr>
                                        <p:cTn id="39" dur="1" fill="hold">
                                          <p:stCondLst>
                                            <p:cond delay="499"/>
                                          </p:stCondLst>
                                        </p:cTn>
                                        <p:tgtEl>
                                          <p:spTgt spid="8"/>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500"/>
                                        <p:tgtEl>
                                          <p:spTgt spid="15"/>
                                        </p:tgtEl>
                                      </p:cBhvr>
                                    </p:animEffect>
                                    <p:set>
                                      <p:cBhvr>
                                        <p:cTn id="42" dur="1" fill="hold">
                                          <p:stCondLst>
                                            <p:cond delay="499"/>
                                          </p:stCondLst>
                                        </p:cTn>
                                        <p:tgtEl>
                                          <p:spTgt spid="1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9"/>
                                        </p:tgtEl>
                                      </p:cBhvr>
                                    </p:animEffect>
                                    <p:set>
                                      <p:cBhvr>
                                        <p:cTn id="47" dur="1" fill="hold">
                                          <p:stCondLst>
                                            <p:cond delay="499"/>
                                          </p:stCondLst>
                                        </p:cTn>
                                        <p:tgtEl>
                                          <p:spTgt spid="9"/>
                                        </p:tgtEl>
                                        <p:attrNameLst>
                                          <p:attrName>style.visibility</p:attrName>
                                        </p:attrNameLst>
                                      </p:cBhvr>
                                      <p:to>
                                        <p:strVal val="hidden"/>
                                      </p:to>
                                    </p:set>
                                  </p:childTnLst>
                                </p:cTn>
                              </p:par>
                              <p:par>
                                <p:cTn id="48" presetID="10" presetClass="exit" presetSubtype="0" fill="hold" grpId="0" nodeType="withEffect">
                                  <p:stCondLst>
                                    <p:cond delay="0"/>
                                  </p:stCondLst>
                                  <p:childTnLst>
                                    <p:animEffect transition="out" filter="fade">
                                      <p:cBhvr>
                                        <p:cTn id="49" dur="500"/>
                                        <p:tgtEl>
                                          <p:spTgt spid="16"/>
                                        </p:tgtEl>
                                      </p:cBhvr>
                                    </p:animEffect>
                                    <p:set>
                                      <p:cBhvr>
                                        <p:cTn id="50"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WordArt 4"/>
          <p:cNvSpPr>
            <a:spLocks noChangeArrowheads="1" noChangeShapeType="1" noTextEdit="1"/>
          </p:cNvSpPr>
          <p:nvPr/>
        </p:nvSpPr>
        <p:spPr bwMode="auto">
          <a:xfrm>
            <a:off x="1038225" y="203200"/>
            <a:ext cx="7029450" cy="428625"/>
          </a:xfrm>
          <a:prstGeom prst="rect">
            <a:avLst/>
          </a:prstGeom>
        </p:spPr>
        <p:txBody>
          <a:bodyPr wrap="none" fromWordArt="1">
            <a:prstTxWarp prst="textPlain">
              <a:avLst>
                <a:gd name="adj" fmla="val 50000"/>
              </a:avLst>
            </a:prstTxWarp>
          </a:bodyPr>
          <a:lstStyle/>
          <a:p>
            <a:r>
              <a:rPr lang="en-US" sz="2400" kern="10">
                <a:ln w="3175">
                  <a:solidFill>
                    <a:schemeClr val="tx1"/>
                  </a:solidFill>
                  <a:round/>
                  <a:headEnd/>
                  <a:tailEnd/>
                </a:ln>
                <a:gradFill rotWithShape="1">
                  <a:gsLst>
                    <a:gs pos="0">
                      <a:srgbClr val="FF0000"/>
                    </a:gs>
                    <a:gs pos="50000">
                      <a:srgbClr val="FF0000">
                        <a:gamma/>
                        <a:tint val="2353"/>
                        <a:invGamma/>
                      </a:srgbClr>
                    </a:gs>
                    <a:gs pos="100000">
                      <a:srgbClr val="FF0000"/>
                    </a:gs>
                  </a:gsLst>
                  <a:lin ang="18900000" scaled="1"/>
                </a:gradFill>
                <a:effectLst>
                  <a:outerShdw dist="35921" dir="2700000" algn="ctr" rotWithShape="0">
                    <a:srgbClr val="990000"/>
                  </a:outerShdw>
                </a:effectLst>
                <a:latin typeface="Britannic Bold"/>
              </a:rPr>
              <a:t>Compounds With Multivalent Elements</a:t>
            </a:r>
          </a:p>
        </p:txBody>
      </p:sp>
      <p:sp>
        <p:nvSpPr>
          <p:cNvPr id="15365" name="Text Box 5"/>
          <p:cNvSpPr txBox="1">
            <a:spLocks noChangeArrowheads="1"/>
          </p:cNvSpPr>
          <p:nvPr/>
        </p:nvSpPr>
        <p:spPr bwMode="auto">
          <a:xfrm>
            <a:off x="115888" y="855663"/>
            <a:ext cx="8488362" cy="701675"/>
          </a:xfrm>
          <a:prstGeom prst="rect">
            <a:avLst/>
          </a:prstGeom>
          <a:noFill/>
          <a:ln w="9525">
            <a:noFill/>
            <a:miter lim="800000"/>
            <a:headEnd/>
            <a:tailEnd/>
          </a:ln>
          <a:effectLst/>
        </p:spPr>
        <p:txBody>
          <a:bodyPr>
            <a:spAutoFit/>
          </a:bodyPr>
          <a:lstStyle/>
          <a:p>
            <a:pPr algn="l">
              <a:spcBef>
                <a:spcPct val="50000"/>
              </a:spcBef>
            </a:pPr>
            <a:r>
              <a:rPr kumimoji="0" lang="en-US" sz="2000" dirty="0"/>
              <a:t>Ionic compounds with multivalent elements </a:t>
            </a:r>
            <a:r>
              <a:rPr lang="en-US" sz="2000" dirty="0"/>
              <a:t>must have Roman numerals after the name of the positive (metal) ion to indicate the charge on that ion.</a:t>
            </a:r>
          </a:p>
        </p:txBody>
      </p:sp>
      <p:graphicFrame>
        <p:nvGraphicFramePr>
          <p:cNvPr id="15428" name="Group 68"/>
          <p:cNvGraphicFramePr>
            <a:graphicFrameLocks noGrp="1"/>
          </p:cNvGraphicFramePr>
          <p:nvPr/>
        </p:nvGraphicFramePr>
        <p:xfrm>
          <a:off x="1219200" y="1828800"/>
          <a:ext cx="6797675" cy="3841752"/>
        </p:xfrm>
        <a:graphic>
          <a:graphicData uri="http://schemas.openxmlformats.org/drawingml/2006/table">
            <a:tbl>
              <a:tblPr/>
              <a:tblGrid>
                <a:gridCol w="3470275"/>
                <a:gridCol w="3327400"/>
              </a:tblGrid>
              <a:tr h="468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Compound Name</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Formula</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5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407" name="Text Box 47"/>
          <p:cNvSpPr txBox="1">
            <a:spLocks noChangeArrowheads="1"/>
          </p:cNvSpPr>
          <p:nvPr/>
        </p:nvSpPr>
        <p:spPr bwMode="auto">
          <a:xfrm>
            <a:off x="1808163" y="2474913"/>
            <a:ext cx="2687637" cy="396875"/>
          </a:xfrm>
          <a:prstGeom prst="rect">
            <a:avLst/>
          </a:prstGeom>
          <a:noFill/>
          <a:ln w="9525">
            <a:noFill/>
            <a:miter lim="800000"/>
            <a:headEnd/>
            <a:tailEnd/>
          </a:ln>
          <a:effectLst/>
        </p:spPr>
        <p:txBody>
          <a:bodyPr wrap="square">
            <a:spAutoFit/>
          </a:bodyPr>
          <a:lstStyle/>
          <a:p>
            <a:pPr algn="l">
              <a:spcBef>
                <a:spcPct val="50000"/>
              </a:spcBef>
            </a:pPr>
            <a:r>
              <a:rPr kumimoji="0" lang="en-US" sz="2000" dirty="0"/>
              <a:t>iron (III) chloride</a:t>
            </a:r>
          </a:p>
        </p:txBody>
      </p:sp>
      <p:sp>
        <p:nvSpPr>
          <p:cNvPr id="15408" name="Text Box 48"/>
          <p:cNvSpPr txBox="1">
            <a:spLocks noChangeArrowheads="1"/>
          </p:cNvSpPr>
          <p:nvPr/>
        </p:nvSpPr>
        <p:spPr bwMode="auto">
          <a:xfrm>
            <a:off x="1922463" y="3167063"/>
            <a:ext cx="2497137" cy="396875"/>
          </a:xfrm>
          <a:prstGeom prst="rect">
            <a:avLst/>
          </a:prstGeom>
          <a:noFill/>
          <a:ln w="9525">
            <a:noFill/>
            <a:miter lim="800000"/>
            <a:headEnd/>
            <a:tailEnd/>
          </a:ln>
          <a:effectLst/>
        </p:spPr>
        <p:txBody>
          <a:bodyPr wrap="square">
            <a:spAutoFit/>
          </a:bodyPr>
          <a:lstStyle/>
          <a:p>
            <a:pPr algn="l">
              <a:spcBef>
                <a:spcPct val="50000"/>
              </a:spcBef>
            </a:pPr>
            <a:r>
              <a:rPr kumimoji="0" lang="en-US" sz="2000" dirty="0"/>
              <a:t>lead (IV) oxide</a:t>
            </a:r>
          </a:p>
        </p:txBody>
      </p:sp>
      <p:sp>
        <p:nvSpPr>
          <p:cNvPr id="15409" name="Text Box 49"/>
          <p:cNvSpPr txBox="1">
            <a:spLocks noChangeArrowheads="1"/>
          </p:cNvSpPr>
          <p:nvPr/>
        </p:nvSpPr>
        <p:spPr bwMode="auto">
          <a:xfrm>
            <a:off x="1884363" y="3973513"/>
            <a:ext cx="2457450" cy="396875"/>
          </a:xfrm>
          <a:prstGeom prst="rect">
            <a:avLst/>
          </a:prstGeom>
          <a:noFill/>
          <a:ln w="9525">
            <a:noFill/>
            <a:miter lim="800000"/>
            <a:headEnd/>
            <a:tailEnd/>
          </a:ln>
          <a:effectLst/>
        </p:spPr>
        <p:txBody>
          <a:bodyPr>
            <a:spAutoFit/>
          </a:bodyPr>
          <a:lstStyle/>
          <a:p>
            <a:pPr algn="l">
              <a:spcBef>
                <a:spcPct val="50000"/>
              </a:spcBef>
            </a:pPr>
            <a:endParaRPr kumimoji="0" lang="en-US" sz="2000"/>
          </a:p>
        </p:txBody>
      </p:sp>
      <p:sp>
        <p:nvSpPr>
          <p:cNvPr id="15410" name="Text Box 50"/>
          <p:cNvSpPr txBox="1">
            <a:spLocks noChangeArrowheads="1"/>
          </p:cNvSpPr>
          <p:nvPr/>
        </p:nvSpPr>
        <p:spPr bwMode="auto">
          <a:xfrm>
            <a:off x="1806575" y="3857625"/>
            <a:ext cx="2765425" cy="396875"/>
          </a:xfrm>
          <a:prstGeom prst="rect">
            <a:avLst/>
          </a:prstGeom>
          <a:noFill/>
          <a:ln w="9525">
            <a:noFill/>
            <a:miter lim="800000"/>
            <a:headEnd/>
            <a:tailEnd/>
          </a:ln>
          <a:effectLst/>
        </p:spPr>
        <p:txBody>
          <a:bodyPr wrap="square">
            <a:spAutoFit/>
          </a:bodyPr>
          <a:lstStyle/>
          <a:p>
            <a:pPr algn="l"/>
            <a:r>
              <a:rPr kumimoji="0" lang="en-US" sz="2000" dirty="0"/>
              <a:t>nickel (III) sulfide</a:t>
            </a:r>
          </a:p>
        </p:txBody>
      </p:sp>
      <p:sp>
        <p:nvSpPr>
          <p:cNvPr id="15420" name="Text Box 60"/>
          <p:cNvSpPr txBox="1">
            <a:spLocks noChangeArrowheads="1"/>
          </p:cNvSpPr>
          <p:nvPr/>
        </p:nvSpPr>
        <p:spPr bwMode="auto">
          <a:xfrm>
            <a:off x="1730375" y="4537075"/>
            <a:ext cx="2419350" cy="396875"/>
          </a:xfrm>
          <a:prstGeom prst="rect">
            <a:avLst/>
          </a:prstGeom>
          <a:noFill/>
          <a:ln w="9525">
            <a:noFill/>
            <a:miter lim="800000"/>
            <a:headEnd/>
            <a:tailEnd/>
          </a:ln>
          <a:effectLst/>
        </p:spPr>
        <p:txBody>
          <a:bodyPr>
            <a:spAutoFit/>
          </a:bodyPr>
          <a:lstStyle/>
          <a:p>
            <a:pPr algn="l">
              <a:spcBef>
                <a:spcPct val="50000"/>
              </a:spcBef>
            </a:pPr>
            <a:r>
              <a:rPr kumimoji="0" lang="en-US" sz="2000"/>
              <a:t>copper (II) fluoride</a:t>
            </a:r>
          </a:p>
        </p:txBody>
      </p:sp>
      <p:sp>
        <p:nvSpPr>
          <p:cNvPr id="15421" name="Text Box 61"/>
          <p:cNvSpPr txBox="1">
            <a:spLocks noChangeArrowheads="1"/>
          </p:cNvSpPr>
          <p:nvPr/>
        </p:nvSpPr>
        <p:spPr bwMode="auto">
          <a:xfrm>
            <a:off x="1652588" y="5202238"/>
            <a:ext cx="2995612" cy="396875"/>
          </a:xfrm>
          <a:prstGeom prst="rect">
            <a:avLst/>
          </a:prstGeom>
          <a:noFill/>
          <a:ln w="9525">
            <a:noFill/>
            <a:miter lim="800000"/>
            <a:headEnd/>
            <a:tailEnd/>
          </a:ln>
          <a:effectLst/>
        </p:spPr>
        <p:txBody>
          <a:bodyPr wrap="square">
            <a:spAutoFit/>
          </a:bodyPr>
          <a:lstStyle/>
          <a:p>
            <a:pPr algn="l">
              <a:spcBef>
                <a:spcPct val="50000"/>
              </a:spcBef>
            </a:pPr>
            <a:r>
              <a:rPr kumimoji="0" lang="en-US" sz="2000" dirty="0"/>
              <a:t>chromium (III) sulfide</a:t>
            </a:r>
          </a:p>
        </p:txBody>
      </p:sp>
      <p:graphicFrame>
        <p:nvGraphicFramePr>
          <p:cNvPr id="15422" name="Object 62"/>
          <p:cNvGraphicFramePr>
            <a:graphicFrameLocks noChangeAspect="1"/>
          </p:cNvGraphicFramePr>
          <p:nvPr/>
        </p:nvGraphicFramePr>
        <p:xfrm>
          <a:off x="5846763" y="2492375"/>
          <a:ext cx="1346200" cy="533400"/>
        </p:xfrm>
        <a:graphic>
          <a:graphicData uri="http://schemas.openxmlformats.org/presentationml/2006/ole">
            <mc:AlternateContent xmlns:mc="http://schemas.openxmlformats.org/markup-compatibility/2006">
              <mc:Choice xmlns:v="urn:schemas-microsoft-com:vml" Requires="v">
                <p:oleObj spid="_x0000_s32810" name="Equation" r:id="rId3" imgW="1346040" imgH="533160" progId="">
                  <p:embed/>
                </p:oleObj>
              </mc:Choice>
              <mc:Fallback>
                <p:oleObj name="Equation" r:id="rId3" imgW="1346040" imgH="53316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6763" y="2492375"/>
                        <a:ext cx="13462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423" name="Object 63"/>
          <p:cNvGraphicFramePr>
            <a:graphicFrameLocks noChangeAspect="1"/>
          </p:cNvGraphicFramePr>
          <p:nvPr/>
        </p:nvGraphicFramePr>
        <p:xfrm>
          <a:off x="5864225" y="3128963"/>
          <a:ext cx="1295400" cy="533400"/>
        </p:xfrm>
        <a:graphic>
          <a:graphicData uri="http://schemas.openxmlformats.org/presentationml/2006/ole">
            <mc:AlternateContent xmlns:mc="http://schemas.openxmlformats.org/markup-compatibility/2006">
              <mc:Choice xmlns:v="urn:schemas-microsoft-com:vml" Requires="v">
                <p:oleObj spid="_x0000_s32811" name="Equation" r:id="rId5" imgW="1295280" imgH="533160" progId="">
                  <p:embed/>
                </p:oleObj>
              </mc:Choice>
              <mc:Fallback>
                <p:oleObj name="Equation" r:id="rId5" imgW="1295280" imgH="53316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4225" y="3128963"/>
                        <a:ext cx="12954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424" name="Object 64"/>
          <p:cNvGraphicFramePr>
            <a:graphicFrameLocks noChangeAspect="1"/>
          </p:cNvGraphicFramePr>
          <p:nvPr/>
        </p:nvGraphicFramePr>
        <p:xfrm>
          <a:off x="5865813" y="3824288"/>
          <a:ext cx="1320800" cy="533400"/>
        </p:xfrm>
        <a:graphic>
          <a:graphicData uri="http://schemas.openxmlformats.org/presentationml/2006/ole">
            <mc:AlternateContent xmlns:mc="http://schemas.openxmlformats.org/markup-compatibility/2006">
              <mc:Choice xmlns:v="urn:schemas-microsoft-com:vml" Requires="v">
                <p:oleObj spid="_x0000_s32812" name="Equation" r:id="rId7" imgW="1320480" imgH="533160" progId="">
                  <p:embed/>
                </p:oleObj>
              </mc:Choice>
              <mc:Fallback>
                <p:oleObj name="Equation" r:id="rId7" imgW="1320480" imgH="533160"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5813" y="3824288"/>
                        <a:ext cx="13208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425" name="Object 65"/>
          <p:cNvGraphicFramePr>
            <a:graphicFrameLocks noChangeAspect="1"/>
          </p:cNvGraphicFramePr>
          <p:nvPr/>
        </p:nvGraphicFramePr>
        <p:xfrm>
          <a:off x="5935663" y="4514850"/>
          <a:ext cx="1206500" cy="533400"/>
        </p:xfrm>
        <a:graphic>
          <a:graphicData uri="http://schemas.openxmlformats.org/presentationml/2006/ole">
            <mc:AlternateContent xmlns:mc="http://schemas.openxmlformats.org/markup-compatibility/2006">
              <mc:Choice xmlns:v="urn:schemas-microsoft-com:vml" Requires="v">
                <p:oleObj spid="_x0000_s32813" name="Equation" r:id="rId9" imgW="1206360" imgH="533160" progId="">
                  <p:embed/>
                </p:oleObj>
              </mc:Choice>
              <mc:Fallback>
                <p:oleObj name="Equation" r:id="rId9" imgW="1206360" imgH="533160" progId="">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35663" y="4514850"/>
                        <a:ext cx="12065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426" name="Object 66"/>
          <p:cNvGraphicFramePr>
            <a:graphicFrameLocks noChangeAspect="1"/>
          </p:cNvGraphicFramePr>
          <p:nvPr/>
        </p:nvGraphicFramePr>
        <p:xfrm>
          <a:off x="5913438" y="5207000"/>
          <a:ext cx="1257300" cy="533400"/>
        </p:xfrm>
        <a:graphic>
          <a:graphicData uri="http://schemas.openxmlformats.org/presentationml/2006/ole">
            <mc:AlternateContent xmlns:mc="http://schemas.openxmlformats.org/markup-compatibility/2006">
              <mc:Choice xmlns:v="urn:schemas-microsoft-com:vml" Requires="v">
                <p:oleObj spid="_x0000_s32814" name="Equation" r:id="rId11" imgW="1257120" imgH="533160" progId="">
                  <p:embed/>
                </p:oleObj>
              </mc:Choice>
              <mc:Fallback>
                <p:oleObj name="Equation" r:id="rId11" imgW="1257120" imgH="533160" progId="">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13438" y="5207000"/>
                        <a:ext cx="12573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427" name="Text Box 67"/>
          <p:cNvSpPr txBox="1">
            <a:spLocks noChangeArrowheads="1"/>
          </p:cNvSpPr>
          <p:nvPr/>
        </p:nvSpPr>
        <p:spPr bwMode="auto">
          <a:xfrm>
            <a:off x="1143000" y="5638800"/>
            <a:ext cx="7086600" cy="1169551"/>
          </a:xfrm>
          <a:prstGeom prst="rect">
            <a:avLst/>
          </a:prstGeom>
          <a:noFill/>
          <a:ln w="9525">
            <a:noFill/>
            <a:miter lim="800000"/>
            <a:headEnd/>
            <a:tailEnd/>
          </a:ln>
          <a:effectLst/>
        </p:spPr>
        <p:txBody>
          <a:bodyPr wrap="square">
            <a:spAutoFit/>
          </a:bodyPr>
          <a:lstStyle/>
          <a:p>
            <a:pPr>
              <a:spcBef>
                <a:spcPct val="50000"/>
              </a:spcBef>
            </a:pPr>
            <a:r>
              <a:rPr kumimoji="0" lang="en-US" sz="2000" dirty="0" smtClean="0"/>
              <a:t>**Use </a:t>
            </a:r>
            <a:r>
              <a:rPr kumimoji="0" lang="en-US" sz="2000" dirty="0"/>
              <a:t>roman numerals ONLY when the metal element is multivalent.</a:t>
            </a:r>
          </a:p>
          <a:p>
            <a:pPr>
              <a:spcBef>
                <a:spcPct val="50000"/>
              </a:spcBef>
            </a:pPr>
            <a:r>
              <a:rPr kumimoji="0" lang="en-US" sz="2000" dirty="0" smtClean="0"/>
              <a:t>		“</a:t>
            </a:r>
            <a:r>
              <a:rPr kumimoji="0" lang="en-US" sz="2000" dirty="0"/>
              <a:t>Choice of charge”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4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4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4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4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4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08" grpId="0"/>
      <p:bldP spid="15420" grpId="0"/>
      <p:bldP spid="15421" grpId="0"/>
      <p:bldP spid="154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57200" y="762000"/>
            <a:ext cx="6858000" cy="4525963"/>
          </a:xfrm>
        </p:spPr>
        <p:txBody>
          <a:bodyPr/>
          <a:lstStyle/>
          <a:p>
            <a:pPr lvl="0"/>
            <a:r>
              <a:rPr lang="en-US" dirty="0" smtClean="0"/>
              <a:t>Naming is the same except for the cation being either the systematic or Old school.</a:t>
            </a:r>
            <a:endParaRPr lang="en-US" sz="2400" dirty="0" smtClean="0"/>
          </a:p>
          <a:p>
            <a:pPr lvl="1"/>
            <a:r>
              <a:rPr lang="en-US" sz="2800" dirty="0" smtClean="0"/>
              <a:t>Ex. Pb</a:t>
            </a:r>
            <a:r>
              <a:rPr lang="en-US" sz="2800" baseline="30000" dirty="0" smtClean="0"/>
              <a:t>2+</a:t>
            </a:r>
            <a:r>
              <a:rPr lang="en-US" sz="2800" dirty="0" smtClean="0"/>
              <a:t> + Cl</a:t>
            </a:r>
            <a:r>
              <a:rPr lang="en-US" sz="2800" baseline="30000" dirty="0" smtClean="0"/>
              <a:t>-</a:t>
            </a:r>
            <a:r>
              <a:rPr lang="en-US" sz="2800" dirty="0" smtClean="0"/>
              <a:t> becomes PbCl</a:t>
            </a:r>
            <a:r>
              <a:rPr lang="en-US" sz="2800" baseline="-25000" dirty="0" smtClean="0"/>
              <a:t>2</a:t>
            </a:r>
            <a:r>
              <a:rPr lang="en-US" sz="2800" dirty="0" smtClean="0"/>
              <a:t> named Lead (II) chloride</a:t>
            </a:r>
            <a:endParaRPr lang="en-US" sz="2400" dirty="0" smtClean="0"/>
          </a:p>
          <a:p>
            <a:endParaRPr lang="en-US" dirty="0"/>
          </a:p>
        </p:txBody>
      </p:sp>
      <p:sp>
        <p:nvSpPr>
          <p:cNvPr id="7" name="Content Placeholder 6"/>
          <p:cNvSpPr>
            <a:spLocks noGrp="1"/>
          </p:cNvSpPr>
          <p:nvPr>
            <p:ph sz="half" idx="2"/>
          </p:nvPr>
        </p:nvSpPr>
        <p:spPr>
          <a:xfrm>
            <a:off x="228600" y="2209800"/>
            <a:ext cx="7848600" cy="4525963"/>
          </a:xfrm>
        </p:spPr>
        <p:txBody>
          <a:bodyPr/>
          <a:lstStyle/>
          <a:p>
            <a:r>
              <a:rPr lang="en-US" b="1" dirty="0" smtClean="0"/>
              <a:t>Try the following Examples:</a:t>
            </a:r>
            <a:endParaRPr lang="en-US" dirty="0" smtClean="0"/>
          </a:p>
          <a:p>
            <a:pPr lvl="0"/>
            <a:r>
              <a:rPr lang="en-US" dirty="0" smtClean="0"/>
              <a:t> Cu</a:t>
            </a:r>
            <a:r>
              <a:rPr lang="en-US" baseline="30000" dirty="0" smtClean="0"/>
              <a:t>2+</a:t>
            </a:r>
            <a:r>
              <a:rPr lang="en-US" dirty="0" smtClean="0"/>
              <a:t> + O</a:t>
            </a:r>
            <a:r>
              <a:rPr lang="en-US" baseline="30000" dirty="0" smtClean="0"/>
              <a:t>2-</a:t>
            </a:r>
            <a:endParaRPr lang="en-US" dirty="0" smtClean="0"/>
          </a:p>
          <a:p>
            <a:endParaRPr lang="en-US" dirty="0" smtClean="0"/>
          </a:p>
          <a:p>
            <a:pPr>
              <a:buNone/>
            </a:pPr>
            <a:endParaRPr lang="en-US" dirty="0" smtClean="0"/>
          </a:p>
          <a:p>
            <a:pPr>
              <a:buNone/>
            </a:pPr>
            <a:endParaRPr lang="en-US" dirty="0" smtClean="0"/>
          </a:p>
          <a:p>
            <a:pPr>
              <a:buNone/>
            </a:pPr>
            <a:endParaRPr lang="en-US" dirty="0" smtClean="0"/>
          </a:p>
          <a:p>
            <a:pPr lvl="0"/>
            <a:r>
              <a:rPr lang="en-US" dirty="0" smtClean="0"/>
              <a:t>Cr</a:t>
            </a:r>
            <a:r>
              <a:rPr lang="en-US" baseline="30000" dirty="0" smtClean="0"/>
              <a:t>3+</a:t>
            </a:r>
            <a:r>
              <a:rPr lang="en-US" dirty="0" smtClean="0"/>
              <a:t> + S</a:t>
            </a:r>
            <a:r>
              <a:rPr lang="en-US" baseline="30000" dirty="0" smtClean="0"/>
              <a:t>2-</a:t>
            </a:r>
            <a:r>
              <a:rPr lang="en-US" dirty="0" smtClean="0"/>
              <a:t> </a:t>
            </a:r>
          </a:p>
          <a:p>
            <a:pPr>
              <a:buNone/>
            </a:pPr>
            <a:endParaRPr lang="en-US" dirty="0" smtClean="0"/>
          </a:p>
          <a:p>
            <a:pPr>
              <a:buNone/>
            </a:pPr>
            <a:endParaRPr lang="en-US" dirty="0" smtClean="0"/>
          </a:p>
          <a:p>
            <a:pPr>
              <a:buNone/>
            </a:pPr>
            <a:endParaRPr lang="en-US" dirty="0" smtClean="0"/>
          </a:p>
          <a:p>
            <a:pPr>
              <a:buNone/>
            </a:pPr>
            <a:endParaRPr lang="en-US" dirty="0" smtClean="0"/>
          </a:p>
          <a:p>
            <a:pPr lvl="0"/>
            <a:r>
              <a:rPr lang="en-US" dirty="0" smtClean="0"/>
              <a:t>Mn</a:t>
            </a:r>
            <a:r>
              <a:rPr lang="en-US" baseline="30000" dirty="0" smtClean="0"/>
              <a:t>4+</a:t>
            </a:r>
            <a:r>
              <a:rPr lang="en-US" dirty="0" smtClean="0"/>
              <a:t> + O</a:t>
            </a:r>
            <a:r>
              <a:rPr lang="en-US" baseline="30000" dirty="0" smtClean="0"/>
              <a:t>2-</a:t>
            </a:r>
            <a:r>
              <a:rPr lang="en-US" dirty="0" smtClean="0"/>
              <a:t> </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t>Assignment:</a:t>
            </a:r>
            <a:endParaRPr lang="en-US" dirty="0"/>
          </a:p>
        </p:txBody>
      </p:sp>
      <p:sp>
        <p:nvSpPr>
          <p:cNvPr id="5" name="Content Placeholder 4"/>
          <p:cNvSpPr>
            <a:spLocks noGrp="1"/>
          </p:cNvSpPr>
          <p:nvPr>
            <p:ph idx="1"/>
          </p:nvPr>
        </p:nvSpPr>
        <p:spPr/>
        <p:txBody>
          <a:bodyPr/>
          <a:lstStyle/>
          <a:p>
            <a:pPr lvl="0"/>
            <a:r>
              <a:rPr lang="en-US" dirty="0" smtClean="0"/>
              <a:t>Complete above Practice Problems</a:t>
            </a:r>
          </a:p>
          <a:p>
            <a:pPr lvl="0"/>
            <a:r>
              <a:rPr lang="en-US" dirty="0" smtClean="0"/>
              <a:t>Do the Practice Problems on pg 44 of text</a:t>
            </a:r>
          </a:p>
          <a:p>
            <a:pPr lvl="0"/>
            <a:r>
              <a:rPr lang="en-US" dirty="0" smtClean="0"/>
              <a:t>Do pg 51-53 of NotePack</a:t>
            </a:r>
          </a:p>
          <a:p>
            <a:pPr>
              <a:buNone/>
            </a:pPr>
            <a:endParaRPr lang="en-US" dirty="0"/>
          </a:p>
        </p:txBody>
      </p:sp>
      <p:sp>
        <p:nvSpPr>
          <p:cNvPr id="4" name="SMARTInkAnnotation131"/>
          <p:cNvSpPr/>
          <p:nvPr/>
        </p:nvSpPr>
        <p:spPr>
          <a:xfrm>
            <a:off x="5022849" y="3238502"/>
            <a:ext cx="1327151" cy="76199"/>
          </a:xfrm>
          <a:custGeom>
            <a:avLst/>
            <a:gdLst/>
            <a:ahLst/>
            <a:cxnLst/>
            <a:rect l="0" t="0" r="0" b="0"/>
            <a:pathLst>
              <a:path w="1327151" h="76199">
                <a:moveTo>
                  <a:pt x="0" y="30477"/>
                </a:moveTo>
                <a:lnTo>
                  <a:pt x="30260" y="29631"/>
                </a:lnTo>
                <a:lnTo>
                  <a:pt x="55547" y="26432"/>
                </a:lnTo>
                <a:lnTo>
                  <a:pt x="67371" y="24394"/>
                </a:lnTo>
                <a:lnTo>
                  <a:pt x="78074" y="22188"/>
                </a:lnTo>
                <a:lnTo>
                  <a:pt x="88033" y="19871"/>
                </a:lnTo>
                <a:lnTo>
                  <a:pt x="98200" y="18327"/>
                </a:lnTo>
                <a:lnTo>
                  <a:pt x="118904" y="16610"/>
                </a:lnTo>
                <a:lnTo>
                  <a:pt x="129364" y="15306"/>
                </a:lnTo>
                <a:lnTo>
                  <a:pt x="139864" y="13590"/>
                </a:lnTo>
                <a:lnTo>
                  <a:pt x="150394" y="11599"/>
                </a:lnTo>
                <a:lnTo>
                  <a:pt x="173380" y="9387"/>
                </a:lnTo>
                <a:lnTo>
                  <a:pt x="212004" y="8142"/>
                </a:lnTo>
                <a:lnTo>
                  <a:pt x="239568" y="7004"/>
                </a:lnTo>
                <a:lnTo>
                  <a:pt x="252846" y="5515"/>
                </a:lnTo>
                <a:lnTo>
                  <a:pt x="265930" y="3676"/>
                </a:lnTo>
                <a:lnTo>
                  <a:pt x="293639" y="1632"/>
                </a:lnTo>
                <a:lnTo>
                  <a:pt x="322418" y="724"/>
                </a:lnTo>
                <a:lnTo>
                  <a:pt x="547467" y="0"/>
                </a:lnTo>
                <a:lnTo>
                  <a:pt x="584808" y="2256"/>
                </a:lnTo>
                <a:lnTo>
                  <a:pt x="603655" y="4043"/>
                </a:lnTo>
                <a:lnTo>
                  <a:pt x="641530" y="6029"/>
                </a:lnTo>
                <a:lnTo>
                  <a:pt x="680236" y="7758"/>
                </a:lnTo>
                <a:lnTo>
                  <a:pt x="720957" y="11349"/>
                </a:lnTo>
                <a:lnTo>
                  <a:pt x="783549" y="18130"/>
                </a:lnTo>
                <a:lnTo>
                  <a:pt x="804588" y="19706"/>
                </a:lnTo>
                <a:lnTo>
                  <a:pt x="867909" y="22770"/>
                </a:lnTo>
                <a:lnTo>
                  <a:pt x="910201" y="26487"/>
                </a:lnTo>
                <a:lnTo>
                  <a:pt x="1185366" y="55886"/>
                </a:lnTo>
                <a:lnTo>
                  <a:pt x="1239441" y="63219"/>
                </a:lnTo>
                <a:lnTo>
                  <a:pt x="1327150" y="7619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srcRect/>
          <a:stretch>
            <a:fillRect/>
          </a:stretch>
        </p:blipFill>
        <p:spPr bwMode="auto">
          <a:xfrm rot="21540000">
            <a:off x="380355" y="4558"/>
            <a:ext cx="8225687" cy="68556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srcRect/>
          <a:stretch>
            <a:fillRect/>
          </a:stretch>
        </p:blipFill>
        <p:spPr bwMode="auto">
          <a:xfrm rot="21540000">
            <a:off x="-1144" y="1180"/>
            <a:ext cx="8918032" cy="6799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30" name="Picture 46" descr="Don_Cherry2"/>
          <p:cNvPicPr>
            <a:picLocks noChangeAspect="1" noChangeArrowheads="1"/>
          </p:cNvPicPr>
          <p:nvPr/>
        </p:nvPicPr>
        <p:blipFill>
          <a:blip r:embed="rId3"/>
          <a:srcRect/>
          <a:stretch>
            <a:fillRect/>
          </a:stretch>
        </p:blipFill>
        <p:spPr bwMode="auto">
          <a:xfrm>
            <a:off x="6070600" y="3621088"/>
            <a:ext cx="2881313" cy="3044825"/>
          </a:xfrm>
          <a:prstGeom prst="rect">
            <a:avLst/>
          </a:prstGeom>
          <a:noFill/>
        </p:spPr>
      </p:pic>
      <p:sp>
        <p:nvSpPr>
          <p:cNvPr id="16419" name="Text Box 35"/>
          <p:cNvSpPr txBox="1">
            <a:spLocks noChangeArrowheads="1"/>
          </p:cNvSpPr>
          <p:nvPr/>
        </p:nvSpPr>
        <p:spPr bwMode="auto">
          <a:xfrm>
            <a:off x="1295400" y="5867400"/>
            <a:ext cx="4262437" cy="861774"/>
          </a:xfrm>
          <a:prstGeom prst="rect">
            <a:avLst/>
          </a:prstGeom>
          <a:noFill/>
          <a:ln w="9525">
            <a:noFill/>
            <a:miter lim="800000"/>
            <a:headEnd/>
            <a:tailEnd/>
          </a:ln>
          <a:effectLst/>
        </p:spPr>
        <p:txBody>
          <a:bodyPr wrap="square">
            <a:spAutoFit/>
          </a:bodyPr>
          <a:lstStyle/>
          <a:p>
            <a:pPr algn="l">
              <a:spcBef>
                <a:spcPct val="50000"/>
              </a:spcBef>
            </a:pPr>
            <a:r>
              <a:rPr kumimoji="0" lang="en-US" sz="2000" dirty="0"/>
              <a:t>The one exception:    </a:t>
            </a:r>
            <a:endParaRPr kumimoji="0" lang="en-US" sz="2000" dirty="0" smtClean="0"/>
          </a:p>
          <a:p>
            <a:pPr algn="l">
              <a:spcBef>
                <a:spcPct val="50000"/>
              </a:spcBef>
            </a:pPr>
            <a:r>
              <a:rPr kumimoji="0" lang="en-US" sz="2000" dirty="0" smtClean="0"/>
              <a:t>ammonium </a:t>
            </a:r>
            <a:r>
              <a:rPr kumimoji="0" lang="en-US" sz="2000" dirty="0"/>
              <a:t>ion</a:t>
            </a:r>
          </a:p>
        </p:txBody>
      </p:sp>
      <p:graphicFrame>
        <p:nvGraphicFramePr>
          <p:cNvPr id="16420" name="Object 36"/>
          <p:cNvGraphicFramePr>
            <a:graphicFrameLocks noChangeAspect="1"/>
          </p:cNvGraphicFramePr>
          <p:nvPr/>
        </p:nvGraphicFramePr>
        <p:xfrm>
          <a:off x="3657600" y="6096000"/>
          <a:ext cx="850900" cy="533400"/>
        </p:xfrm>
        <a:graphic>
          <a:graphicData uri="http://schemas.openxmlformats.org/presentationml/2006/ole">
            <mc:AlternateContent xmlns:mc="http://schemas.openxmlformats.org/markup-compatibility/2006">
              <mc:Choice xmlns:v="urn:schemas-microsoft-com:vml" Requires="v">
                <p:oleObj spid="_x0000_s35850" name="Equation" r:id="rId4" imgW="850680" imgH="533160" progId="">
                  <p:embed/>
                </p:oleObj>
              </mc:Choice>
              <mc:Fallback>
                <p:oleObj name="Equation" r:id="rId4" imgW="850680" imgH="53316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6096000"/>
                        <a:ext cx="8509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425" name="AutoShape 41"/>
          <p:cNvSpPr>
            <a:spLocks noChangeArrowheads="1"/>
          </p:cNvSpPr>
          <p:nvPr/>
        </p:nvSpPr>
        <p:spPr bwMode="auto">
          <a:xfrm>
            <a:off x="5105400" y="533400"/>
            <a:ext cx="3073400" cy="2419350"/>
          </a:xfrm>
          <a:prstGeom prst="wedgeRoundRectCallout">
            <a:avLst>
              <a:gd name="adj1" fmla="val -140"/>
              <a:gd name="adj2" fmla="val 72191"/>
              <a:gd name="adj3" fmla="val 16667"/>
            </a:avLst>
          </a:prstGeom>
          <a:solidFill>
            <a:schemeClr val="bg1"/>
          </a:solidFill>
          <a:ln w="9525">
            <a:solidFill>
              <a:schemeClr val="tx1"/>
            </a:solidFill>
            <a:miter lim="800000"/>
            <a:headEnd/>
            <a:tailEnd/>
          </a:ln>
          <a:effectLst/>
        </p:spPr>
        <p:txBody>
          <a:bodyPr/>
          <a:lstStyle/>
          <a:p>
            <a:r>
              <a:rPr lang="en-US" sz="2000" dirty="0"/>
              <a:t>When writing the formula for compounds containing </a:t>
            </a:r>
            <a:r>
              <a:rPr lang="en-US" sz="2000" b="1" i="1" u="sng" dirty="0"/>
              <a:t>more than one</a:t>
            </a:r>
            <a:r>
              <a:rPr lang="en-US" sz="2000" dirty="0"/>
              <a:t> of a polyatomic ion, the symbol for the ion must be written in brackets.  Beauty eh.</a:t>
            </a:r>
          </a:p>
        </p:txBody>
      </p:sp>
      <p:sp>
        <p:nvSpPr>
          <p:cNvPr id="16426" name="WordArt 42"/>
          <p:cNvSpPr>
            <a:spLocks noChangeArrowheads="1" noChangeShapeType="1" noTextEdit="1"/>
          </p:cNvSpPr>
          <p:nvPr/>
        </p:nvSpPr>
        <p:spPr bwMode="auto">
          <a:xfrm>
            <a:off x="6684963" y="2968625"/>
            <a:ext cx="847725" cy="728663"/>
          </a:xfrm>
          <a:prstGeom prst="rect">
            <a:avLst/>
          </a:prstGeom>
        </p:spPr>
        <p:txBody>
          <a:bodyPr wrap="none" fromWordArt="1">
            <a:prstTxWarp prst="textSlantUp">
              <a:avLst>
                <a:gd name="adj" fmla="val 32056"/>
              </a:avLst>
            </a:prstTxWarp>
          </a:bodyPr>
          <a:lstStyle/>
          <a:p>
            <a:r>
              <a:rPr lang="en-US" sz="20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Don sez:</a:t>
            </a:r>
          </a:p>
        </p:txBody>
      </p:sp>
      <p:sp>
        <p:nvSpPr>
          <p:cNvPr id="12" name="Title 11"/>
          <p:cNvSpPr>
            <a:spLocks noGrp="1"/>
          </p:cNvSpPr>
          <p:nvPr>
            <p:ph type="title"/>
          </p:nvPr>
        </p:nvSpPr>
        <p:spPr>
          <a:xfrm>
            <a:off x="152400" y="152400"/>
            <a:ext cx="8229600" cy="1066800"/>
          </a:xfrm>
        </p:spPr>
        <p:txBody>
          <a:bodyPr/>
          <a:lstStyle/>
          <a:p>
            <a:r>
              <a:rPr lang="en-US" dirty="0" smtClean="0"/>
              <a:t>Polyatomic Ions</a:t>
            </a:r>
            <a:endParaRPr lang="en-US" dirty="0"/>
          </a:p>
        </p:txBody>
      </p:sp>
      <p:sp>
        <p:nvSpPr>
          <p:cNvPr id="13" name="Content Placeholder 12"/>
          <p:cNvSpPr>
            <a:spLocks noGrp="1"/>
          </p:cNvSpPr>
          <p:nvPr>
            <p:ph idx="1"/>
          </p:nvPr>
        </p:nvSpPr>
        <p:spPr>
          <a:xfrm>
            <a:off x="152400" y="1066800"/>
            <a:ext cx="4876800" cy="4953000"/>
          </a:xfrm>
        </p:spPr>
        <p:txBody>
          <a:bodyPr>
            <a:normAutofit/>
          </a:bodyPr>
          <a:lstStyle/>
          <a:p>
            <a:r>
              <a:rPr lang="en-US" b="1" dirty="0" smtClean="0">
                <a:solidFill>
                  <a:srgbClr val="FF0000"/>
                </a:solidFill>
              </a:rPr>
              <a:t>Polyatomic ions</a:t>
            </a:r>
            <a:r>
              <a:rPr lang="en-US" dirty="0" smtClean="0"/>
              <a:t> consist of a group of atoms combined together that exist as a single unit with an overall electric charge.</a:t>
            </a:r>
          </a:p>
          <a:p>
            <a:r>
              <a:rPr lang="en-US" dirty="0" smtClean="0"/>
              <a:t>Most polyatomic ions have a negative charge, which means they behave as non-metals.  This means that they are always written </a:t>
            </a:r>
            <a:r>
              <a:rPr lang="en-US" i="1" dirty="0" smtClean="0"/>
              <a:t>last</a:t>
            </a:r>
            <a:r>
              <a:rPr lang="en-US" dirty="0" smtClean="0"/>
              <a:t> in the formula.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4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425"/>
                                        </p:tgtEl>
                                        <p:attrNameLst>
                                          <p:attrName>style.visibility</p:attrName>
                                        </p:attrNameLst>
                                      </p:cBhvr>
                                      <p:to>
                                        <p:strVal val="visible"/>
                                      </p:to>
                                    </p:set>
                                  </p:childTnLst>
                                </p:cTn>
                              </p:par>
                              <p:par>
                                <p:cTn id="13" presetID="3" presetClass="entr" presetSubtype="0" fill="hold" grpId="0" nodeType="withEffect">
                                  <p:stCondLst>
                                    <p:cond delay="0"/>
                                  </p:stCondLst>
                                  <p:childTnLst>
                                    <p:set>
                                      <p:cBhvr>
                                        <p:cTn id="14" dur="1" fill="hold">
                                          <p:stCondLst>
                                            <p:cond delay="0"/>
                                          </p:stCondLst>
                                        </p:cTn>
                                        <p:tgtEl>
                                          <p:spTgt spid="164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4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19" grpId="0"/>
      <p:bldP spid="16425" grpId="0" animBg="1"/>
      <p:bldP spid="1642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1" name="Group 3"/>
          <p:cNvGraphicFramePr>
            <a:graphicFrameLocks noGrp="1"/>
          </p:cNvGraphicFramePr>
          <p:nvPr/>
        </p:nvGraphicFramePr>
        <p:xfrm>
          <a:off x="1154113" y="1470025"/>
          <a:ext cx="6797675" cy="4506915"/>
        </p:xfrm>
        <a:graphic>
          <a:graphicData uri="http://schemas.openxmlformats.org/drawingml/2006/table">
            <a:tbl>
              <a:tblPr/>
              <a:tblGrid>
                <a:gridCol w="3470275"/>
                <a:gridCol w="3327400"/>
              </a:tblGrid>
              <a:tr h="468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Compound Name</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Formula</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5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5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438" name="Text Box 30"/>
          <p:cNvSpPr txBox="1">
            <a:spLocks noChangeArrowheads="1"/>
          </p:cNvSpPr>
          <p:nvPr/>
        </p:nvSpPr>
        <p:spPr bwMode="auto">
          <a:xfrm>
            <a:off x="1808163" y="2084388"/>
            <a:ext cx="2763837" cy="396875"/>
          </a:xfrm>
          <a:prstGeom prst="rect">
            <a:avLst/>
          </a:prstGeom>
          <a:noFill/>
          <a:ln w="9525">
            <a:noFill/>
            <a:miter lim="800000"/>
            <a:headEnd/>
            <a:tailEnd/>
          </a:ln>
          <a:effectLst/>
        </p:spPr>
        <p:txBody>
          <a:bodyPr wrap="square">
            <a:spAutoFit/>
          </a:bodyPr>
          <a:lstStyle/>
          <a:p>
            <a:pPr algn="l">
              <a:spcBef>
                <a:spcPct val="50000"/>
              </a:spcBef>
            </a:pPr>
            <a:r>
              <a:rPr kumimoji="0" lang="en-US" sz="2000" dirty="0"/>
              <a:t>barium hydroxide</a:t>
            </a:r>
          </a:p>
        </p:txBody>
      </p:sp>
      <p:sp>
        <p:nvSpPr>
          <p:cNvPr id="17439" name="Text Box 31"/>
          <p:cNvSpPr txBox="1">
            <a:spLocks noChangeArrowheads="1"/>
          </p:cNvSpPr>
          <p:nvPr/>
        </p:nvSpPr>
        <p:spPr bwMode="auto">
          <a:xfrm>
            <a:off x="1806575" y="2724150"/>
            <a:ext cx="2725738" cy="396875"/>
          </a:xfrm>
          <a:prstGeom prst="rect">
            <a:avLst/>
          </a:prstGeom>
          <a:noFill/>
          <a:ln w="9525">
            <a:noFill/>
            <a:miter lim="800000"/>
            <a:headEnd/>
            <a:tailEnd/>
          </a:ln>
          <a:effectLst/>
        </p:spPr>
        <p:txBody>
          <a:bodyPr>
            <a:spAutoFit/>
          </a:bodyPr>
          <a:lstStyle/>
          <a:p>
            <a:pPr algn="l">
              <a:spcBef>
                <a:spcPct val="50000"/>
              </a:spcBef>
            </a:pPr>
            <a:r>
              <a:rPr kumimoji="0" lang="en-US" sz="2000"/>
              <a:t>iron (III) carbonate</a:t>
            </a:r>
          </a:p>
        </p:txBody>
      </p:sp>
      <p:sp>
        <p:nvSpPr>
          <p:cNvPr id="17440" name="Text Box 32"/>
          <p:cNvSpPr txBox="1">
            <a:spLocks noChangeArrowheads="1"/>
          </p:cNvSpPr>
          <p:nvPr/>
        </p:nvSpPr>
        <p:spPr bwMode="auto">
          <a:xfrm>
            <a:off x="1576388" y="3390900"/>
            <a:ext cx="3071812" cy="396875"/>
          </a:xfrm>
          <a:prstGeom prst="rect">
            <a:avLst/>
          </a:prstGeom>
          <a:noFill/>
          <a:ln w="9525">
            <a:noFill/>
            <a:miter lim="800000"/>
            <a:headEnd/>
            <a:tailEnd/>
          </a:ln>
          <a:effectLst/>
        </p:spPr>
        <p:txBody>
          <a:bodyPr wrap="square">
            <a:spAutoFit/>
          </a:bodyPr>
          <a:lstStyle/>
          <a:p>
            <a:pPr algn="l">
              <a:spcBef>
                <a:spcPct val="50000"/>
              </a:spcBef>
            </a:pPr>
            <a:r>
              <a:rPr kumimoji="0" lang="en-US" sz="2000" dirty="0"/>
              <a:t>copper (I) permanganate</a:t>
            </a:r>
          </a:p>
        </p:txBody>
      </p:sp>
      <p:graphicFrame>
        <p:nvGraphicFramePr>
          <p:cNvPr id="17441" name="Object 33"/>
          <p:cNvGraphicFramePr>
            <a:graphicFrameLocks noChangeAspect="1"/>
          </p:cNvGraphicFramePr>
          <p:nvPr>
            <p:extLst>
              <p:ext uri="{D42A27DB-BD31-4B8C-83A1-F6EECF244321}">
                <p14:modId xmlns:p14="http://schemas.microsoft.com/office/powerpoint/2010/main" val="3254463136"/>
              </p:ext>
            </p:extLst>
          </p:nvPr>
        </p:nvGraphicFramePr>
        <p:xfrm>
          <a:off x="5168902" y="4077290"/>
          <a:ext cx="2159000" cy="622300"/>
        </p:xfrm>
        <a:graphic>
          <a:graphicData uri="http://schemas.openxmlformats.org/presentationml/2006/ole">
            <mc:AlternateContent xmlns:mc="http://schemas.openxmlformats.org/markup-compatibility/2006">
              <mc:Choice xmlns:v="urn:schemas-microsoft-com:vml" Requires="v">
                <p:oleObj spid="_x0000_s36914" name="Equation" r:id="rId3" imgW="2158920" imgH="622080" progId="">
                  <p:embed/>
                </p:oleObj>
              </mc:Choice>
              <mc:Fallback>
                <p:oleObj name="Equation" r:id="rId3" imgW="2158920" imgH="62208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8902" y="4077290"/>
                        <a:ext cx="215900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42" name="Object 34"/>
          <p:cNvGraphicFramePr>
            <a:graphicFrameLocks noChangeAspect="1"/>
          </p:cNvGraphicFramePr>
          <p:nvPr>
            <p:extLst>
              <p:ext uri="{D42A27DB-BD31-4B8C-83A1-F6EECF244321}">
                <p14:modId xmlns:p14="http://schemas.microsoft.com/office/powerpoint/2010/main" val="1350504051"/>
              </p:ext>
            </p:extLst>
          </p:nvPr>
        </p:nvGraphicFramePr>
        <p:xfrm>
          <a:off x="4953000" y="4663249"/>
          <a:ext cx="2451100" cy="571500"/>
        </p:xfrm>
        <a:graphic>
          <a:graphicData uri="http://schemas.openxmlformats.org/presentationml/2006/ole">
            <mc:AlternateContent xmlns:mc="http://schemas.openxmlformats.org/markup-compatibility/2006">
              <mc:Choice xmlns:v="urn:schemas-microsoft-com:vml" Requires="v">
                <p:oleObj spid="_x0000_s36915" name="Equation" r:id="rId5" imgW="2450880" imgH="571320" progId="">
                  <p:embed/>
                </p:oleObj>
              </mc:Choice>
              <mc:Fallback>
                <p:oleObj name="Equation" r:id="rId5" imgW="2450880" imgH="57132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4663249"/>
                        <a:ext cx="24511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43" name="Object 35"/>
          <p:cNvGraphicFramePr>
            <a:graphicFrameLocks noChangeAspect="1"/>
          </p:cNvGraphicFramePr>
          <p:nvPr>
            <p:extLst>
              <p:ext uri="{D42A27DB-BD31-4B8C-83A1-F6EECF244321}">
                <p14:modId xmlns:p14="http://schemas.microsoft.com/office/powerpoint/2010/main" val="2796283348"/>
              </p:ext>
            </p:extLst>
          </p:nvPr>
        </p:nvGraphicFramePr>
        <p:xfrm>
          <a:off x="5181600" y="5357812"/>
          <a:ext cx="1905000" cy="533400"/>
        </p:xfrm>
        <a:graphic>
          <a:graphicData uri="http://schemas.openxmlformats.org/presentationml/2006/ole">
            <mc:AlternateContent xmlns:mc="http://schemas.openxmlformats.org/markup-compatibility/2006">
              <mc:Choice xmlns:v="urn:schemas-microsoft-com:vml" Requires="v">
                <p:oleObj spid="_x0000_s36916" name="Equation" r:id="rId7" imgW="1904760" imgH="533160" progId="">
                  <p:embed/>
                </p:oleObj>
              </mc:Choice>
              <mc:Fallback>
                <p:oleObj name="Equation" r:id="rId7" imgW="1904760" imgH="533160"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1600" y="5357812"/>
                        <a:ext cx="19050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44" name="Text Box 36"/>
          <p:cNvSpPr txBox="1">
            <a:spLocks noChangeArrowheads="1"/>
          </p:cNvSpPr>
          <p:nvPr/>
        </p:nvSpPr>
        <p:spPr bwMode="auto">
          <a:xfrm>
            <a:off x="1806575" y="4119563"/>
            <a:ext cx="2074863" cy="396875"/>
          </a:xfrm>
          <a:prstGeom prst="rect">
            <a:avLst/>
          </a:prstGeom>
          <a:noFill/>
          <a:ln w="9525">
            <a:noFill/>
            <a:miter lim="800000"/>
            <a:headEnd/>
            <a:tailEnd/>
          </a:ln>
          <a:effectLst/>
        </p:spPr>
        <p:txBody>
          <a:bodyPr>
            <a:spAutoFit/>
          </a:bodyPr>
          <a:lstStyle/>
          <a:p>
            <a:pPr algn="l">
              <a:spcBef>
                <a:spcPct val="50000"/>
              </a:spcBef>
            </a:pPr>
            <a:r>
              <a:rPr kumimoji="0" lang="en-US" sz="2000" dirty="0"/>
              <a:t>gold (III) nitrate</a:t>
            </a:r>
          </a:p>
        </p:txBody>
      </p:sp>
      <p:sp>
        <p:nvSpPr>
          <p:cNvPr id="17445" name="Text Box 37"/>
          <p:cNvSpPr txBox="1">
            <a:spLocks noChangeArrowheads="1"/>
          </p:cNvSpPr>
          <p:nvPr/>
        </p:nvSpPr>
        <p:spPr bwMode="auto">
          <a:xfrm>
            <a:off x="1576388" y="4760913"/>
            <a:ext cx="3071812" cy="396875"/>
          </a:xfrm>
          <a:prstGeom prst="rect">
            <a:avLst/>
          </a:prstGeom>
          <a:noFill/>
          <a:ln w="9525">
            <a:noFill/>
            <a:miter lim="800000"/>
            <a:headEnd/>
            <a:tailEnd/>
          </a:ln>
          <a:effectLst/>
        </p:spPr>
        <p:txBody>
          <a:bodyPr wrap="square">
            <a:spAutoFit/>
          </a:bodyPr>
          <a:lstStyle/>
          <a:p>
            <a:pPr algn="l">
              <a:spcBef>
                <a:spcPct val="50000"/>
              </a:spcBef>
            </a:pPr>
            <a:r>
              <a:rPr kumimoji="0" lang="en-US" sz="2000" dirty="0"/>
              <a:t>ammonium phosphate</a:t>
            </a:r>
          </a:p>
        </p:txBody>
      </p:sp>
      <p:sp>
        <p:nvSpPr>
          <p:cNvPr id="17446" name="Text Box 38"/>
          <p:cNvSpPr txBox="1">
            <a:spLocks noChangeArrowheads="1"/>
          </p:cNvSpPr>
          <p:nvPr/>
        </p:nvSpPr>
        <p:spPr bwMode="auto">
          <a:xfrm>
            <a:off x="1614488" y="5426075"/>
            <a:ext cx="2957512" cy="396875"/>
          </a:xfrm>
          <a:prstGeom prst="rect">
            <a:avLst/>
          </a:prstGeom>
          <a:noFill/>
          <a:ln w="9525">
            <a:noFill/>
            <a:miter lim="800000"/>
            <a:headEnd/>
            <a:tailEnd/>
          </a:ln>
          <a:effectLst/>
        </p:spPr>
        <p:txBody>
          <a:bodyPr wrap="square">
            <a:spAutoFit/>
          </a:bodyPr>
          <a:lstStyle/>
          <a:p>
            <a:pPr algn="l">
              <a:spcBef>
                <a:spcPct val="50000"/>
              </a:spcBef>
            </a:pPr>
            <a:r>
              <a:rPr kumimoji="0" lang="en-US" sz="2000" dirty="0"/>
              <a:t>potassium dichromate</a:t>
            </a:r>
          </a:p>
        </p:txBody>
      </p:sp>
      <p:graphicFrame>
        <p:nvGraphicFramePr>
          <p:cNvPr id="17447" name="Object 39"/>
          <p:cNvGraphicFramePr>
            <a:graphicFrameLocks noChangeAspect="1"/>
          </p:cNvGraphicFramePr>
          <p:nvPr/>
        </p:nvGraphicFramePr>
        <p:xfrm>
          <a:off x="5441950" y="2008188"/>
          <a:ext cx="1955800" cy="622300"/>
        </p:xfrm>
        <a:graphic>
          <a:graphicData uri="http://schemas.openxmlformats.org/presentationml/2006/ole">
            <mc:AlternateContent xmlns:mc="http://schemas.openxmlformats.org/markup-compatibility/2006">
              <mc:Choice xmlns:v="urn:schemas-microsoft-com:vml" Requires="v">
                <p:oleObj spid="_x0000_s36917" name="Equation" r:id="rId9" imgW="1955520" imgH="622080" progId="">
                  <p:embed/>
                </p:oleObj>
              </mc:Choice>
              <mc:Fallback>
                <p:oleObj name="Equation" r:id="rId9" imgW="1955520" imgH="622080" progId="">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41950" y="2008188"/>
                        <a:ext cx="195580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48" name="Object 40"/>
          <p:cNvGraphicFramePr>
            <a:graphicFrameLocks noChangeAspect="1"/>
          </p:cNvGraphicFramePr>
          <p:nvPr/>
        </p:nvGraphicFramePr>
        <p:xfrm>
          <a:off x="5378450" y="2660650"/>
          <a:ext cx="2184400" cy="622300"/>
        </p:xfrm>
        <a:graphic>
          <a:graphicData uri="http://schemas.openxmlformats.org/presentationml/2006/ole">
            <mc:AlternateContent xmlns:mc="http://schemas.openxmlformats.org/markup-compatibility/2006">
              <mc:Choice xmlns:v="urn:schemas-microsoft-com:vml" Requires="v">
                <p:oleObj spid="_x0000_s36918" name="Equation" r:id="rId11" imgW="2184120" imgH="622080" progId="">
                  <p:embed/>
                </p:oleObj>
              </mc:Choice>
              <mc:Fallback>
                <p:oleObj name="Equation" r:id="rId11" imgW="2184120" imgH="622080" progId="">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78450" y="2660650"/>
                        <a:ext cx="218440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49" name="Object 41"/>
          <p:cNvGraphicFramePr>
            <a:graphicFrameLocks noChangeAspect="1"/>
          </p:cNvGraphicFramePr>
          <p:nvPr/>
        </p:nvGraphicFramePr>
        <p:xfrm>
          <a:off x="5530850" y="3433763"/>
          <a:ext cx="1879600" cy="533400"/>
        </p:xfrm>
        <a:graphic>
          <a:graphicData uri="http://schemas.openxmlformats.org/presentationml/2006/ole">
            <mc:AlternateContent xmlns:mc="http://schemas.openxmlformats.org/markup-compatibility/2006">
              <mc:Choice xmlns:v="urn:schemas-microsoft-com:vml" Requires="v">
                <p:oleObj spid="_x0000_s36919" name="Equation" r:id="rId13" imgW="1879560" imgH="533160" progId="">
                  <p:embed/>
                </p:oleObj>
              </mc:Choice>
              <mc:Fallback>
                <p:oleObj name="Equation" r:id="rId13" imgW="1879560" imgH="533160" progId="">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30850" y="3433763"/>
                        <a:ext cx="18796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itle 15"/>
          <p:cNvSpPr>
            <a:spLocks noGrp="1"/>
          </p:cNvSpPr>
          <p:nvPr>
            <p:ph type="title"/>
          </p:nvPr>
        </p:nvSpPr>
        <p:spPr>
          <a:xfrm>
            <a:off x="457200" y="457200"/>
            <a:ext cx="8229600" cy="1066800"/>
          </a:xfrm>
        </p:spPr>
        <p:txBody>
          <a:bodyPr/>
          <a:lstStyle/>
          <a:p>
            <a:r>
              <a:rPr lang="en-US" dirty="0" smtClean="0"/>
              <a:t>Examples:</a:t>
            </a:r>
            <a:endParaRPr lang="en-US" dirty="0"/>
          </a:p>
        </p:txBody>
      </p:sp>
      <p:sp>
        <p:nvSpPr>
          <p:cNvPr id="12" name="SMARTInkAnnotation10"/>
          <p:cNvSpPr/>
          <p:nvPr/>
        </p:nvSpPr>
        <p:spPr>
          <a:xfrm>
            <a:off x="3733801" y="1920240"/>
            <a:ext cx="144780" cy="1"/>
          </a:xfrm>
          <a:custGeom>
            <a:avLst/>
            <a:gdLst/>
            <a:ahLst/>
            <a:cxnLst/>
            <a:rect l="0" t="0" r="0" b="0"/>
            <a:pathLst>
              <a:path w="144780" h="1">
                <a:moveTo>
                  <a:pt x="0" y="0"/>
                </a:moveTo>
                <a:lnTo>
                  <a:pt x="144779"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4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44" grpId="0"/>
      <p:bldP spid="17445" grpId="0"/>
      <p:bldP spid="1744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229600" cy="1066800"/>
          </a:xfrm>
        </p:spPr>
        <p:txBody>
          <a:bodyPr>
            <a:normAutofit/>
          </a:bodyPr>
          <a:lstStyle/>
          <a:p>
            <a:r>
              <a:rPr lang="en-US" b="1" dirty="0" smtClean="0"/>
              <a:t>Try these examples yourselves:</a:t>
            </a:r>
            <a:endParaRPr lang="en-US" dirty="0"/>
          </a:p>
        </p:txBody>
      </p:sp>
      <p:sp>
        <p:nvSpPr>
          <p:cNvPr id="3" name="Content Placeholder 2"/>
          <p:cNvSpPr>
            <a:spLocks noGrp="1"/>
          </p:cNvSpPr>
          <p:nvPr>
            <p:ph idx="1"/>
          </p:nvPr>
        </p:nvSpPr>
        <p:spPr>
          <a:xfrm>
            <a:off x="381000" y="1143000"/>
            <a:ext cx="8229600" cy="5486400"/>
          </a:xfrm>
        </p:spPr>
        <p:txBody>
          <a:bodyPr>
            <a:noAutofit/>
          </a:bodyPr>
          <a:lstStyle/>
          <a:p>
            <a:pPr lvl="0"/>
            <a:r>
              <a:rPr lang="en-US" sz="3200" dirty="0" smtClean="0"/>
              <a:t>Ca(OH)</a:t>
            </a:r>
            <a:r>
              <a:rPr lang="en-US" sz="3200" baseline="-25000" dirty="0" smtClean="0"/>
              <a:t>2</a:t>
            </a:r>
            <a:endParaRPr lang="en-US" sz="3200" dirty="0" smtClean="0"/>
          </a:p>
          <a:p>
            <a:pPr lvl="0"/>
            <a:r>
              <a:rPr lang="en-US" sz="3200" dirty="0" smtClean="0"/>
              <a:t>K</a:t>
            </a:r>
            <a:r>
              <a:rPr lang="en-US" sz="3200" baseline="-25000" dirty="0" smtClean="0"/>
              <a:t>2</a:t>
            </a:r>
            <a:r>
              <a:rPr lang="en-US" sz="3200" dirty="0" smtClean="0"/>
              <a:t>CrO</a:t>
            </a:r>
            <a:r>
              <a:rPr lang="en-US" sz="3200" baseline="-25000" dirty="0" smtClean="0"/>
              <a:t>4</a:t>
            </a:r>
            <a:r>
              <a:rPr lang="en-US" sz="3200" dirty="0" smtClean="0"/>
              <a:t> </a:t>
            </a:r>
          </a:p>
          <a:p>
            <a:pPr lvl="0"/>
            <a:r>
              <a:rPr lang="en-US" sz="3200" dirty="0" smtClean="0"/>
              <a:t>Co(NO</a:t>
            </a:r>
            <a:r>
              <a:rPr lang="en-US" sz="3200" baseline="-25000" dirty="0" smtClean="0"/>
              <a:t>2</a:t>
            </a:r>
            <a:r>
              <a:rPr lang="en-US" sz="3200" dirty="0" smtClean="0"/>
              <a:t>)</a:t>
            </a:r>
            <a:r>
              <a:rPr lang="en-US" sz="3200" baseline="-25000" dirty="0" smtClean="0"/>
              <a:t>2</a:t>
            </a:r>
            <a:r>
              <a:rPr lang="en-US" sz="3200" dirty="0" smtClean="0"/>
              <a:t> </a:t>
            </a:r>
          </a:p>
          <a:p>
            <a:pPr lvl="0"/>
            <a:r>
              <a:rPr lang="en-US" sz="3200" dirty="0" smtClean="0"/>
              <a:t>Zn(BrO</a:t>
            </a:r>
            <a:r>
              <a:rPr lang="en-US" sz="3200" baseline="-25000" dirty="0" smtClean="0"/>
              <a:t>3</a:t>
            </a:r>
            <a:r>
              <a:rPr lang="en-US" sz="3200" dirty="0" smtClean="0"/>
              <a:t>)</a:t>
            </a:r>
          </a:p>
          <a:p>
            <a:pPr lvl="0"/>
            <a:r>
              <a:rPr lang="en-US" sz="3200" dirty="0" smtClean="0"/>
              <a:t>ammonium </a:t>
            </a:r>
            <a:r>
              <a:rPr lang="en-US" sz="3200" dirty="0" err="1" smtClean="0"/>
              <a:t>phosphide</a:t>
            </a:r>
            <a:endParaRPr lang="en-US" sz="3200" dirty="0" smtClean="0"/>
          </a:p>
          <a:p>
            <a:pPr lvl="0"/>
            <a:r>
              <a:rPr lang="en-US" sz="3200" dirty="0" smtClean="0"/>
              <a:t>magnesium</a:t>
            </a:r>
            <a:r>
              <a:rPr lang="en-US" sz="3200" b="1" dirty="0" smtClean="0"/>
              <a:t> </a:t>
            </a:r>
            <a:r>
              <a:rPr lang="en-US" sz="3200" dirty="0" smtClean="0"/>
              <a:t>borate</a:t>
            </a:r>
          </a:p>
          <a:p>
            <a:pPr lvl="0"/>
            <a:r>
              <a:rPr lang="en-US" sz="3200" dirty="0" smtClean="0"/>
              <a:t>barium carbonate</a:t>
            </a:r>
          </a:p>
          <a:p>
            <a:pPr lvl="0"/>
            <a:r>
              <a:rPr lang="en-US" sz="3200" dirty="0" smtClean="0"/>
              <a:t>ammonium nitrate</a:t>
            </a:r>
          </a:p>
          <a:p>
            <a:pPr lvl="0"/>
            <a:r>
              <a:rPr lang="en-US" sz="3200" dirty="0" smtClean="0"/>
              <a:t>potassium nitrite</a:t>
            </a:r>
          </a:p>
          <a:p>
            <a:pPr lvl="0"/>
            <a:r>
              <a:rPr lang="en-US" sz="3200" dirty="0" smtClean="0"/>
              <a:t>calcium phosphate</a:t>
            </a:r>
          </a:p>
          <a:p>
            <a:endParaRPr lang="en-US" sz="32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325112"/>
          </a:xfrm>
        </p:spPr>
        <p:txBody>
          <a:bodyPr>
            <a:normAutofit/>
          </a:bodyPr>
          <a:lstStyle/>
          <a:p>
            <a:endParaRPr lang="en-US" dirty="0" smtClean="0"/>
          </a:p>
          <a:p>
            <a:pPr lvl="0"/>
            <a:r>
              <a:rPr lang="en-US" dirty="0" smtClean="0"/>
              <a:t>REMEMBER … Use the same general procedure as you did with binary ionic compounds but … … when you need more than one polyatomic ion …</a:t>
            </a:r>
          </a:p>
          <a:p>
            <a:pPr lvl="0"/>
            <a:r>
              <a:rPr lang="en-US" b="1" dirty="0" smtClean="0"/>
              <a:t>… USE BRACKETS!</a:t>
            </a:r>
            <a:endParaRPr lang="en-US" dirty="0" smtClean="0"/>
          </a:p>
          <a:p>
            <a:r>
              <a:rPr lang="en-US" dirty="0" smtClean="0"/>
              <a:t>A useful Chart to help you with Naming Ionic Compounds is on page 55 of the note pack!</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066800"/>
          </a:xfrm>
        </p:spPr>
        <p:txBody>
          <a:bodyPr>
            <a:normAutofit/>
          </a:bodyPr>
          <a:lstStyle/>
          <a:p>
            <a:r>
              <a:rPr lang="en-US" dirty="0" smtClean="0"/>
              <a:t>EXPLANATION:</a:t>
            </a:r>
            <a:endParaRPr lang="en-US" dirty="0"/>
          </a:p>
        </p:txBody>
      </p:sp>
      <p:sp>
        <p:nvSpPr>
          <p:cNvPr id="3" name="Content Placeholder 2"/>
          <p:cNvSpPr>
            <a:spLocks noGrp="1"/>
          </p:cNvSpPr>
          <p:nvPr>
            <p:ph idx="1"/>
          </p:nvPr>
        </p:nvSpPr>
        <p:spPr>
          <a:xfrm>
            <a:off x="228600" y="1371600"/>
            <a:ext cx="8229600" cy="4325112"/>
          </a:xfrm>
        </p:spPr>
        <p:txBody>
          <a:bodyPr/>
          <a:lstStyle/>
          <a:p>
            <a:pPr lvl="0"/>
            <a:r>
              <a:rPr lang="en-US" dirty="0" smtClean="0"/>
              <a:t>If an atom loses an electron it becomes </a:t>
            </a:r>
            <a:r>
              <a:rPr lang="en-US" u="sng" dirty="0" smtClean="0"/>
              <a:t>positive</a:t>
            </a:r>
            <a:r>
              <a:rPr lang="en-US" dirty="0" smtClean="0"/>
              <a:t>. The atom that accepts the electron becomes </a:t>
            </a:r>
            <a:r>
              <a:rPr lang="en-US" u="sng" dirty="0" smtClean="0"/>
              <a:t>negative</a:t>
            </a:r>
            <a:r>
              <a:rPr lang="en-US" dirty="0" smtClean="0"/>
              <a:t>.  </a:t>
            </a:r>
          </a:p>
          <a:p>
            <a:pPr lvl="0"/>
            <a:r>
              <a:rPr lang="en-US" dirty="0" smtClean="0"/>
              <a:t>The atoms are now </a:t>
            </a:r>
            <a:r>
              <a:rPr lang="en-US" u="sng" dirty="0" smtClean="0"/>
              <a:t>ions</a:t>
            </a:r>
            <a:r>
              <a:rPr lang="en-US" dirty="0" smtClean="0"/>
              <a:t> and are attracted to each other.</a:t>
            </a:r>
          </a:p>
          <a:p>
            <a:pPr lvl="0"/>
            <a:r>
              <a:rPr lang="en-US" dirty="0" smtClean="0"/>
              <a:t>“Remember opposites attract!” </a:t>
            </a:r>
          </a:p>
          <a:p>
            <a:pPr lvl="0"/>
            <a:r>
              <a:rPr lang="en-US" dirty="0" smtClean="0"/>
              <a:t>The ions “stick together” and an </a:t>
            </a:r>
            <a:r>
              <a:rPr lang="en-US" u="sng" dirty="0" smtClean="0"/>
              <a:t>ionic bond</a:t>
            </a:r>
            <a:r>
              <a:rPr lang="en-US" dirty="0" smtClean="0"/>
              <a:t> is now formed. </a:t>
            </a:r>
          </a:p>
          <a:p>
            <a:pPr>
              <a:buNone/>
            </a:pPr>
            <a:endParaRPr lang="en-US" dirty="0"/>
          </a:p>
        </p:txBody>
      </p:sp>
      <p:pic>
        <p:nvPicPr>
          <p:cNvPr id="4" name="Picture 4" descr="A13_FigA2_16"/>
          <p:cNvPicPr>
            <a:picLocks noChangeAspect="1" noChangeArrowheads="1"/>
          </p:cNvPicPr>
          <p:nvPr/>
        </p:nvPicPr>
        <p:blipFill>
          <a:blip r:embed="rId2"/>
          <a:srcRect b="26214"/>
          <a:stretch>
            <a:fillRect/>
          </a:stretch>
        </p:blipFill>
        <p:spPr bwMode="auto">
          <a:xfrm>
            <a:off x="2819400" y="4648200"/>
            <a:ext cx="6037385" cy="19304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Hydrates (extra water)</a:t>
            </a:r>
            <a:endParaRPr lang="en-US" dirty="0"/>
          </a:p>
        </p:txBody>
      </p:sp>
      <p:sp>
        <p:nvSpPr>
          <p:cNvPr id="3" name="Content Placeholder 2"/>
          <p:cNvSpPr>
            <a:spLocks noGrp="1"/>
          </p:cNvSpPr>
          <p:nvPr>
            <p:ph idx="1"/>
          </p:nvPr>
        </p:nvSpPr>
        <p:spPr/>
        <p:txBody>
          <a:bodyPr/>
          <a:lstStyle/>
          <a:p>
            <a:pPr lvl="0"/>
            <a:r>
              <a:rPr lang="en-US" dirty="0" smtClean="0"/>
              <a:t>Hydrates – some compounds will have water molecules attached to them.  The number of water molecules is denoted by using a prefix.</a:t>
            </a:r>
            <a:endParaRPr lang="en-US" sz="2400" dirty="0" smtClean="0"/>
          </a:p>
          <a:p>
            <a:pPr>
              <a:buNone/>
            </a:pPr>
            <a:endParaRPr lang="en-US" sz="2400" dirty="0" smtClean="0"/>
          </a:p>
          <a:p>
            <a:r>
              <a:rPr lang="en-US" b="1" dirty="0" smtClean="0"/>
              <a:t>Examples</a:t>
            </a:r>
            <a:endParaRPr lang="en-US" sz="2400" dirty="0" smtClean="0"/>
          </a:p>
          <a:p>
            <a:r>
              <a:rPr lang="en-US" dirty="0" smtClean="0"/>
              <a:t>CaCl</a:t>
            </a:r>
            <a:r>
              <a:rPr lang="en-US" baseline="-25000" dirty="0" smtClean="0"/>
              <a:t>2</a:t>
            </a:r>
            <a:r>
              <a:rPr lang="en-US" dirty="0" smtClean="0"/>
              <a:t> ● 5H</a:t>
            </a:r>
            <a:r>
              <a:rPr lang="en-US" baseline="-25000" dirty="0" smtClean="0"/>
              <a:t>2</a:t>
            </a:r>
            <a:r>
              <a:rPr lang="en-US" dirty="0" smtClean="0"/>
              <a:t>O </a:t>
            </a:r>
            <a:endParaRPr lang="en-US" sz="2400" dirty="0" smtClean="0"/>
          </a:p>
          <a:p>
            <a:pPr lvl="1"/>
            <a:r>
              <a:rPr lang="en-US" sz="2800" dirty="0" smtClean="0"/>
              <a:t>calcium chloride pentahydrate</a:t>
            </a:r>
            <a:endParaRPr lang="en-US" sz="2400" dirty="0" smtClean="0"/>
          </a:p>
          <a:p>
            <a:r>
              <a:rPr lang="en-US" dirty="0" smtClean="0"/>
              <a:t>MgSO</a:t>
            </a:r>
            <a:r>
              <a:rPr lang="en-US" baseline="-25000" dirty="0" smtClean="0"/>
              <a:t>4</a:t>
            </a:r>
            <a:r>
              <a:rPr lang="en-US" dirty="0" smtClean="0"/>
              <a:t> ● 7H</a:t>
            </a:r>
            <a:r>
              <a:rPr lang="en-US" baseline="-25000" dirty="0" smtClean="0"/>
              <a:t>2</a:t>
            </a:r>
            <a:r>
              <a:rPr lang="en-US" dirty="0" smtClean="0"/>
              <a:t>O </a:t>
            </a:r>
            <a:endParaRPr lang="en-US" sz="2400" dirty="0" smtClean="0"/>
          </a:p>
          <a:p>
            <a:pPr lvl="1"/>
            <a:r>
              <a:rPr lang="en-US" sz="2800" dirty="0" smtClean="0"/>
              <a:t>magnesium sulfate heptahydrate</a:t>
            </a:r>
            <a:endParaRPr lang="en-US" sz="2400" dirty="0" smtClean="0"/>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t>Assignment:</a:t>
            </a:r>
            <a:endParaRPr lang="en-US" dirty="0"/>
          </a:p>
        </p:txBody>
      </p:sp>
      <p:sp>
        <p:nvSpPr>
          <p:cNvPr id="3" name="Content Placeholder 2"/>
          <p:cNvSpPr>
            <a:spLocks noGrp="1"/>
          </p:cNvSpPr>
          <p:nvPr>
            <p:ph idx="1"/>
          </p:nvPr>
        </p:nvSpPr>
        <p:spPr/>
        <p:txBody>
          <a:bodyPr/>
          <a:lstStyle/>
          <a:p>
            <a:pPr lvl="0"/>
            <a:r>
              <a:rPr lang="en-US" dirty="0" smtClean="0"/>
              <a:t>Complete above Examples</a:t>
            </a:r>
          </a:p>
          <a:p>
            <a:pPr lvl="0"/>
            <a:r>
              <a:rPr lang="en-US" dirty="0" smtClean="0"/>
              <a:t>Do the Practice Problems on pg 46 of text</a:t>
            </a:r>
          </a:p>
          <a:p>
            <a:pPr lvl="0"/>
            <a:r>
              <a:rPr lang="en-US" dirty="0" smtClean="0"/>
              <a:t>Do pg 30 of notepack</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srcRect/>
          <a:stretch>
            <a:fillRect/>
          </a:stretch>
        </p:blipFill>
        <p:spPr bwMode="auto">
          <a:xfrm>
            <a:off x="1905000" y="0"/>
            <a:ext cx="64008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srcRect/>
          <a:stretch>
            <a:fillRect/>
          </a:stretch>
        </p:blipFill>
        <p:spPr bwMode="auto">
          <a:xfrm>
            <a:off x="152400" y="0"/>
            <a:ext cx="8839200" cy="68580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srcRect t="13333"/>
          <a:stretch>
            <a:fillRect/>
          </a:stretch>
        </p:blipFill>
        <p:spPr bwMode="auto">
          <a:xfrm>
            <a:off x="685800" y="0"/>
            <a:ext cx="8153400" cy="6858001"/>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p:cNvPicPr>
            <a:picLocks noChangeAspect="1" noChangeArrowheads="1"/>
          </p:cNvPicPr>
          <p:nvPr/>
        </p:nvPicPr>
        <p:blipFill>
          <a:blip r:embed="rId2"/>
          <a:srcRect/>
          <a:stretch>
            <a:fillRect/>
          </a:stretch>
        </p:blipFill>
        <p:spPr bwMode="auto">
          <a:xfrm>
            <a:off x="152400" y="533400"/>
            <a:ext cx="2543175" cy="3228975"/>
          </a:xfrm>
          <a:prstGeom prst="rect">
            <a:avLst/>
          </a:prstGeom>
          <a:noFill/>
          <a:ln w="9525">
            <a:noFill/>
            <a:miter lim="800000"/>
            <a:headEnd/>
            <a:tailEnd/>
          </a:ln>
          <a:effectLst/>
        </p:spPr>
      </p:pic>
      <p:sp>
        <p:nvSpPr>
          <p:cNvPr id="28674" name="WordArt 2"/>
          <p:cNvSpPr>
            <a:spLocks noChangeArrowheads="1" noChangeShapeType="1" noTextEdit="1"/>
          </p:cNvSpPr>
          <p:nvPr/>
        </p:nvSpPr>
        <p:spPr bwMode="auto">
          <a:xfrm>
            <a:off x="2133600" y="381000"/>
            <a:ext cx="5486400" cy="571500"/>
          </a:xfrm>
          <a:prstGeom prst="rect">
            <a:avLst/>
          </a:prstGeom>
        </p:spPr>
        <p:txBody>
          <a:bodyPr wrap="none" fromWordArt="1">
            <a:prstTxWarp prst="textPlain">
              <a:avLst>
                <a:gd name="adj" fmla="val 50000"/>
              </a:avLst>
            </a:prstTxWarp>
          </a:bodyPr>
          <a:lstStyle/>
          <a:p>
            <a:r>
              <a:rPr lang="en-US" sz="2400" kern="10" dirty="0" smtClean="0">
                <a:ln w="3175">
                  <a:solidFill>
                    <a:schemeClr val="tx1"/>
                  </a:solidFill>
                  <a:round/>
                  <a:headEnd/>
                  <a:tailEnd/>
                </a:ln>
                <a:gradFill rotWithShape="1">
                  <a:gsLst>
                    <a:gs pos="0">
                      <a:srgbClr val="6699FF"/>
                    </a:gs>
                    <a:gs pos="50000">
                      <a:srgbClr val="6699FF">
                        <a:gamma/>
                        <a:tint val="2353"/>
                        <a:invGamma/>
                      </a:srgbClr>
                    </a:gs>
                    <a:gs pos="100000">
                      <a:srgbClr val="6699FF"/>
                    </a:gs>
                  </a:gsLst>
                  <a:lin ang="18900000" scaled="1"/>
                </a:gradFill>
                <a:effectLst>
                  <a:outerShdw dist="35921" dir="2700000" algn="ctr" rotWithShape="0">
                    <a:srgbClr val="990000"/>
                  </a:outerShdw>
                </a:effectLst>
                <a:latin typeface="Britannic Bold"/>
              </a:rPr>
              <a:t>Molecular Compounds </a:t>
            </a:r>
            <a:endParaRPr lang="en-US" sz="2400" kern="10" dirty="0">
              <a:ln w="3175">
                <a:solidFill>
                  <a:schemeClr val="tx1"/>
                </a:solidFill>
                <a:round/>
                <a:headEnd/>
                <a:tailEnd/>
              </a:ln>
              <a:gradFill rotWithShape="1">
                <a:gsLst>
                  <a:gs pos="0">
                    <a:srgbClr val="6699FF"/>
                  </a:gs>
                  <a:gs pos="50000">
                    <a:srgbClr val="6699FF">
                      <a:gamma/>
                      <a:tint val="2353"/>
                      <a:invGamma/>
                    </a:srgbClr>
                  </a:gs>
                  <a:gs pos="100000">
                    <a:srgbClr val="6699FF"/>
                  </a:gs>
                </a:gsLst>
                <a:lin ang="18900000" scaled="1"/>
              </a:gradFill>
              <a:effectLst>
                <a:outerShdw dist="35921" dir="2700000" algn="ctr" rotWithShape="0">
                  <a:srgbClr val="990000"/>
                </a:outerShdw>
              </a:effectLst>
              <a:latin typeface="Britannic Bold"/>
            </a:endParaRPr>
          </a:p>
        </p:txBody>
      </p:sp>
      <p:pic>
        <p:nvPicPr>
          <p:cNvPr id="28676" name="Picture 4"/>
          <p:cNvPicPr>
            <a:picLocks noChangeAspect="1" noChangeArrowheads="1"/>
          </p:cNvPicPr>
          <p:nvPr/>
        </p:nvPicPr>
        <p:blipFill>
          <a:blip r:embed="rId3"/>
          <a:srcRect/>
          <a:stretch>
            <a:fillRect/>
          </a:stretch>
        </p:blipFill>
        <p:spPr bwMode="auto">
          <a:xfrm>
            <a:off x="5943600" y="2667000"/>
            <a:ext cx="2924175" cy="3352800"/>
          </a:xfrm>
          <a:prstGeom prst="rect">
            <a:avLst/>
          </a:prstGeom>
          <a:noFill/>
          <a:ln w="9525">
            <a:noFill/>
            <a:miter lim="800000"/>
            <a:headEnd/>
            <a:tailEnd/>
          </a:ln>
          <a:effectLst/>
        </p:spPr>
      </p:pic>
      <p:sp>
        <p:nvSpPr>
          <p:cNvPr id="28677" name="Text Box 5"/>
          <p:cNvSpPr txBox="1">
            <a:spLocks noChangeArrowheads="1"/>
          </p:cNvSpPr>
          <p:nvPr/>
        </p:nvSpPr>
        <p:spPr bwMode="auto">
          <a:xfrm>
            <a:off x="549275" y="3657600"/>
            <a:ext cx="1920875" cy="396875"/>
          </a:xfrm>
          <a:prstGeom prst="rect">
            <a:avLst/>
          </a:prstGeom>
          <a:noFill/>
          <a:ln w="9525">
            <a:noFill/>
            <a:miter lim="800000"/>
            <a:headEnd/>
            <a:tailEnd/>
          </a:ln>
          <a:effectLst/>
        </p:spPr>
        <p:txBody>
          <a:bodyPr>
            <a:spAutoFit/>
          </a:bodyPr>
          <a:lstStyle/>
          <a:p>
            <a:pPr algn="l">
              <a:spcBef>
                <a:spcPct val="50000"/>
              </a:spcBef>
            </a:pPr>
            <a:r>
              <a:rPr kumimoji="0" lang="en-US" sz="2000" b="1">
                <a:solidFill>
                  <a:srgbClr val="FF0000"/>
                </a:solidFill>
              </a:rPr>
              <a:t>ionic compound</a:t>
            </a:r>
          </a:p>
        </p:txBody>
      </p:sp>
      <p:sp>
        <p:nvSpPr>
          <p:cNvPr id="28678" name="Text Box 6"/>
          <p:cNvSpPr txBox="1">
            <a:spLocks noChangeArrowheads="1"/>
          </p:cNvSpPr>
          <p:nvPr/>
        </p:nvSpPr>
        <p:spPr bwMode="auto">
          <a:xfrm>
            <a:off x="6324600" y="6096000"/>
            <a:ext cx="2560638" cy="396875"/>
          </a:xfrm>
          <a:prstGeom prst="rect">
            <a:avLst/>
          </a:prstGeom>
          <a:noFill/>
          <a:ln w="9525">
            <a:noFill/>
            <a:miter lim="800000"/>
            <a:headEnd/>
            <a:tailEnd/>
          </a:ln>
          <a:effectLst/>
        </p:spPr>
        <p:txBody>
          <a:bodyPr>
            <a:spAutoFit/>
          </a:bodyPr>
          <a:lstStyle/>
          <a:p>
            <a:pPr algn="l">
              <a:spcBef>
                <a:spcPct val="50000"/>
              </a:spcBef>
            </a:pPr>
            <a:r>
              <a:rPr kumimoji="0" lang="en-US" sz="2000" b="1" dirty="0">
                <a:solidFill>
                  <a:srgbClr val="0000CC"/>
                </a:solidFill>
              </a:rPr>
              <a:t>molecular compound</a:t>
            </a:r>
          </a:p>
        </p:txBody>
      </p:sp>
      <p:sp>
        <p:nvSpPr>
          <p:cNvPr id="28679" name="Text Box 7"/>
          <p:cNvSpPr txBox="1">
            <a:spLocks noChangeArrowheads="1"/>
          </p:cNvSpPr>
          <p:nvPr/>
        </p:nvSpPr>
        <p:spPr bwMode="auto">
          <a:xfrm>
            <a:off x="2925763" y="960438"/>
            <a:ext cx="5622925" cy="701675"/>
          </a:xfrm>
          <a:prstGeom prst="rect">
            <a:avLst/>
          </a:prstGeom>
          <a:noFill/>
          <a:ln w="9525">
            <a:noFill/>
            <a:miter lim="800000"/>
            <a:headEnd/>
            <a:tailEnd/>
          </a:ln>
          <a:effectLst/>
        </p:spPr>
        <p:txBody>
          <a:bodyPr>
            <a:spAutoFit/>
          </a:bodyPr>
          <a:lstStyle/>
          <a:p>
            <a:pPr algn="l">
              <a:spcBef>
                <a:spcPct val="50000"/>
              </a:spcBef>
            </a:pPr>
            <a:r>
              <a:rPr kumimoji="0" lang="en-US" sz="2000"/>
              <a:t>Remember, for </a:t>
            </a:r>
            <a:r>
              <a:rPr kumimoji="0" lang="en-US" sz="2000" b="1">
                <a:solidFill>
                  <a:srgbClr val="FF0000"/>
                </a:solidFill>
              </a:rPr>
              <a:t>ionic compounds</a:t>
            </a:r>
            <a:r>
              <a:rPr kumimoji="0" lang="en-US" sz="2000"/>
              <a:t>, a formula unit is a ratio of the number of ions in a crystal lattice.  </a:t>
            </a:r>
          </a:p>
        </p:txBody>
      </p:sp>
      <p:sp>
        <p:nvSpPr>
          <p:cNvPr id="28680" name="Text Box 8"/>
          <p:cNvSpPr txBox="1">
            <a:spLocks noChangeArrowheads="1"/>
          </p:cNvSpPr>
          <p:nvPr/>
        </p:nvSpPr>
        <p:spPr bwMode="auto">
          <a:xfrm>
            <a:off x="2971800" y="2057400"/>
            <a:ext cx="5989638" cy="396875"/>
          </a:xfrm>
          <a:prstGeom prst="rect">
            <a:avLst/>
          </a:prstGeom>
          <a:noFill/>
          <a:ln w="9525">
            <a:noFill/>
            <a:miter lim="800000"/>
            <a:headEnd/>
            <a:tailEnd/>
          </a:ln>
          <a:effectLst/>
        </p:spPr>
        <p:txBody>
          <a:bodyPr>
            <a:spAutoFit/>
          </a:bodyPr>
          <a:lstStyle/>
          <a:p>
            <a:pPr algn="l">
              <a:spcBef>
                <a:spcPct val="50000"/>
              </a:spcBef>
            </a:pPr>
            <a:r>
              <a:rPr kumimoji="0" lang="en-US" sz="2000" dirty="0"/>
              <a:t>Ionic compounds do not form independent units.</a:t>
            </a:r>
          </a:p>
        </p:txBody>
      </p:sp>
      <p:sp>
        <p:nvSpPr>
          <p:cNvPr id="28681" name="Text Box 9"/>
          <p:cNvSpPr txBox="1">
            <a:spLocks noChangeArrowheads="1"/>
          </p:cNvSpPr>
          <p:nvPr/>
        </p:nvSpPr>
        <p:spPr bwMode="auto">
          <a:xfrm>
            <a:off x="182563" y="4800600"/>
            <a:ext cx="5807075" cy="1006475"/>
          </a:xfrm>
          <a:prstGeom prst="rect">
            <a:avLst/>
          </a:prstGeom>
          <a:noFill/>
          <a:ln w="9525">
            <a:noFill/>
            <a:miter lim="800000"/>
            <a:headEnd/>
            <a:tailEnd/>
          </a:ln>
          <a:effectLst/>
        </p:spPr>
        <p:txBody>
          <a:bodyPr>
            <a:spAutoFit/>
          </a:bodyPr>
          <a:lstStyle/>
          <a:p>
            <a:pPr algn="l">
              <a:spcBef>
                <a:spcPct val="50000"/>
              </a:spcBef>
            </a:pPr>
            <a:r>
              <a:rPr kumimoji="0" lang="en-US" sz="2000"/>
              <a:t>A </a:t>
            </a:r>
            <a:r>
              <a:rPr kumimoji="0" lang="en-US" sz="2000">
                <a:solidFill>
                  <a:srgbClr val="0000CC"/>
                </a:solidFill>
              </a:rPr>
              <a:t>molecule</a:t>
            </a:r>
            <a:r>
              <a:rPr kumimoji="0" lang="en-US" sz="2000"/>
              <a:t> is two or more non-metal atoms bonded together.  Each molecule is independent of the next, and is not part of a lattice.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7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6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8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67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6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p:bldP spid="28678" grpId="0"/>
      <p:bldP spid="28679" grpId="0"/>
      <p:bldP spid="28680" grpId="0"/>
      <p:bldP spid="2868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Eric%20and%20James%20Hetfield"/>
          <p:cNvPicPr>
            <a:picLocks noChangeAspect="1" noChangeArrowheads="1"/>
          </p:cNvPicPr>
          <p:nvPr/>
        </p:nvPicPr>
        <p:blipFill>
          <a:blip r:embed="rId2"/>
          <a:srcRect/>
          <a:stretch>
            <a:fillRect/>
          </a:stretch>
        </p:blipFill>
        <p:spPr bwMode="auto">
          <a:xfrm>
            <a:off x="1965325" y="2514600"/>
            <a:ext cx="5030788" cy="4086225"/>
          </a:xfrm>
          <a:prstGeom prst="rect">
            <a:avLst/>
          </a:prstGeom>
          <a:noFill/>
        </p:spPr>
      </p:pic>
      <p:sp>
        <p:nvSpPr>
          <p:cNvPr id="29699" name="Text Box 3"/>
          <p:cNvSpPr txBox="1">
            <a:spLocks noChangeArrowheads="1"/>
          </p:cNvSpPr>
          <p:nvPr/>
        </p:nvSpPr>
        <p:spPr bwMode="auto">
          <a:xfrm>
            <a:off x="228600" y="320675"/>
            <a:ext cx="8504238" cy="396875"/>
          </a:xfrm>
          <a:prstGeom prst="rect">
            <a:avLst/>
          </a:prstGeom>
          <a:noFill/>
          <a:ln w="9525">
            <a:noFill/>
            <a:miter lim="800000"/>
            <a:headEnd/>
            <a:tailEnd/>
          </a:ln>
          <a:effectLst/>
        </p:spPr>
        <p:txBody>
          <a:bodyPr>
            <a:spAutoFit/>
          </a:bodyPr>
          <a:lstStyle/>
          <a:p>
            <a:pPr algn="l">
              <a:spcBef>
                <a:spcPct val="50000"/>
              </a:spcBef>
            </a:pPr>
            <a:r>
              <a:rPr kumimoji="0" lang="en-US" sz="2000" b="1">
                <a:solidFill>
                  <a:srgbClr val="0000CC"/>
                </a:solidFill>
              </a:rPr>
              <a:t>Binary molecular compounds</a:t>
            </a:r>
            <a:r>
              <a:rPr kumimoji="0" lang="en-US" sz="2000"/>
              <a:t> are formed between two non-metal elements.</a:t>
            </a:r>
          </a:p>
        </p:txBody>
      </p:sp>
      <p:sp>
        <p:nvSpPr>
          <p:cNvPr id="29700" name="AutoShape 4"/>
          <p:cNvSpPr>
            <a:spLocks noChangeArrowheads="1"/>
          </p:cNvSpPr>
          <p:nvPr/>
        </p:nvSpPr>
        <p:spPr bwMode="auto">
          <a:xfrm>
            <a:off x="868363" y="1279525"/>
            <a:ext cx="2559050" cy="1508125"/>
          </a:xfrm>
          <a:prstGeom prst="cloudCallout">
            <a:avLst>
              <a:gd name="adj1" fmla="val 49194"/>
              <a:gd name="adj2" fmla="val 66630"/>
            </a:avLst>
          </a:prstGeom>
          <a:solidFill>
            <a:schemeClr val="bg1"/>
          </a:solidFill>
          <a:ln w="9525">
            <a:solidFill>
              <a:schemeClr val="tx1"/>
            </a:solidFill>
            <a:round/>
            <a:headEnd/>
            <a:tailEnd/>
          </a:ln>
          <a:effectLst/>
        </p:spPr>
        <p:txBody>
          <a:bodyPr anchor="ctr" anchorCtr="1"/>
          <a:lstStyle/>
          <a:p>
            <a:r>
              <a:rPr kumimoji="0" lang="en-US" sz="2000"/>
              <a:t>No metals???  No WAY!!</a:t>
            </a:r>
          </a:p>
        </p:txBody>
      </p:sp>
      <p:sp>
        <p:nvSpPr>
          <p:cNvPr id="29701" name="AutoShape 5"/>
          <p:cNvSpPr>
            <a:spLocks noChangeArrowheads="1"/>
          </p:cNvSpPr>
          <p:nvPr/>
        </p:nvSpPr>
        <p:spPr bwMode="auto">
          <a:xfrm>
            <a:off x="5532438" y="1371600"/>
            <a:ext cx="2559050" cy="1508125"/>
          </a:xfrm>
          <a:prstGeom prst="cloudCallout">
            <a:avLst>
              <a:gd name="adj1" fmla="val -48199"/>
              <a:gd name="adj2" fmla="val 71685"/>
            </a:avLst>
          </a:prstGeom>
          <a:solidFill>
            <a:schemeClr val="bg1"/>
          </a:solidFill>
          <a:ln w="9525">
            <a:solidFill>
              <a:schemeClr val="tx1"/>
            </a:solidFill>
            <a:round/>
            <a:headEnd/>
            <a:tailEnd/>
          </a:ln>
          <a:effectLst/>
        </p:spPr>
        <p:txBody>
          <a:bodyPr anchor="ctr" anchorCtr="1"/>
          <a:lstStyle/>
          <a:p>
            <a:r>
              <a:rPr kumimoji="0" lang="en-US" sz="2000"/>
              <a:t>Yeah, dude.  Metal rules.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Properties of Molecular Compounds</a:t>
            </a:r>
            <a:endParaRPr lang="en-US" dirty="0"/>
          </a:p>
        </p:txBody>
      </p:sp>
      <p:sp>
        <p:nvSpPr>
          <p:cNvPr id="3" name="Content Placeholder 2"/>
          <p:cNvSpPr>
            <a:spLocks noGrp="1"/>
          </p:cNvSpPr>
          <p:nvPr>
            <p:ph idx="1"/>
          </p:nvPr>
        </p:nvSpPr>
        <p:spPr/>
        <p:txBody>
          <a:bodyPr/>
          <a:lstStyle/>
          <a:p>
            <a:pPr lvl="0"/>
            <a:r>
              <a:rPr lang="en-US" dirty="0" smtClean="0"/>
              <a:t>Not strong enough to take electrons</a:t>
            </a:r>
            <a:endParaRPr lang="en-US" sz="2400" dirty="0" smtClean="0"/>
          </a:p>
          <a:p>
            <a:pPr lvl="0"/>
            <a:r>
              <a:rPr lang="en-US" dirty="0" smtClean="0"/>
              <a:t>Share pairs of electrons (covalent bond)</a:t>
            </a:r>
            <a:endParaRPr lang="en-US" sz="2400" dirty="0" smtClean="0"/>
          </a:p>
          <a:p>
            <a:pPr lvl="0"/>
            <a:r>
              <a:rPr lang="en-US" dirty="0" smtClean="0"/>
              <a:t>3 main types</a:t>
            </a:r>
            <a:endParaRPr lang="en-US" sz="2400" dirty="0" smtClean="0"/>
          </a:p>
          <a:p>
            <a:pPr lvl="1"/>
            <a:r>
              <a:rPr lang="en-US" sz="2800" dirty="0" smtClean="0"/>
              <a:t>nonmetal and nonmetal</a:t>
            </a:r>
            <a:endParaRPr lang="en-US" sz="2400" dirty="0" smtClean="0"/>
          </a:p>
          <a:p>
            <a:pPr lvl="1"/>
            <a:r>
              <a:rPr lang="en-US" sz="2800" dirty="0" smtClean="0"/>
              <a:t>hydrogen and metal (not aqueous IE acid)</a:t>
            </a:r>
            <a:endParaRPr lang="en-US" sz="2400" dirty="0" smtClean="0"/>
          </a:p>
          <a:p>
            <a:pPr lvl="1"/>
            <a:r>
              <a:rPr lang="en-US" sz="2800" dirty="0" smtClean="0"/>
              <a:t>Diatomic (2 of the same element bonded together)</a:t>
            </a:r>
            <a:endParaRPr lang="en-US" sz="2400" dirty="0" smtClean="0"/>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normAutofit fontScale="90000"/>
          </a:bodyPr>
          <a:lstStyle/>
          <a:p>
            <a:r>
              <a:rPr lang="en-US" b="1" dirty="0" smtClean="0"/>
              <a:t>Covalent Bonds – Sharing Electrons!</a:t>
            </a:r>
            <a:endParaRPr lang="en-US" dirty="0"/>
          </a:p>
        </p:txBody>
      </p:sp>
      <p:sp>
        <p:nvSpPr>
          <p:cNvPr id="3" name="Content Placeholder 2"/>
          <p:cNvSpPr>
            <a:spLocks noGrp="1"/>
          </p:cNvSpPr>
          <p:nvPr>
            <p:ph idx="1"/>
          </p:nvPr>
        </p:nvSpPr>
        <p:spPr>
          <a:xfrm>
            <a:off x="457200" y="1447800"/>
            <a:ext cx="8229600" cy="4325112"/>
          </a:xfrm>
        </p:spPr>
        <p:txBody>
          <a:bodyPr/>
          <a:lstStyle/>
          <a:p>
            <a:pPr lvl="0"/>
            <a:r>
              <a:rPr lang="en-US" dirty="0" smtClean="0"/>
              <a:t>Remember that non-metals need to gain electrons to have a full outer shell.</a:t>
            </a:r>
          </a:p>
          <a:p>
            <a:pPr lvl="0"/>
            <a:r>
              <a:rPr lang="en-US" dirty="0" smtClean="0"/>
              <a:t>When non-metal atoms combine, the only way this can be achieved is if they </a:t>
            </a:r>
            <a:r>
              <a:rPr lang="en-US" b="1" dirty="0" smtClean="0"/>
              <a:t>share</a:t>
            </a:r>
            <a:r>
              <a:rPr lang="en-US" dirty="0" smtClean="0"/>
              <a:t> their outer electrons.</a:t>
            </a:r>
          </a:p>
          <a:p>
            <a:endParaRPr lang="en-US" dirty="0"/>
          </a:p>
        </p:txBody>
      </p:sp>
      <p:pic>
        <p:nvPicPr>
          <p:cNvPr id="4" name="Picture 3"/>
          <p:cNvPicPr>
            <a:picLocks noChangeAspect="1" noChangeArrowheads="1"/>
          </p:cNvPicPr>
          <p:nvPr/>
        </p:nvPicPr>
        <p:blipFill>
          <a:blip r:embed="rId2"/>
          <a:srcRect/>
          <a:stretch>
            <a:fillRect/>
          </a:stretch>
        </p:blipFill>
        <p:spPr bwMode="auto">
          <a:xfrm>
            <a:off x="533400" y="4495800"/>
            <a:ext cx="2543175" cy="1363663"/>
          </a:xfrm>
          <a:prstGeom prst="rect">
            <a:avLst/>
          </a:prstGeom>
          <a:noFill/>
          <a:ln w="9525" algn="ctr">
            <a:noFill/>
            <a:miter lim="800000"/>
            <a:headEnd/>
            <a:tailEnd/>
          </a:ln>
          <a:effectLst/>
        </p:spPr>
      </p:pic>
      <p:pic>
        <p:nvPicPr>
          <p:cNvPr id="5" name="Picture 4"/>
          <p:cNvPicPr>
            <a:picLocks noChangeAspect="1" noChangeArrowheads="1"/>
          </p:cNvPicPr>
          <p:nvPr/>
        </p:nvPicPr>
        <p:blipFill>
          <a:blip r:embed="rId3"/>
          <a:srcRect/>
          <a:stretch>
            <a:fillRect/>
          </a:stretch>
        </p:blipFill>
        <p:spPr bwMode="auto">
          <a:xfrm>
            <a:off x="4840288" y="4495800"/>
            <a:ext cx="2047875" cy="1354138"/>
          </a:xfrm>
          <a:prstGeom prst="rect">
            <a:avLst/>
          </a:prstGeom>
          <a:noFill/>
          <a:ln w="9525" algn="ctr">
            <a:noFill/>
            <a:miter lim="800000"/>
            <a:headEnd/>
            <a:tailEnd/>
          </a:ln>
          <a:effectLst/>
        </p:spPr>
      </p:pic>
      <p:sp>
        <p:nvSpPr>
          <p:cNvPr id="6" name="Line 8"/>
          <p:cNvSpPr>
            <a:spLocks noChangeShapeType="1"/>
          </p:cNvSpPr>
          <p:nvPr/>
        </p:nvSpPr>
        <p:spPr bwMode="auto">
          <a:xfrm>
            <a:off x="3368675" y="5227638"/>
            <a:ext cx="1233488" cy="0"/>
          </a:xfrm>
          <a:prstGeom prst="line">
            <a:avLst/>
          </a:prstGeom>
          <a:noFill/>
          <a:ln w="38100">
            <a:solidFill>
              <a:schemeClr val="tx1"/>
            </a:solidFill>
            <a:round/>
            <a:headEnd/>
            <a:tailEnd type="triangle" w="med" len="med"/>
          </a:ln>
          <a:effectLst/>
        </p:spPr>
        <p:txBody>
          <a:bodyPr/>
          <a:lstStyle>
            <a:defPPr>
              <a:defRPr lang="en-US"/>
            </a:defPPr>
            <a:lvl1pPr algn="ctr" rtl="0" fontAlgn="base">
              <a:spcBef>
                <a:spcPct val="0"/>
              </a:spcBef>
              <a:spcAft>
                <a:spcPct val="0"/>
              </a:spcAft>
              <a:defRPr kumimoji="1" kern="1200">
                <a:solidFill>
                  <a:schemeClr val="tx1"/>
                </a:solidFill>
                <a:latin typeface="Times New Roman" pitchFamily="18" charset="0"/>
                <a:ea typeface="+mn-ea"/>
                <a:cs typeface="+mn-cs"/>
              </a:defRPr>
            </a:lvl1pPr>
            <a:lvl2pPr marL="457200" algn="ctr" rtl="0" fontAlgn="base">
              <a:spcBef>
                <a:spcPct val="0"/>
              </a:spcBef>
              <a:spcAft>
                <a:spcPct val="0"/>
              </a:spcAft>
              <a:defRPr kumimoji="1" kern="1200">
                <a:solidFill>
                  <a:schemeClr val="tx1"/>
                </a:solidFill>
                <a:latin typeface="Times New Roman" pitchFamily="18" charset="0"/>
                <a:ea typeface="+mn-ea"/>
                <a:cs typeface="+mn-cs"/>
              </a:defRPr>
            </a:lvl2pPr>
            <a:lvl3pPr marL="914400" algn="ctr" rtl="0" fontAlgn="base">
              <a:spcBef>
                <a:spcPct val="0"/>
              </a:spcBef>
              <a:spcAft>
                <a:spcPct val="0"/>
              </a:spcAft>
              <a:defRPr kumimoji="1" kern="1200">
                <a:solidFill>
                  <a:schemeClr val="tx1"/>
                </a:solidFill>
                <a:latin typeface="Times New Roman" pitchFamily="18" charset="0"/>
                <a:ea typeface="+mn-ea"/>
                <a:cs typeface="+mn-cs"/>
              </a:defRPr>
            </a:lvl3pPr>
            <a:lvl4pPr marL="1371600" algn="ctr" rtl="0" fontAlgn="base">
              <a:spcBef>
                <a:spcPct val="0"/>
              </a:spcBef>
              <a:spcAft>
                <a:spcPct val="0"/>
              </a:spcAft>
              <a:defRPr kumimoji="1" kern="1200">
                <a:solidFill>
                  <a:schemeClr val="tx1"/>
                </a:solidFill>
                <a:latin typeface="Times New Roman" pitchFamily="18" charset="0"/>
                <a:ea typeface="+mn-ea"/>
                <a:cs typeface="+mn-cs"/>
              </a:defRPr>
            </a:lvl4pPr>
            <a:lvl5pPr marL="1828800" algn="ctr" rtl="0" fontAlgn="base">
              <a:spcBef>
                <a:spcPct val="0"/>
              </a:spcBef>
              <a:spcAft>
                <a:spcPct val="0"/>
              </a:spcAft>
              <a:defRPr kumimoji="1" kern="1200">
                <a:solidFill>
                  <a:schemeClr val="tx1"/>
                </a:solidFill>
                <a:latin typeface="Times New Roman" pitchFamily="18" charset="0"/>
                <a:ea typeface="+mn-ea"/>
                <a:cs typeface="+mn-cs"/>
              </a:defRPr>
            </a:lvl5pPr>
            <a:lvl6pPr marL="2286000" algn="l" defTabSz="914400" rtl="0" eaLnBrk="1" latinLnBrk="0" hangingPunct="1">
              <a:defRPr kumimoji="1" kern="1200">
                <a:solidFill>
                  <a:schemeClr val="tx1"/>
                </a:solidFill>
                <a:latin typeface="Times New Roman" pitchFamily="18" charset="0"/>
                <a:ea typeface="+mn-ea"/>
                <a:cs typeface="+mn-cs"/>
              </a:defRPr>
            </a:lvl6pPr>
            <a:lvl7pPr marL="2743200" algn="l" defTabSz="914400" rtl="0" eaLnBrk="1" latinLnBrk="0" hangingPunct="1">
              <a:defRPr kumimoji="1" kern="1200">
                <a:solidFill>
                  <a:schemeClr val="tx1"/>
                </a:solidFill>
                <a:latin typeface="Times New Roman" pitchFamily="18" charset="0"/>
                <a:ea typeface="+mn-ea"/>
                <a:cs typeface="+mn-cs"/>
              </a:defRPr>
            </a:lvl7pPr>
            <a:lvl8pPr marL="3200400" algn="l" defTabSz="914400" rtl="0" eaLnBrk="1" latinLnBrk="0" hangingPunct="1">
              <a:defRPr kumimoji="1" kern="1200">
                <a:solidFill>
                  <a:schemeClr val="tx1"/>
                </a:solidFill>
                <a:latin typeface="Times New Roman" pitchFamily="18" charset="0"/>
                <a:ea typeface="+mn-ea"/>
                <a:cs typeface="+mn-cs"/>
              </a:defRPr>
            </a:lvl8pPr>
            <a:lvl9pPr marL="3657600" algn="l" defTabSz="914400" rtl="0" eaLnBrk="1" latinLnBrk="0" hangingPunct="1">
              <a:defRPr kumimoji="1" kern="1200">
                <a:solidFill>
                  <a:schemeClr val="tx1"/>
                </a:solidFill>
                <a:latin typeface="Times New Roman" pitchFamily="18" charset="0"/>
                <a:ea typeface="+mn-ea"/>
                <a:cs typeface="+mn-cs"/>
              </a:defRPr>
            </a:lvl9pPr>
          </a:lstStyle>
          <a:p>
            <a:endParaRPr lang="en-US"/>
          </a:p>
        </p:txBody>
      </p:sp>
      <p:sp>
        <p:nvSpPr>
          <p:cNvPr id="7" name="Text Box 9"/>
          <p:cNvSpPr txBox="1">
            <a:spLocks noChangeArrowheads="1"/>
          </p:cNvSpPr>
          <p:nvPr/>
        </p:nvSpPr>
        <p:spPr bwMode="auto">
          <a:xfrm>
            <a:off x="715963" y="5867400"/>
            <a:ext cx="2147887" cy="396875"/>
          </a:xfrm>
          <a:prstGeom prst="rect">
            <a:avLst/>
          </a:prstGeom>
          <a:noFill/>
          <a:ln w="9525">
            <a:noFill/>
            <a:miter lim="800000"/>
            <a:headEnd/>
            <a:tailEnd/>
          </a:ln>
          <a:effectLst/>
        </p:spPr>
        <p:txBody>
          <a:bodyPr>
            <a:spAutoFit/>
          </a:bodyPr>
          <a:lstStyle>
            <a:defPPr>
              <a:defRPr lang="en-US"/>
            </a:defPPr>
            <a:lvl1pPr algn="ctr" rtl="0" fontAlgn="base">
              <a:spcBef>
                <a:spcPct val="0"/>
              </a:spcBef>
              <a:spcAft>
                <a:spcPct val="0"/>
              </a:spcAft>
              <a:defRPr kumimoji="1" kern="1200">
                <a:solidFill>
                  <a:schemeClr val="tx1"/>
                </a:solidFill>
                <a:latin typeface="Times New Roman" pitchFamily="18" charset="0"/>
                <a:ea typeface="+mn-ea"/>
                <a:cs typeface="+mn-cs"/>
              </a:defRPr>
            </a:lvl1pPr>
            <a:lvl2pPr marL="457200" algn="ctr" rtl="0" fontAlgn="base">
              <a:spcBef>
                <a:spcPct val="0"/>
              </a:spcBef>
              <a:spcAft>
                <a:spcPct val="0"/>
              </a:spcAft>
              <a:defRPr kumimoji="1" kern="1200">
                <a:solidFill>
                  <a:schemeClr val="tx1"/>
                </a:solidFill>
                <a:latin typeface="Times New Roman" pitchFamily="18" charset="0"/>
                <a:ea typeface="+mn-ea"/>
                <a:cs typeface="+mn-cs"/>
              </a:defRPr>
            </a:lvl2pPr>
            <a:lvl3pPr marL="914400" algn="ctr" rtl="0" fontAlgn="base">
              <a:spcBef>
                <a:spcPct val="0"/>
              </a:spcBef>
              <a:spcAft>
                <a:spcPct val="0"/>
              </a:spcAft>
              <a:defRPr kumimoji="1" kern="1200">
                <a:solidFill>
                  <a:schemeClr val="tx1"/>
                </a:solidFill>
                <a:latin typeface="Times New Roman" pitchFamily="18" charset="0"/>
                <a:ea typeface="+mn-ea"/>
                <a:cs typeface="+mn-cs"/>
              </a:defRPr>
            </a:lvl3pPr>
            <a:lvl4pPr marL="1371600" algn="ctr" rtl="0" fontAlgn="base">
              <a:spcBef>
                <a:spcPct val="0"/>
              </a:spcBef>
              <a:spcAft>
                <a:spcPct val="0"/>
              </a:spcAft>
              <a:defRPr kumimoji="1" kern="1200">
                <a:solidFill>
                  <a:schemeClr val="tx1"/>
                </a:solidFill>
                <a:latin typeface="Times New Roman" pitchFamily="18" charset="0"/>
                <a:ea typeface="+mn-ea"/>
                <a:cs typeface="+mn-cs"/>
              </a:defRPr>
            </a:lvl4pPr>
            <a:lvl5pPr marL="1828800" algn="ctr" rtl="0" fontAlgn="base">
              <a:spcBef>
                <a:spcPct val="0"/>
              </a:spcBef>
              <a:spcAft>
                <a:spcPct val="0"/>
              </a:spcAft>
              <a:defRPr kumimoji="1" kern="1200">
                <a:solidFill>
                  <a:schemeClr val="tx1"/>
                </a:solidFill>
                <a:latin typeface="Times New Roman" pitchFamily="18" charset="0"/>
                <a:ea typeface="+mn-ea"/>
                <a:cs typeface="+mn-cs"/>
              </a:defRPr>
            </a:lvl5pPr>
            <a:lvl6pPr marL="2286000" algn="l" defTabSz="914400" rtl="0" eaLnBrk="1" latinLnBrk="0" hangingPunct="1">
              <a:defRPr kumimoji="1" kern="1200">
                <a:solidFill>
                  <a:schemeClr val="tx1"/>
                </a:solidFill>
                <a:latin typeface="Times New Roman" pitchFamily="18" charset="0"/>
                <a:ea typeface="+mn-ea"/>
                <a:cs typeface="+mn-cs"/>
              </a:defRPr>
            </a:lvl6pPr>
            <a:lvl7pPr marL="2743200" algn="l" defTabSz="914400" rtl="0" eaLnBrk="1" latinLnBrk="0" hangingPunct="1">
              <a:defRPr kumimoji="1" kern="1200">
                <a:solidFill>
                  <a:schemeClr val="tx1"/>
                </a:solidFill>
                <a:latin typeface="Times New Roman" pitchFamily="18" charset="0"/>
                <a:ea typeface="+mn-ea"/>
                <a:cs typeface="+mn-cs"/>
              </a:defRPr>
            </a:lvl7pPr>
            <a:lvl8pPr marL="3200400" algn="l" defTabSz="914400" rtl="0" eaLnBrk="1" latinLnBrk="0" hangingPunct="1">
              <a:defRPr kumimoji="1" kern="1200">
                <a:solidFill>
                  <a:schemeClr val="tx1"/>
                </a:solidFill>
                <a:latin typeface="Times New Roman" pitchFamily="18" charset="0"/>
                <a:ea typeface="+mn-ea"/>
                <a:cs typeface="+mn-cs"/>
              </a:defRPr>
            </a:lvl8pPr>
            <a:lvl9pPr marL="3657600" algn="l" defTabSz="914400" rtl="0" eaLnBrk="1" latinLnBrk="0" hangingPunct="1">
              <a:defRPr kumimoji="1" kern="1200">
                <a:solidFill>
                  <a:schemeClr val="tx1"/>
                </a:solidFill>
                <a:latin typeface="Times New Roman" pitchFamily="18" charset="0"/>
                <a:ea typeface="+mn-ea"/>
                <a:cs typeface="+mn-cs"/>
              </a:defRPr>
            </a:lvl9pPr>
          </a:lstStyle>
          <a:p>
            <a:pPr algn="l">
              <a:spcBef>
                <a:spcPct val="50000"/>
              </a:spcBef>
            </a:pPr>
            <a:r>
              <a:rPr kumimoji="0" lang="en-US" sz="2000"/>
              <a:t>two chlorine atoms</a:t>
            </a:r>
          </a:p>
        </p:txBody>
      </p:sp>
      <p:sp>
        <p:nvSpPr>
          <p:cNvPr id="8" name="Text Box 10"/>
          <p:cNvSpPr txBox="1">
            <a:spLocks noChangeArrowheads="1"/>
          </p:cNvSpPr>
          <p:nvPr/>
        </p:nvSpPr>
        <p:spPr bwMode="auto">
          <a:xfrm>
            <a:off x="4694238" y="5895975"/>
            <a:ext cx="2606675" cy="396875"/>
          </a:xfrm>
          <a:prstGeom prst="rect">
            <a:avLst/>
          </a:prstGeom>
          <a:noFill/>
          <a:ln w="9525">
            <a:noFill/>
            <a:miter lim="800000"/>
            <a:headEnd/>
            <a:tailEnd/>
          </a:ln>
          <a:effectLst/>
        </p:spPr>
        <p:txBody>
          <a:bodyPr>
            <a:spAutoFit/>
          </a:bodyPr>
          <a:lstStyle>
            <a:defPPr>
              <a:defRPr lang="en-US"/>
            </a:defPPr>
            <a:lvl1pPr algn="ctr" rtl="0" fontAlgn="base">
              <a:spcBef>
                <a:spcPct val="0"/>
              </a:spcBef>
              <a:spcAft>
                <a:spcPct val="0"/>
              </a:spcAft>
              <a:defRPr kumimoji="1" kern="1200">
                <a:solidFill>
                  <a:schemeClr val="tx1"/>
                </a:solidFill>
                <a:latin typeface="Times New Roman" pitchFamily="18" charset="0"/>
                <a:ea typeface="+mn-ea"/>
                <a:cs typeface="+mn-cs"/>
              </a:defRPr>
            </a:lvl1pPr>
            <a:lvl2pPr marL="457200" algn="ctr" rtl="0" fontAlgn="base">
              <a:spcBef>
                <a:spcPct val="0"/>
              </a:spcBef>
              <a:spcAft>
                <a:spcPct val="0"/>
              </a:spcAft>
              <a:defRPr kumimoji="1" kern="1200">
                <a:solidFill>
                  <a:schemeClr val="tx1"/>
                </a:solidFill>
                <a:latin typeface="Times New Roman" pitchFamily="18" charset="0"/>
                <a:ea typeface="+mn-ea"/>
                <a:cs typeface="+mn-cs"/>
              </a:defRPr>
            </a:lvl2pPr>
            <a:lvl3pPr marL="914400" algn="ctr" rtl="0" fontAlgn="base">
              <a:spcBef>
                <a:spcPct val="0"/>
              </a:spcBef>
              <a:spcAft>
                <a:spcPct val="0"/>
              </a:spcAft>
              <a:defRPr kumimoji="1" kern="1200">
                <a:solidFill>
                  <a:schemeClr val="tx1"/>
                </a:solidFill>
                <a:latin typeface="Times New Roman" pitchFamily="18" charset="0"/>
                <a:ea typeface="+mn-ea"/>
                <a:cs typeface="+mn-cs"/>
              </a:defRPr>
            </a:lvl3pPr>
            <a:lvl4pPr marL="1371600" algn="ctr" rtl="0" fontAlgn="base">
              <a:spcBef>
                <a:spcPct val="0"/>
              </a:spcBef>
              <a:spcAft>
                <a:spcPct val="0"/>
              </a:spcAft>
              <a:defRPr kumimoji="1" kern="1200">
                <a:solidFill>
                  <a:schemeClr val="tx1"/>
                </a:solidFill>
                <a:latin typeface="Times New Roman" pitchFamily="18" charset="0"/>
                <a:ea typeface="+mn-ea"/>
                <a:cs typeface="+mn-cs"/>
              </a:defRPr>
            </a:lvl4pPr>
            <a:lvl5pPr marL="1828800" algn="ctr" rtl="0" fontAlgn="base">
              <a:spcBef>
                <a:spcPct val="0"/>
              </a:spcBef>
              <a:spcAft>
                <a:spcPct val="0"/>
              </a:spcAft>
              <a:defRPr kumimoji="1" kern="1200">
                <a:solidFill>
                  <a:schemeClr val="tx1"/>
                </a:solidFill>
                <a:latin typeface="Times New Roman" pitchFamily="18" charset="0"/>
                <a:ea typeface="+mn-ea"/>
                <a:cs typeface="+mn-cs"/>
              </a:defRPr>
            </a:lvl5pPr>
            <a:lvl6pPr marL="2286000" algn="l" defTabSz="914400" rtl="0" eaLnBrk="1" latinLnBrk="0" hangingPunct="1">
              <a:defRPr kumimoji="1" kern="1200">
                <a:solidFill>
                  <a:schemeClr val="tx1"/>
                </a:solidFill>
                <a:latin typeface="Times New Roman" pitchFamily="18" charset="0"/>
                <a:ea typeface="+mn-ea"/>
                <a:cs typeface="+mn-cs"/>
              </a:defRPr>
            </a:lvl6pPr>
            <a:lvl7pPr marL="2743200" algn="l" defTabSz="914400" rtl="0" eaLnBrk="1" latinLnBrk="0" hangingPunct="1">
              <a:defRPr kumimoji="1" kern="1200">
                <a:solidFill>
                  <a:schemeClr val="tx1"/>
                </a:solidFill>
                <a:latin typeface="Times New Roman" pitchFamily="18" charset="0"/>
                <a:ea typeface="+mn-ea"/>
                <a:cs typeface="+mn-cs"/>
              </a:defRPr>
            </a:lvl7pPr>
            <a:lvl8pPr marL="3200400" algn="l" defTabSz="914400" rtl="0" eaLnBrk="1" latinLnBrk="0" hangingPunct="1">
              <a:defRPr kumimoji="1" kern="1200">
                <a:solidFill>
                  <a:schemeClr val="tx1"/>
                </a:solidFill>
                <a:latin typeface="Times New Roman" pitchFamily="18" charset="0"/>
                <a:ea typeface="+mn-ea"/>
                <a:cs typeface="+mn-cs"/>
              </a:defRPr>
            </a:lvl8pPr>
            <a:lvl9pPr marL="3657600" algn="l" defTabSz="914400" rtl="0" eaLnBrk="1" latinLnBrk="0" hangingPunct="1">
              <a:defRPr kumimoji="1" kern="1200">
                <a:solidFill>
                  <a:schemeClr val="tx1"/>
                </a:solidFill>
                <a:latin typeface="Times New Roman" pitchFamily="18" charset="0"/>
                <a:ea typeface="+mn-ea"/>
                <a:cs typeface="+mn-cs"/>
              </a:defRPr>
            </a:lvl9pPr>
          </a:lstStyle>
          <a:p>
            <a:pPr algn="l">
              <a:spcBef>
                <a:spcPct val="50000"/>
              </a:spcBef>
            </a:pPr>
            <a:r>
              <a:rPr kumimoji="0" lang="en-US" sz="2000"/>
              <a:t>one chlorine molecule</a:t>
            </a:r>
          </a:p>
        </p:txBody>
      </p:sp>
      <p:pic>
        <p:nvPicPr>
          <p:cNvPr id="9" name="Object 2"/>
          <p:cNvPicPr>
            <a:picLocks noChangeAspect="1" noChangeArrowheads="1"/>
          </p:cNvPicPr>
          <p:nvPr/>
        </p:nvPicPr>
        <p:blipFill>
          <a:blip r:embed="rId4"/>
          <a:srcRect/>
          <a:stretch>
            <a:fillRect/>
          </a:stretch>
        </p:blipFill>
        <p:spPr bwMode="auto">
          <a:xfrm>
            <a:off x="5578475" y="6324600"/>
            <a:ext cx="749300" cy="419100"/>
          </a:xfrm>
          <a:prstGeom prst="rect">
            <a:avLst/>
          </a:prstGeom>
          <a:noFill/>
          <a:ln w="9525">
            <a:noFill/>
            <a:miter lim="800000"/>
            <a:headEnd/>
            <a:tailEnd/>
          </a:ln>
          <a:effectLst/>
        </p:spPr>
      </p:pic>
      <p:sp>
        <p:nvSpPr>
          <p:cNvPr id="10" name="Text Box 12"/>
          <p:cNvSpPr txBox="1">
            <a:spLocks noChangeArrowheads="1"/>
          </p:cNvSpPr>
          <p:nvPr/>
        </p:nvSpPr>
        <p:spPr bwMode="auto">
          <a:xfrm>
            <a:off x="7024688" y="3627438"/>
            <a:ext cx="1828800" cy="701675"/>
          </a:xfrm>
          <a:prstGeom prst="rect">
            <a:avLst/>
          </a:prstGeom>
          <a:noFill/>
          <a:ln w="9525">
            <a:noFill/>
            <a:miter lim="800000"/>
            <a:headEnd/>
            <a:tailEnd/>
          </a:ln>
          <a:effectLst/>
        </p:spPr>
        <p:txBody>
          <a:bodyPr>
            <a:spAutoFit/>
          </a:bodyPr>
          <a:lstStyle>
            <a:defPPr>
              <a:defRPr lang="en-US"/>
            </a:defPPr>
            <a:lvl1pPr algn="ctr" rtl="0" fontAlgn="base">
              <a:spcBef>
                <a:spcPct val="0"/>
              </a:spcBef>
              <a:spcAft>
                <a:spcPct val="0"/>
              </a:spcAft>
              <a:defRPr kumimoji="1" kern="1200">
                <a:solidFill>
                  <a:schemeClr val="tx1"/>
                </a:solidFill>
                <a:latin typeface="Times New Roman" pitchFamily="18" charset="0"/>
                <a:ea typeface="+mn-ea"/>
                <a:cs typeface="+mn-cs"/>
              </a:defRPr>
            </a:lvl1pPr>
            <a:lvl2pPr marL="457200" algn="ctr" rtl="0" fontAlgn="base">
              <a:spcBef>
                <a:spcPct val="0"/>
              </a:spcBef>
              <a:spcAft>
                <a:spcPct val="0"/>
              </a:spcAft>
              <a:defRPr kumimoji="1" kern="1200">
                <a:solidFill>
                  <a:schemeClr val="tx1"/>
                </a:solidFill>
                <a:latin typeface="Times New Roman" pitchFamily="18" charset="0"/>
                <a:ea typeface="+mn-ea"/>
                <a:cs typeface="+mn-cs"/>
              </a:defRPr>
            </a:lvl2pPr>
            <a:lvl3pPr marL="914400" algn="ctr" rtl="0" fontAlgn="base">
              <a:spcBef>
                <a:spcPct val="0"/>
              </a:spcBef>
              <a:spcAft>
                <a:spcPct val="0"/>
              </a:spcAft>
              <a:defRPr kumimoji="1" kern="1200">
                <a:solidFill>
                  <a:schemeClr val="tx1"/>
                </a:solidFill>
                <a:latin typeface="Times New Roman" pitchFamily="18" charset="0"/>
                <a:ea typeface="+mn-ea"/>
                <a:cs typeface="+mn-cs"/>
              </a:defRPr>
            </a:lvl3pPr>
            <a:lvl4pPr marL="1371600" algn="ctr" rtl="0" fontAlgn="base">
              <a:spcBef>
                <a:spcPct val="0"/>
              </a:spcBef>
              <a:spcAft>
                <a:spcPct val="0"/>
              </a:spcAft>
              <a:defRPr kumimoji="1" kern="1200">
                <a:solidFill>
                  <a:schemeClr val="tx1"/>
                </a:solidFill>
                <a:latin typeface="Times New Roman" pitchFamily="18" charset="0"/>
                <a:ea typeface="+mn-ea"/>
                <a:cs typeface="+mn-cs"/>
              </a:defRPr>
            </a:lvl4pPr>
            <a:lvl5pPr marL="1828800" algn="ctr" rtl="0" fontAlgn="base">
              <a:spcBef>
                <a:spcPct val="0"/>
              </a:spcBef>
              <a:spcAft>
                <a:spcPct val="0"/>
              </a:spcAft>
              <a:defRPr kumimoji="1" kern="1200">
                <a:solidFill>
                  <a:schemeClr val="tx1"/>
                </a:solidFill>
                <a:latin typeface="Times New Roman" pitchFamily="18" charset="0"/>
                <a:ea typeface="+mn-ea"/>
                <a:cs typeface="+mn-cs"/>
              </a:defRPr>
            </a:lvl5pPr>
            <a:lvl6pPr marL="2286000" algn="l" defTabSz="914400" rtl="0" eaLnBrk="1" latinLnBrk="0" hangingPunct="1">
              <a:defRPr kumimoji="1" kern="1200">
                <a:solidFill>
                  <a:schemeClr val="tx1"/>
                </a:solidFill>
                <a:latin typeface="Times New Roman" pitchFamily="18" charset="0"/>
                <a:ea typeface="+mn-ea"/>
                <a:cs typeface="+mn-cs"/>
              </a:defRPr>
            </a:lvl6pPr>
            <a:lvl7pPr marL="2743200" algn="l" defTabSz="914400" rtl="0" eaLnBrk="1" latinLnBrk="0" hangingPunct="1">
              <a:defRPr kumimoji="1" kern="1200">
                <a:solidFill>
                  <a:schemeClr val="tx1"/>
                </a:solidFill>
                <a:latin typeface="Times New Roman" pitchFamily="18" charset="0"/>
                <a:ea typeface="+mn-ea"/>
                <a:cs typeface="+mn-cs"/>
              </a:defRPr>
            </a:lvl7pPr>
            <a:lvl8pPr marL="3200400" algn="l" defTabSz="914400" rtl="0" eaLnBrk="1" latinLnBrk="0" hangingPunct="1">
              <a:defRPr kumimoji="1" kern="1200">
                <a:solidFill>
                  <a:schemeClr val="tx1"/>
                </a:solidFill>
                <a:latin typeface="Times New Roman" pitchFamily="18" charset="0"/>
                <a:ea typeface="+mn-ea"/>
                <a:cs typeface="+mn-cs"/>
              </a:defRPr>
            </a:lvl8pPr>
            <a:lvl9pPr marL="3657600" algn="l" defTabSz="914400" rtl="0" eaLnBrk="1" latinLnBrk="0" hangingPunct="1">
              <a:defRPr kumimoji="1" kern="1200">
                <a:solidFill>
                  <a:schemeClr val="tx1"/>
                </a:solidFill>
                <a:latin typeface="Times New Roman" pitchFamily="18" charset="0"/>
                <a:ea typeface="+mn-ea"/>
                <a:cs typeface="+mn-cs"/>
              </a:defRPr>
            </a:lvl9pPr>
          </a:lstStyle>
          <a:p>
            <a:pPr algn="l">
              <a:spcBef>
                <a:spcPct val="50000"/>
              </a:spcBef>
            </a:pPr>
            <a:r>
              <a:rPr kumimoji="0" lang="en-US" sz="2000"/>
              <a:t>a pair of shared electrons</a:t>
            </a:r>
          </a:p>
        </p:txBody>
      </p:sp>
      <p:sp>
        <p:nvSpPr>
          <p:cNvPr id="11" name="Line 13"/>
          <p:cNvSpPr>
            <a:spLocks noChangeShapeType="1"/>
          </p:cNvSpPr>
          <p:nvPr/>
        </p:nvSpPr>
        <p:spPr bwMode="auto">
          <a:xfrm flipH="1">
            <a:off x="5927725" y="4130675"/>
            <a:ext cx="1096963" cy="960438"/>
          </a:xfrm>
          <a:prstGeom prst="line">
            <a:avLst/>
          </a:prstGeom>
          <a:noFill/>
          <a:ln w="28575">
            <a:solidFill>
              <a:schemeClr val="tx1"/>
            </a:solidFill>
            <a:round/>
            <a:headEnd/>
            <a:tailEnd type="triangle" w="med" len="med"/>
          </a:ln>
          <a:effectLst/>
        </p:spPr>
        <p:txBody>
          <a:bodyPr/>
          <a:lstStyle>
            <a:defPPr>
              <a:defRPr lang="en-US"/>
            </a:defPPr>
            <a:lvl1pPr algn="ctr" rtl="0" fontAlgn="base">
              <a:spcBef>
                <a:spcPct val="0"/>
              </a:spcBef>
              <a:spcAft>
                <a:spcPct val="0"/>
              </a:spcAft>
              <a:defRPr kumimoji="1" kern="1200">
                <a:solidFill>
                  <a:schemeClr val="tx1"/>
                </a:solidFill>
                <a:latin typeface="Times New Roman" pitchFamily="18" charset="0"/>
                <a:ea typeface="+mn-ea"/>
                <a:cs typeface="+mn-cs"/>
              </a:defRPr>
            </a:lvl1pPr>
            <a:lvl2pPr marL="457200" algn="ctr" rtl="0" fontAlgn="base">
              <a:spcBef>
                <a:spcPct val="0"/>
              </a:spcBef>
              <a:spcAft>
                <a:spcPct val="0"/>
              </a:spcAft>
              <a:defRPr kumimoji="1" kern="1200">
                <a:solidFill>
                  <a:schemeClr val="tx1"/>
                </a:solidFill>
                <a:latin typeface="Times New Roman" pitchFamily="18" charset="0"/>
                <a:ea typeface="+mn-ea"/>
                <a:cs typeface="+mn-cs"/>
              </a:defRPr>
            </a:lvl2pPr>
            <a:lvl3pPr marL="914400" algn="ctr" rtl="0" fontAlgn="base">
              <a:spcBef>
                <a:spcPct val="0"/>
              </a:spcBef>
              <a:spcAft>
                <a:spcPct val="0"/>
              </a:spcAft>
              <a:defRPr kumimoji="1" kern="1200">
                <a:solidFill>
                  <a:schemeClr val="tx1"/>
                </a:solidFill>
                <a:latin typeface="Times New Roman" pitchFamily="18" charset="0"/>
                <a:ea typeface="+mn-ea"/>
                <a:cs typeface="+mn-cs"/>
              </a:defRPr>
            </a:lvl3pPr>
            <a:lvl4pPr marL="1371600" algn="ctr" rtl="0" fontAlgn="base">
              <a:spcBef>
                <a:spcPct val="0"/>
              </a:spcBef>
              <a:spcAft>
                <a:spcPct val="0"/>
              </a:spcAft>
              <a:defRPr kumimoji="1" kern="1200">
                <a:solidFill>
                  <a:schemeClr val="tx1"/>
                </a:solidFill>
                <a:latin typeface="Times New Roman" pitchFamily="18" charset="0"/>
                <a:ea typeface="+mn-ea"/>
                <a:cs typeface="+mn-cs"/>
              </a:defRPr>
            </a:lvl4pPr>
            <a:lvl5pPr marL="1828800" algn="ctr" rtl="0" fontAlgn="base">
              <a:spcBef>
                <a:spcPct val="0"/>
              </a:spcBef>
              <a:spcAft>
                <a:spcPct val="0"/>
              </a:spcAft>
              <a:defRPr kumimoji="1" kern="1200">
                <a:solidFill>
                  <a:schemeClr val="tx1"/>
                </a:solidFill>
                <a:latin typeface="Times New Roman" pitchFamily="18" charset="0"/>
                <a:ea typeface="+mn-ea"/>
                <a:cs typeface="+mn-cs"/>
              </a:defRPr>
            </a:lvl5pPr>
            <a:lvl6pPr marL="2286000" algn="l" defTabSz="914400" rtl="0" eaLnBrk="1" latinLnBrk="0" hangingPunct="1">
              <a:defRPr kumimoji="1" kern="1200">
                <a:solidFill>
                  <a:schemeClr val="tx1"/>
                </a:solidFill>
                <a:latin typeface="Times New Roman" pitchFamily="18" charset="0"/>
                <a:ea typeface="+mn-ea"/>
                <a:cs typeface="+mn-cs"/>
              </a:defRPr>
            </a:lvl6pPr>
            <a:lvl7pPr marL="2743200" algn="l" defTabSz="914400" rtl="0" eaLnBrk="1" latinLnBrk="0" hangingPunct="1">
              <a:defRPr kumimoji="1" kern="1200">
                <a:solidFill>
                  <a:schemeClr val="tx1"/>
                </a:solidFill>
                <a:latin typeface="Times New Roman" pitchFamily="18" charset="0"/>
                <a:ea typeface="+mn-ea"/>
                <a:cs typeface="+mn-cs"/>
              </a:defRPr>
            </a:lvl7pPr>
            <a:lvl8pPr marL="3200400" algn="l" defTabSz="914400" rtl="0" eaLnBrk="1" latinLnBrk="0" hangingPunct="1">
              <a:defRPr kumimoji="1" kern="1200">
                <a:solidFill>
                  <a:schemeClr val="tx1"/>
                </a:solidFill>
                <a:latin typeface="Times New Roman" pitchFamily="18" charset="0"/>
                <a:ea typeface="+mn-ea"/>
                <a:cs typeface="+mn-cs"/>
              </a:defRPr>
            </a:lvl8pPr>
            <a:lvl9pPr marL="3657600" algn="l" defTabSz="914400" rtl="0" eaLnBrk="1" latinLnBrk="0" hangingPunct="1">
              <a:defRPr kumimoji="1" kern="1200">
                <a:solidFill>
                  <a:schemeClr val="tx1"/>
                </a:solidFill>
                <a:latin typeface="Times New Roman" pitchFamily="18" charset="0"/>
                <a:ea typeface="+mn-ea"/>
                <a:cs typeface="+mn-cs"/>
              </a:defRPr>
            </a:lvl9pPr>
          </a:lstStyle>
          <a:p>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38200"/>
            <a:ext cx="8229600" cy="4325112"/>
          </a:xfrm>
        </p:spPr>
        <p:txBody>
          <a:bodyPr/>
          <a:lstStyle/>
          <a:p>
            <a:pPr lvl="0"/>
            <a:r>
              <a:rPr lang="en-US" dirty="0" smtClean="0"/>
              <a:t>Since electrons are being shared, there is a strong force of attraction between the two atoms. This force is a </a:t>
            </a:r>
            <a:r>
              <a:rPr lang="en-US" b="1" dirty="0" smtClean="0"/>
              <a:t>covalent bond</a:t>
            </a:r>
            <a:r>
              <a:rPr lang="en-US" dirty="0" smtClean="0"/>
              <a:t>. </a:t>
            </a:r>
          </a:p>
          <a:p>
            <a:endParaRPr lang="en-US" dirty="0"/>
          </a:p>
        </p:txBody>
      </p:sp>
      <p:pic>
        <p:nvPicPr>
          <p:cNvPr id="4" name="Picture 3"/>
          <p:cNvPicPr>
            <a:picLocks noChangeAspect="1" noChangeArrowheads="1"/>
          </p:cNvPicPr>
          <p:nvPr/>
        </p:nvPicPr>
        <p:blipFill>
          <a:blip r:embed="rId2"/>
          <a:srcRect/>
          <a:stretch>
            <a:fillRect/>
          </a:stretch>
        </p:blipFill>
        <p:spPr bwMode="auto">
          <a:xfrm>
            <a:off x="762000" y="3505200"/>
            <a:ext cx="2600325" cy="2330450"/>
          </a:xfrm>
          <a:prstGeom prst="rect">
            <a:avLst/>
          </a:prstGeom>
          <a:noFill/>
          <a:ln w="9525" algn="ctr">
            <a:noFill/>
            <a:miter lim="800000"/>
            <a:headEnd/>
            <a:tailEnd/>
          </a:ln>
          <a:effectLst/>
        </p:spPr>
      </p:pic>
      <p:pic>
        <p:nvPicPr>
          <p:cNvPr id="5" name="Picture 4"/>
          <p:cNvPicPr>
            <a:picLocks noChangeAspect="1" noChangeArrowheads="1"/>
          </p:cNvPicPr>
          <p:nvPr/>
        </p:nvPicPr>
        <p:blipFill>
          <a:blip r:embed="rId3"/>
          <a:srcRect/>
          <a:stretch>
            <a:fillRect/>
          </a:stretch>
        </p:blipFill>
        <p:spPr bwMode="auto">
          <a:xfrm>
            <a:off x="5299075" y="3733800"/>
            <a:ext cx="1955800" cy="1914525"/>
          </a:xfrm>
          <a:prstGeom prst="rect">
            <a:avLst/>
          </a:prstGeom>
          <a:noFill/>
          <a:ln w="9525" algn="ctr">
            <a:noFill/>
            <a:miter lim="800000"/>
            <a:headEnd/>
            <a:tailEnd/>
          </a:ln>
          <a:effectLst/>
        </p:spPr>
      </p:pic>
      <p:sp>
        <p:nvSpPr>
          <p:cNvPr id="6" name="Line 4"/>
          <p:cNvSpPr>
            <a:spLocks noChangeShapeType="1"/>
          </p:cNvSpPr>
          <p:nvPr/>
        </p:nvSpPr>
        <p:spPr bwMode="auto">
          <a:xfrm>
            <a:off x="3689350" y="4603750"/>
            <a:ext cx="1233488" cy="0"/>
          </a:xfrm>
          <a:prstGeom prst="line">
            <a:avLst/>
          </a:prstGeom>
          <a:noFill/>
          <a:ln w="38100">
            <a:solidFill>
              <a:schemeClr val="tx1"/>
            </a:solidFill>
            <a:round/>
            <a:headEnd/>
            <a:tailEnd type="triangle" w="med" len="med"/>
          </a:ln>
          <a:effectLst/>
        </p:spPr>
        <p:txBody>
          <a:bodyPr/>
          <a:lstStyle>
            <a:defPPr>
              <a:defRPr lang="en-US"/>
            </a:defPPr>
            <a:lvl1pPr algn="ctr" rtl="0" fontAlgn="base">
              <a:spcBef>
                <a:spcPct val="0"/>
              </a:spcBef>
              <a:spcAft>
                <a:spcPct val="0"/>
              </a:spcAft>
              <a:defRPr kumimoji="1" kern="1200">
                <a:solidFill>
                  <a:schemeClr val="tx1"/>
                </a:solidFill>
                <a:latin typeface="Times New Roman" pitchFamily="18" charset="0"/>
                <a:ea typeface="+mn-ea"/>
                <a:cs typeface="+mn-cs"/>
              </a:defRPr>
            </a:lvl1pPr>
            <a:lvl2pPr marL="457200" algn="ctr" rtl="0" fontAlgn="base">
              <a:spcBef>
                <a:spcPct val="0"/>
              </a:spcBef>
              <a:spcAft>
                <a:spcPct val="0"/>
              </a:spcAft>
              <a:defRPr kumimoji="1" kern="1200">
                <a:solidFill>
                  <a:schemeClr val="tx1"/>
                </a:solidFill>
                <a:latin typeface="Times New Roman" pitchFamily="18" charset="0"/>
                <a:ea typeface="+mn-ea"/>
                <a:cs typeface="+mn-cs"/>
              </a:defRPr>
            </a:lvl2pPr>
            <a:lvl3pPr marL="914400" algn="ctr" rtl="0" fontAlgn="base">
              <a:spcBef>
                <a:spcPct val="0"/>
              </a:spcBef>
              <a:spcAft>
                <a:spcPct val="0"/>
              </a:spcAft>
              <a:defRPr kumimoji="1" kern="1200">
                <a:solidFill>
                  <a:schemeClr val="tx1"/>
                </a:solidFill>
                <a:latin typeface="Times New Roman" pitchFamily="18" charset="0"/>
                <a:ea typeface="+mn-ea"/>
                <a:cs typeface="+mn-cs"/>
              </a:defRPr>
            </a:lvl3pPr>
            <a:lvl4pPr marL="1371600" algn="ctr" rtl="0" fontAlgn="base">
              <a:spcBef>
                <a:spcPct val="0"/>
              </a:spcBef>
              <a:spcAft>
                <a:spcPct val="0"/>
              </a:spcAft>
              <a:defRPr kumimoji="1" kern="1200">
                <a:solidFill>
                  <a:schemeClr val="tx1"/>
                </a:solidFill>
                <a:latin typeface="Times New Roman" pitchFamily="18" charset="0"/>
                <a:ea typeface="+mn-ea"/>
                <a:cs typeface="+mn-cs"/>
              </a:defRPr>
            </a:lvl4pPr>
            <a:lvl5pPr marL="1828800" algn="ctr" rtl="0" fontAlgn="base">
              <a:spcBef>
                <a:spcPct val="0"/>
              </a:spcBef>
              <a:spcAft>
                <a:spcPct val="0"/>
              </a:spcAft>
              <a:defRPr kumimoji="1" kern="1200">
                <a:solidFill>
                  <a:schemeClr val="tx1"/>
                </a:solidFill>
                <a:latin typeface="Times New Roman" pitchFamily="18" charset="0"/>
                <a:ea typeface="+mn-ea"/>
                <a:cs typeface="+mn-cs"/>
              </a:defRPr>
            </a:lvl5pPr>
            <a:lvl6pPr marL="2286000" algn="l" defTabSz="914400" rtl="0" eaLnBrk="1" latinLnBrk="0" hangingPunct="1">
              <a:defRPr kumimoji="1" kern="1200">
                <a:solidFill>
                  <a:schemeClr val="tx1"/>
                </a:solidFill>
                <a:latin typeface="Times New Roman" pitchFamily="18" charset="0"/>
                <a:ea typeface="+mn-ea"/>
                <a:cs typeface="+mn-cs"/>
              </a:defRPr>
            </a:lvl6pPr>
            <a:lvl7pPr marL="2743200" algn="l" defTabSz="914400" rtl="0" eaLnBrk="1" latinLnBrk="0" hangingPunct="1">
              <a:defRPr kumimoji="1" kern="1200">
                <a:solidFill>
                  <a:schemeClr val="tx1"/>
                </a:solidFill>
                <a:latin typeface="Times New Roman" pitchFamily="18" charset="0"/>
                <a:ea typeface="+mn-ea"/>
                <a:cs typeface="+mn-cs"/>
              </a:defRPr>
            </a:lvl7pPr>
            <a:lvl8pPr marL="3200400" algn="l" defTabSz="914400" rtl="0" eaLnBrk="1" latinLnBrk="0" hangingPunct="1">
              <a:defRPr kumimoji="1" kern="1200">
                <a:solidFill>
                  <a:schemeClr val="tx1"/>
                </a:solidFill>
                <a:latin typeface="Times New Roman" pitchFamily="18" charset="0"/>
                <a:ea typeface="+mn-ea"/>
                <a:cs typeface="+mn-cs"/>
              </a:defRPr>
            </a:lvl8pPr>
            <a:lvl9pPr marL="3657600" algn="l" defTabSz="914400" rtl="0" eaLnBrk="1" latinLnBrk="0" hangingPunct="1">
              <a:defRPr kumimoji="1" kern="1200">
                <a:solidFill>
                  <a:schemeClr val="tx1"/>
                </a:solidFill>
                <a:latin typeface="Times New Roman" pitchFamily="18" charset="0"/>
                <a:ea typeface="+mn-ea"/>
                <a:cs typeface="+mn-cs"/>
              </a:defRPr>
            </a:lvl9pPr>
          </a:lstStyle>
          <a:p>
            <a:endParaRPr lang="en-US"/>
          </a:p>
        </p:txBody>
      </p:sp>
      <p:sp>
        <p:nvSpPr>
          <p:cNvPr id="7" name="Text Box 5"/>
          <p:cNvSpPr txBox="1">
            <a:spLocks noChangeArrowheads="1"/>
          </p:cNvSpPr>
          <p:nvPr/>
        </p:nvSpPr>
        <p:spPr bwMode="auto">
          <a:xfrm>
            <a:off x="898525" y="5791200"/>
            <a:ext cx="2378075" cy="701675"/>
          </a:xfrm>
          <a:prstGeom prst="rect">
            <a:avLst/>
          </a:prstGeom>
          <a:noFill/>
          <a:ln w="9525">
            <a:noFill/>
            <a:miter lim="800000"/>
            <a:headEnd/>
            <a:tailEnd/>
          </a:ln>
          <a:effectLst/>
        </p:spPr>
        <p:txBody>
          <a:bodyPr>
            <a:spAutoFit/>
          </a:bodyPr>
          <a:lstStyle>
            <a:defPPr>
              <a:defRPr lang="en-US"/>
            </a:defPPr>
            <a:lvl1pPr algn="ctr" rtl="0" fontAlgn="base">
              <a:spcBef>
                <a:spcPct val="0"/>
              </a:spcBef>
              <a:spcAft>
                <a:spcPct val="0"/>
              </a:spcAft>
              <a:defRPr kumimoji="1" kern="1200">
                <a:solidFill>
                  <a:schemeClr val="tx1"/>
                </a:solidFill>
                <a:latin typeface="Times New Roman" pitchFamily="18" charset="0"/>
                <a:ea typeface="+mn-ea"/>
                <a:cs typeface="+mn-cs"/>
              </a:defRPr>
            </a:lvl1pPr>
            <a:lvl2pPr marL="457200" algn="ctr" rtl="0" fontAlgn="base">
              <a:spcBef>
                <a:spcPct val="0"/>
              </a:spcBef>
              <a:spcAft>
                <a:spcPct val="0"/>
              </a:spcAft>
              <a:defRPr kumimoji="1" kern="1200">
                <a:solidFill>
                  <a:schemeClr val="tx1"/>
                </a:solidFill>
                <a:latin typeface="Times New Roman" pitchFamily="18" charset="0"/>
                <a:ea typeface="+mn-ea"/>
                <a:cs typeface="+mn-cs"/>
              </a:defRPr>
            </a:lvl2pPr>
            <a:lvl3pPr marL="914400" algn="ctr" rtl="0" fontAlgn="base">
              <a:spcBef>
                <a:spcPct val="0"/>
              </a:spcBef>
              <a:spcAft>
                <a:spcPct val="0"/>
              </a:spcAft>
              <a:defRPr kumimoji="1" kern="1200">
                <a:solidFill>
                  <a:schemeClr val="tx1"/>
                </a:solidFill>
                <a:latin typeface="Times New Roman" pitchFamily="18" charset="0"/>
                <a:ea typeface="+mn-ea"/>
                <a:cs typeface="+mn-cs"/>
              </a:defRPr>
            </a:lvl3pPr>
            <a:lvl4pPr marL="1371600" algn="ctr" rtl="0" fontAlgn="base">
              <a:spcBef>
                <a:spcPct val="0"/>
              </a:spcBef>
              <a:spcAft>
                <a:spcPct val="0"/>
              </a:spcAft>
              <a:defRPr kumimoji="1" kern="1200">
                <a:solidFill>
                  <a:schemeClr val="tx1"/>
                </a:solidFill>
                <a:latin typeface="Times New Roman" pitchFamily="18" charset="0"/>
                <a:ea typeface="+mn-ea"/>
                <a:cs typeface="+mn-cs"/>
              </a:defRPr>
            </a:lvl4pPr>
            <a:lvl5pPr marL="1828800" algn="ctr" rtl="0" fontAlgn="base">
              <a:spcBef>
                <a:spcPct val="0"/>
              </a:spcBef>
              <a:spcAft>
                <a:spcPct val="0"/>
              </a:spcAft>
              <a:defRPr kumimoji="1" kern="1200">
                <a:solidFill>
                  <a:schemeClr val="tx1"/>
                </a:solidFill>
                <a:latin typeface="Times New Roman" pitchFamily="18" charset="0"/>
                <a:ea typeface="+mn-ea"/>
                <a:cs typeface="+mn-cs"/>
              </a:defRPr>
            </a:lvl5pPr>
            <a:lvl6pPr marL="2286000" algn="l" defTabSz="914400" rtl="0" eaLnBrk="1" latinLnBrk="0" hangingPunct="1">
              <a:defRPr kumimoji="1" kern="1200">
                <a:solidFill>
                  <a:schemeClr val="tx1"/>
                </a:solidFill>
                <a:latin typeface="Times New Roman" pitchFamily="18" charset="0"/>
                <a:ea typeface="+mn-ea"/>
                <a:cs typeface="+mn-cs"/>
              </a:defRPr>
            </a:lvl6pPr>
            <a:lvl7pPr marL="2743200" algn="l" defTabSz="914400" rtl="0" eaLnBrk="1" latinLnBrk="0" hangingPunct="1">
              <a:defRPr kumimoji="1" kern="1200">
                <a:solidFill>
                  <a:schemeClr val="tx1"/>
                </a:solidFill>
                <a:latin typeface="Times New Roman" pitchFamily="18" charset="0"/>
                <a:ea typeface="+mn-ea"/>
                <a:cs typeface="+mn-cs"/>
              </a:defRPr>
            </a:lvl7pPr>
            <a:lvl8pPr marL="3200400" algn="l" defTabSz="914400" rtl="0" eaLnBrk="1" latinLnBrk="0" hangingPunct="1">
              <a:defRPr kumimoji="1" kern="1200">
                <a:solidFill>
                  <a:schemeClr val="tx1"/>
                </a:solidFill>
                <a:latin typeface="Times New Roman" pitchFamily="18" charset="0"/>
                <a:ea typeface="+mn-ea"/>
                <a:cs typeface="+mn-cs"/>
              </a:defRPr>
            </a:lvl8pPr>
            <a:lvl9pPr marL="3657600" algn="l" defTabSz="914400" rtl="0" eaLnBrk="1" latinLnBrk="0" hangingPunct="1">
              <a:defRPr kumimoji="1" kern="1200">
                <a:solidFill>
                  <a:schemeClr val="tx1"/>
                </a:solidFill>
                <a:latin typeface="Times New Roman" pitchFamily="18" charset="0"/>
                <a:ea typeface="+mn-ea"/>
                <a:cs typeface="+mn-cs"/>
              </a:defRPr>
            </a:lvl9pPr>
          </a:lstStyle>
          <a:p>
            <a:pPr algn="l">
              <a:spcBef>
                <a:spcPct val="50000"/>
              </a:spcBef>
            </a:pPr>
            <a:r>
              <a:rPr kumimoji="0" lang="en-US" sz="2000"/>
              <a:t>an oxygen atom and two hydrogen atoms</a:t>
            </a:r>
          </a:p>
        </p:txBody>
      </p:sp>
      <p:sp>
        <p:nvSpPr>
          <p:cNvPr id="8" name="Text Box 6"/>
          <p:cNvSpPr txBox="1">
            <a:spLocks noChangeArrowheads="1"/>
          </p:cNvSpPr>
          <p:nvPr/>
        </p:nvSpPr>
        <p:spPr bwMode="auto">
          <a:xfrm>
            <a:off x="5334000" y="5654675"/>
            <a:ext cx="1966913" cy="396875"/>
          </a:xfrm>
          <a:prstGeom prst="rect">
            <a:avLst/>
          </a:prstGeom>
          <a:noFill/>
          <a:ln w="9525">
            <a:noFill/>
            <a:miter lim="800000"/>
            <a:headEnd/>
            <a:tailEnd/>
          </a:ln>
          <a:effectLst/>
        </p:spPr>
        <p:txBody>
          <a:bodyPr>
            <a:spAutoFit/>
          </a:bodyPr>
          <a:lstStyle>
            <a:defPPr>
              <a:defRPr lang="en-US"/>
            </a:defPPr>
            <a:lvl1pPr algn="ctr" rtl="0" fontAlgn="base">
              <a:spcBef>
                <a:spcPct val="0"/>
              </a:spcBef>
              <a:spcAft>
                <a:spcPct val="0"/>
              </a:spcAft>
              <a:defRPr kumimoji="1" kern="1200">
                <a:solidFill>
                  <a:schemeClr val="tx1"/>
                </a:solidFill>
                <a:latin typeface="Times New Roman" pitchFamily="18" charset="0"/>
                <a:ea typeface="+mn-ea"/>
                <a:cs typeface="+mn-cs"/>
              </a:defRPr>
            </a:lvl1pPr>
            <a:lvl2pPr marL="457200" algn="ctr" rtl="0" fontAlgn="base">
              <a:spcBef>
                <a:spcPct val="0"/>
              </a:spcBef>
              <a:spcAft>
                <a:spcPct val="0"/>
              </a:spcAft>
              <a:defRPr kumimoji="1" kern="1200">
                <a:solidFill>
                  <a:schemeClr val="tx1"/>
                </a:solidFill>
                <a:latin typeface="Times New Roman" pitchFamily="18" charset="0"/>
                <a:ea typeface="+mn-ea"/>
                <a:cs typeface="+mn-cs"/>
              </a:defRPr>
            </a:lvl2pPr>
            <a:lvl3pPr marL="914400" algn="ctr" rtl="0" fontAlgn="base">
              <a:spcBef>
                <a:spcPct val="0"/>
              </a:spcBef>
              <a:spcAft>
                <a:spcPct val="0"/>
              </a:spcAft>
              <a:defRPr kumimoji="1" kern="1200">
                <a:solidFill>
                  <a:schemeClr val="tx1"/>
                </a:solidFill>
                <a:latin typeface="Times New Roman" pitchFamily="18" charset="0"/>
                <a:ea typeface="+mn-ea"/>
                <a:cs typeface="+mn-cs"/>
              </a:defRPr>
            </a:lvl3pPr>
            <a:lvl4pPr marL="1371600" algn="ctr" rtl="0" fontAlgn="base">
              <a:spcBef>
                <a:spcPct val="0"/>
              </a:spcBef>
              <a:spcAft>
                <a:spcPct val="0"/>
              </a:spcAft>
              <a:defRPr kumimoji="1" kern="1200">
                <a:solidFill>
                  <a:schemeClr val="tx1"/>
                </a:solidFill>
                <a:latin typeface="Times New Roman" pitchFamily="18" charset="0"/>
                <a:ea typeface="+mn-ea"/>
                <a:cs typeface="+mn-cs"/>
              </a:defRPr>
            </a:lvl4pPr>
            <a:lvl5pPr marL="1828800" algn="ctr" rtl="0" fontAlgn="base">
              <a:spcBef>
                <a:spcPct val="0"/>
              </a:spcBef>
              <a:spcAft>
                <a:spcPct val="0"/>
              </a:spcAft>
              <a:defRPr kumimoji="1" kern="1200">
                <a:solidFill>
                  <a:schemeClr val="tx1"/>
                </a:solidFill>
                <a:latin typeface="Times New Roman" pitchFamily="18" charset="0"/>
                <a:ea typeface="+mn-ea"/>
                <a:cs typeface="+mn-cs"/>
              </a:defRPr>
            </a:lvl5pPr>
            <a:lvl6pPr marL="2286000" algn="l" defTabSz="914400" rtl="0" eaLnBrk="1" latinLnBrk="0" hangingPunct="1">
              <a:defRPr kumimoji="1" kern="1200">
                <a:solidFill>
                  <a:schemeClr val="tx1"/>
                </a:solidFill>
                <a:latin typeface="Times New Roman" pitchFamily="18" charset="0"/>
                <a:ea typeface="+mn-ea"/>
                <a:cs typeface="+mn-cs"/>
              </a:defRPr>
            </a:lvl6pPr>
            <a:lvl7pPr marL="2743200" algn="l" defTabSz="914400" rtl="0" eaLnBrk="1" latinLnBrk="0" hangingPunct="1">
              <a:defRPr kumimoji="1" kern="1200">
                <a:solidFill>
                  <a:schemeClr val="tx1"/>
                </a:solidFill>
                <a:latin typeface="Times New Roman" pitchFamily="18" charset="0"/>
                <a:ea typeface="+mn-ea"/>
                <a:cs typeface="+mn-cs"/>
              </a:defRPr>
            </a:lvl7pPr>
            <a:lvl8pPr marL="3200400" algn="l" defTabSz="914400" rtl="0" eaLnBrk="1" latinLnBrk="0" hangingPunct="1">
              <a:defRPr kumimoji="1" kern="1200">
                <a:solidFill>
                  <a:schemeClr val="tx1"/>
                </a:solidFill>
                <a:latin typeface="Times New Roman" pitchFamily="18" charset="0"/>
                <a:ea typeface="+mn-ea"/>
                <a:cs typeface="+mn-cs"/>
              </a:defRPr>
            </a:lvl8pPr>
            <a:lvl9pPr marL="3657600" algn="l" defTabSz="914400" rtl="0" eaLnBrk="1" latinLnBrk="0" hangingPunct="1">
              <a:defRPr kumimoji="1" kern="1200">
                <a:solidFill>
                  <a:schemeClr val="tx1"/>
                </a:solidFill>
                <a:latin typeface="Times New Roman" pitchFamily="18" charset="0"/>
                <a:ea typeface="+mn-ea"/>
                <a:cs typeface="+mn-cs"/>
              </a:defRPr>
            </a:lvl9pPr>
          </a:lstStyle>
          <a:p>
            <a:pPr algn="l">
              <a:spcBef>
                <a:spcPct val="50000"/>
              </a:spcBef>
            </a:pPr>
            <a:r>
              <a:rPr kumimoji="0" lang="en-US" sz="2000"/>
              <a:t>a water molecule</a:t>
            </a:r>
          </a:p>
        </p:txBody>
      </p:sp>
      <p:sp>
        <p:nvSpPr>
          <p:cNvPr id="9" name="Text Box 7"/>
          <p:cNvSpPr txBox="1">
            <a:spLocks noChangeArrowheads="1"/>
          </p:cNvSpPr>
          <p:nvPr/>
        </p:nvSpPr>
        <p:spPr bwMode="auto">
          <a:xfrm>
            <a:off x="5197475" y="2271713"/>
            <a:ext cx="3154363" cy="396875"/>
          </a:xfrm>
          <a:prstGeom prst="rect">
            <a:avLst/>
          </a:prstGeom>
          <a:noFill/>
          <a:ln w="9525">
            <a:noFill/>
            <a:miter lim="800000"/>
            <a:headEnd/>
            <a:tailEnd/>
          </a:ln>
          <a:effectLst/>
        </p:spPr>
        <p:txBody>
          <a:bodyPr>
            <a:spAutoFit/>
          </a:bodyPr>
          <a:lstStyle>
            <a:defPPr>
              <a:defRPr lang="en-US"/>
            </a:defPPr>
            <a:lvl1pPr algn="ctr" rtl="0" fontAlgn="base">
              <a:spcBef>
                <a:spcPct val="0"/>
              </a:spcBef>
              <a:spcAft>
                <a:spcPct val="0"/>
              </a:spcAft>
              <a:defRPr kumimoji="1" kern="1200">
                <a:solidFill>
                  <a:schemeClr val="tx1"/>
                </a:solidFill>
                <a:latin typeface="Times New Roman" pitchFamily="18" charset="0"/>
                <a:ea typeface="+mn-ea"/>
                <a:cs typeface="+mn-cs"/>
              </a:defRPr>
            </a:lvl1pPr>
            <a:lvl2pPr marL="457200" algn="ctr" rtl="0" fontAlgn="base">
              <a:spcBef>
                <a:spcPct val="0"/>
              </a:spcBef>
              <a:spcAft>
                <a:spcPct val="0"/>
              </a:spcAft>
              <a:defRPr kumimoji="1" kern="1200">
                <a:solidFill>
                  <a:schemeClr val="tx1"/>
                </a:solidFill>
                <a:latin typeface="Times New Roman" pitchFamily="18" charset="0"/>
                <a:ea typeface="+mn-ea"/>
                <a:cs typeface="+mn-cs"/>
              </a:defRPr>
            </a:lvl2pPr>
            <a:lvl3pPr marL="914400" algn="ctr" rtl="0" fontAlgn="base">
              <a:spcBef>
                <a:spcPct val="0"/>
              </a:spcBef>
              <a:spcAft>
                <a:spcPct val="0"/>
              </a:spcAft>
              <a:defRPr kumimoji="1" kern="1200">
                <a:solidFill>
                  <a:schemeClr val="tx1"/>
                </a:solidFill>
                <a:latin typeface="Times New Roman" pitchFamily="18" charset="0"/>
                <a:ea typeface="+mn-ea"/>
                <a:cs typeface="+mn-cs"/>
              </a:defRPr>
            </a:lvl3pPr>
            <a:lvl4pPr marL="1371600" algn="ctr" rtl="0" fontAlgn="base">
              <a:spcBef>
                <a:spcPct val="0"/>
              </a:spcBef>
              <a:spcAft>
                <a:spcPct val="0"/>
              </a:spcAft>
              <a:defRPr kumimoji="1" kern="1200">
                <a:solidFill>
                  <a:schemeClr val="tx1"/>
                </a:solidFill>
                <a:latin typeface="Times New Roman" pitchFamily="18" charset="0"/>
                <a:ea typeface="+mn-ea"/>
                <a:cs typeface="+mn-cs"/>
              </a:defRPr>
            </a:lvl4pPr>
            <a:lvl5pPr marL="1828800" algn="ctr" rtl="0" fontAlgn="base">
              <a:spcBef>
                <a:spcPct val="0"/>
              </a:spcBef>
              <a:spcAft>
                <a:spcPct val="0"/>
              </a:spcAft>
              <a:defRPr kumimoji="1" kern="1200">
                <a:solidFill>
                  <a:schemeClr val="tx1"/>
                </a:solidFill>
                <a:latin typeface="Times New Roman" pitchFamily="18" charset="0"/>
                <a:ea typeface="+mn-ea"/>
                <a:cs typeface="+mn-cs"/>
              </a:defRPr>
            </a:lvl5pPr>
            <a:lvl6pPr marL="2286000" algn="l" defTabSz="914400" rtl="0" eaLnBrk="1" latinLnBrk="0" hangingPunct="1">
              <a:defRPr kumimoji="1" kern="1200">
                <a:solidFill>
                  <a:schemeClr val="tx1"/>
                </a:solidFill>
                <a:latin typeface="Times New Roman" pitchFamily="18" charset="0"/>
                <a:ea typeface="+mn-ea"/>
                <a:cs typeface="+mn-cs"/>
              </a:defRPr>
            </a:lvl6pPr>
            <a:lvl7pPr marL="2743200" algn="l" defTabSz="914400" rtl="0" eaLnBrk="1" latinLnBrk="0" hangingPunct="1">
              <a:defRPr kumimoji="1" kern="1200">
                <a:solidFill>
                  <a:schemeClr val="tx1"/>
                </a:solidFill>
                <a:latin typeface="Times New Roman" pitchFamily="18" charset="0"/>
                <a:ea typeface="+mn-ea"/>
                <a:cs typeface="+mn-cs"/>
              </a:defRPr>
            </a:lvl7pPr>
            <a:lvl8pPr marL="3200400" algn="l" defTabSz="914400" rtl="0" eaLnBrk="1" latinLnBrk="0" hangingPunct="1">
              <a:defRPr kumimoji="1" kern="1200">
                <a:solidFill>
                  <a:schemeClr val="tx1"/>
                </a:solidFill>
                <a:latin typeface="Times New Roman" pitchFamily="18" charset="0"/>
                <a:ea typeface="+mn-ea"/>
                <a:cs typeface="+mn-cs"/>
              </a:defRPr>
            </a:lvl8pPr>
            <a:lvl9pPr marL="3657600" algn="l" defTabSz="914400" rtl="0" eaLnBrk="1" latinLnBrk="0" hangingPunct="1">
              <a:defRPr kumimoji="1" kern="1200">
                <a:solidFill>
                  <a:schemeClr val="tx1"/>
                </a:solidFill>
                <a:latin typeface="Times New Roman" pitchFamily="18" charset="0"/>
                <a:ea typeface="+mn-ea"/>
                <a:cs typeface="+mn-cs"/>
              </a:defRPr>
            </a:lvl9pPr>
          </a:lstStyle>
          <a:p>
            <a:pPr algn="l">
              <a:spcBef>
                <a:spcPct val="50000"/>
              </a:spcBef>
            </a:pPr>
            <a:r>
              <a:rPr kumimoji="0" lang="en-US" sz="2000"/>
              <a:t>two pairs of shared electrons</a:t>
            </a:r>
          </a:p>
        </p:txBody>
      </p:sp>
      <p:sp>
        <p:nvSpPr>
          <p:cNvPr id="10" name="Line 8"/>
          <p:cNvSpPr>
            <a:spLocks noChangeShapeType="1"/>
          </p:cNvSpPr>
          <p:nvPr/>
        </p:nvSpPr>
        <p:spPr bwMode="auto">
          <a:xfrm flipH="1">
            <a:off x="6296025" y="2728913"/>
            <a:ext cx="46038" cy="1370012"/>
          </a:xfrm>
          <a:prstGeom prst="line">
            <a:avLst/>
          </a:prstGeom>
          <a:noFill/>
          <a:ln w="28575">
            <a:solidFill>
              <a:schemeClr val="tx1"/>
            </a:solidFill>
            <a:round/>
            <a:headEnd/>
            <a:tailEnd/>
          </a:ln>
          <a:effectLst/>
        </p:spPr>
        <p:txBody>
          <a:bodyPr/>
          <a:lstStyle>
            <a:defPPr>
              <a:defRPr lang="en-US"/>
            </a:defPPr>
            <a:lvl1pPr algn="ctr" rtl="0" fontAlgn="base">
              <a:spcBef>
                <a:spcPct val="0"/>
              </a:spcBef>
              <a:spcAft>
                <a:spcPct val="0"/>
              </a:spcAft>
              <a:defRPr kumimoji="1" kern="1200">
                <a:solidFill>
                  <a:schemeClr val="tx1"/>
                </a:solidFill>
                <a:latin typeface="Times New Roman" pitchFamily="18" charset="0"/>
                <a:ea typeface="+mn-ea"/>
                <a:cs typeface="+mn-cs"/>
              </a:defRPr>
            </a:lvl1pPr>
            <a:lvl2pPr marL="457200" algn="ctr" rtl="0" fontAlgn="base">
              <a:spcBef>
                <a:spcPct val="0"/>
              </a:spcBef>
              <a:spcAft>
                <a:spcPct val="0"/>
              </a:spcAft>
              <a:defRPr kumimoji="1" kern="1200">
                <a:solidFill>
                  <a:schemeClr val="tx1"/>
                </a:solidFill>
                <a:latin typeface="Times New Roman" pitchFamily="18" charset="0"/>
                <a:ea typeface="+mn-ea"/>
                <a:cs typeface="+mn-cs"/>
              </a:defRPr>
            </a:lvl2pPr>
            <a:lvl3pPr marL="914400" algn="ctr" rtl="0" fontAlgn="base">
              <a:spcBef>
                <a:spcPct val="0"/>
              </a:spcBef>
              <a:spcAft>
                <a:spcPct val="0"/>
              </a:spcAft>
              <a:defRPr kumimoji="1" kern="1200">
                <a:solidFill>
                  <a:schemeClr val="tx1"/>
                </a:solidFill>
                <a:latin typeface="Times New Roman" pitchFamily="18" charset="0"/>
                <a:ea typeface="+mn-ea"/>
                <a:cs typeface="+mn-cs"/>
              </a:defRPr>
            </a:lvl3pPr>
            <a:lvl4pPr marL="1371600" algn="ctr" rtl="0" fontAlgn="base">
              <a:spcBef>
                <a:spcPct val="0"/>
              </a:spcBef>
              <a:spcAft>
                <a:spcPct val="0"/>
              </a:spcAft>
              <a:defRPr kumimoji="1" kern="1200">
                <a:solidFill>
                  <a:schemeClr val="tx1"/>
                </a:solidFill>
                <a:latin typeface="Times New Roman" pitchFamily="18" charset="0"/>
                <a:ea typeface="+mn-ea"/>
                <a:cs typeface="+mn-cs"/>
              </a:defRPr>
            </a:lvl4pPr>
            <a:lvl5pPr marL="1828800" algn="ctr" rtl="0" fontAlgn="base">
              <a:spcBef>
                <a:spcPct val="0"/>
              </a:spcBef>
              <a:spcAft>
                <a:spcPct val="0"/>
              </a:spcAft>
              <a:defRPr kumimoji="1" kern="1200">
                <a:solidFill>
                  <a:schemeClr val="tx1"/>
                </a:solidFill>
                <a:latin typeface="Times New Roman" pitchFamily="18" charset="0"/>
                <a:ea typeface="+mn-ea"/>
                <a:cs typeface="+mn-cs"/>
              </a:defRPr>
            </a:lvl5pPr>
            <a:lvl6pPr marL="2286000" algn="l" defTabSz="914400" rtl="0" eaLnBrk="1" latinLnBrk="0" hangingPunct="1">
              <a:defRPr kumimoji="1" kern="1200">
                <a:solidFill>
                  <a:schemeClr val="tx1"/>
                </a:solidFill>
                <a:latin typeface="Times New Roman" pitchFamily="18" charset="0"/>
                <a:ea typeface="+mn-ea"/>
                <a:cs typeface="+mn-cs"/>
              </a:defRPr>
            </a:lvl6pPr>
            <a:lvl7pPr marL="2743200" algn="l" defTabSz="914400" rtl="0" eaLnBrk="1" latinLnBrk="0" hangingPunct="1">
              <a:defRPr kumimoji="1" kern="1200">
                <a:solidFill>
                  <a:schemeClr val="tx1"/>
                </a:solidFill>
                <a:latin typeface="Times New Roman" pitchFamily="18" charset="0"/>
                <a:ea typeface="+mn-ea"/>
                <a:cs typeface="+mn-cs"/>
              </a:defRPr>
            </a:lvl7pPr>
            <a:lvl8pPr marL="3200400" algn="l" defTabSz="914400" rtl="0" eaLnBrk="1" latinLnBrk="0" hangingPunct="1">
              <a:defRPr kumimoji="1" kern="1200">
                <a:solidFill>
                  <a:schemeClr val="tx1"/>
                </a:solidFill>
                <a:latin typeface="Times New Roman" pitchFamily="18" charset="0"/>
                <a:ea typeface="+mn-ea"/>
                <a:cs typeface="+mn-cs"/>
              </a:defRPr>
            </a:lvl8pPr>
            <a:lvl9pPr marL="3657600" algn="l" defTabSz="914400" rtl="0" eaLnBrk="1" latinLnBrk="0" hangingPunct="1">
              <a:defRPr kumimoji="1" kern="1200">
                <a:solidFill>
                  <a:schemeClr val="tx1"/>
                </a:solidFill>
                <a:latin typeface="Times New Roman" pitchFamily="18" charset="0"/>
                <a:ea typeface="+mn-ea"/>
                <a:cs typeface="+mn-cs"/>
              </a:defRPr>
            </a:lvl9pPr>
          </a:lstStyle>
          <a:p>
            <a:endParaRPr lang="en-US"/>
          </a:p>
        </p:txBody>
      </p:sp>
      <p:sp>
        <p:nvSpPr>
          <p:cNvPr id="11" name="Line 9"/>
          <p:cNvSpPr>
            <a:spLocks noChangeShapeType="1"/>
          </p:cNvSpPr>
          <p:nvPr/>
        </p:nvSpPr>
        <p:spPr bwMode="auto">
          <a:xfrm flipH="1">
            <a:off x="5975350" y="4100513"/>
            <a:ext cx="320675" cy="547687"/>
          </a:xfrm>
          <a:prstGeom prst="line">
            <a:avLst/>
          </a:prstGeom>
          <a:noFill/>
          <a:ln w="28575">
            <a:solidFill>
              <a:schemeClr val="tx1"/>
            </a:solidFill>
            <a:round/>
            <a:headEnd/>
            <a:tailEnd type="triangle" w="med" len="med"/>
          </a:ln>
          <a:effectLst/>
        </p:spPr>
        <p:txBody>
          <a:bodyPr/>
          <a:lstStyle>
            <a:defPPr>
              <a:defRPr lang="en-US"/>
            </a:defPPr>
            <a:lvl1pPr algn="ctr" rtl="0" fontAlgn="base">
              <a:spcBef>
                <a:spcPct val="0"/>
              </a:spcBef>
              <a:spcAft>
                <a:spcPct val="0"/>
              </a:spcAft>
              <a:defRPr kumimoji="1" kern="1200">
                <a:solidFill>
                  <a:schemeClr val="tx1"/>
                </a:solidFill>
                <a:latin typeface="Times New Roman" pitchFamily="18" charset="0"/>
                <a:ea typeface="+mn-ea"/>
                <a:cs typeface="+mn-cs"/>
              </a:defRPr>
            </a:lvl1pPr>
            <a:lvl2pPr marL="457200" algn="ctr" rtl="0" fontAlgn="base">
              <a:spcBef>
                <a:spcPct val="0"/>
              </a:spcBef>
              <a:spcAft>
                <a:spcPct val="0"/>
              </a:spcAft>
              <a:defRPr kumimoji="1" kern="1200">
                <a:solidFill>
                  <a:schemeClr val="tx1"/>
                </a:solidFill>
                <a:latin typeface="Times New Roman" pitchFamily="18" charset="0"/>
                <a:ea typeface="+mn-ea"/>
                <a:cs typeface="+mn-cs"/>
              </a:defRPr>
            </a:lvl2pPr>
            <a:lvl3pPr marL="914400" algn="ctr" rtl="0" fontAlgn="base">
              <a:spcBef>
                <a:spcPct val="0"/>
              </a:spcBef>
              <a:spcAft>
                <a:spcPct val="0"/>
              </a:spcAft>
              <a:defRPr kumimoji="1" kern="1200">
                <a:solidFill>
                  <a:schemeClr val="tx1"/>
                </a:solidFill>
                <a:latin typeface="Times New Roman" pitchFamily="18" charset="0"/>
                <a:ea typeface="+mn-ea"/>
                <a:cs typeface="+mn-cs"/>
              </a:defRPr>
            </a:lvl3pPr>
            <a:lvl4pPr marL="1371600" algn="ctr" rtl="0" fontAlgn="base">
              <a:spcBef>
                <a:spcPct val="0"/>
              </a:spcBef>
              <a:spcAft>
                <a:spcPct val="0"/>
              </a:spcAft>
              <a:defRPr kumimoji="1" kern="1200">
                <a:solidFill>
                  <a:schemeClr val="tx1"/>
                </a:solidFill>
                <a:latin typeface="Times New Roman" pitchFamily="18" charset="0"/>
                <a:ea typeface="+mn-ea"/>
                <a:cs typeface="+mn-cs"/>
              </a:defRPr>
            </a:lvl4pPr>
            <a:lvl5pPr marL="1828800" algn="ctr" rtl="0" fontAlgn="base">
              <a:spcBef>
                <a:spcPct val="0"/>
              </a:spcBef>
              <a:spcAft>
                <a:spcPct val="0"/>
              </a:spcAft>
              <a:defRPr kumimoji="1" kern="1200">
                <a:solidFill>
                  <a:schemeClr val="tx1"/>
                </a:solidFill>
                <a:latin typeface="Times New Roman" pitchFamily="18" charset="0"/>
                <a:ea typeface="+mn-ea"/>
                <a:cs typeface="+mn-cs"/>
              </a:defRPr>
            </a:lvl5pPr>
            <a:lvl6pPr marL="2286000" algn="l" defTabSz="914400" rtl="0" eaLnBrk="1" latinLnBrk="0" hangingPunct="1">
              <a:defRPr kumimoji="1" kern="1200">
                <a:solidFill>
                  <a:schemeClr val="tx1"/>
                </a:solidFill>
                <a:latin typeface="Times New Roman" pitchFamily="18" charset="0"/>
                <a:ea typeface="+mn-ea"/>
                <a:cs typeface="+mn-cs"/>
              </a:defRPr>
            </a:lvl6pPr>
            <a:lvl7pPr marL="2743200" algn="l" defTabSz="914400" rtl="0" eaLnBrk="1" latinLnBrk="0" hangingPunct="1">
              <a:defRPr kumimoji="1" kern="1200">
                <a:solidFill>
                  <a:schemeClr val="tx1"/>
                </a:solidFill>
                <a:latin typeface="Times New Roman" pitchFamily="18" charset="0"/>
                <a:ea typeface="+mn-ea"/>
                <a:cs typeface="+mn-cs"/>
              </a:defRPr>
            </a:lvl7pPr>
            <a:lvl8pPr marL="3200400" algn="l" defTabSz="914400" rtl="0" eaLnBrk="1" latinLnBrk="0" hangingPunct="1">
              <a:defRPr kumimoji="1" kern="1200">
                <a:solidFill>
                  <a:schemeClr val="tx1"/>
                </a:solidFill>
                <a:latin typeface="Times New Roman" pitchFamily="18" charset="0"/>
                <a:ea typeface="+mn-ea"/>
                <a:cs typeface="+mn-cs"/>
              </a:defRPr>
            </a:lvl8pPr>
            <a:lvl9pPr marL="3657600" algn="l" defTabSz="914400" rtl="0" eaLnBrk="1" latinLnBrk="0" hangingPunct="1">
              <a:defRPr kumimoji="1" kern="1200">
                <a:solidFill>
                  <a:schemeClr val="tx1"/>
                </a:solidFill>
                <a:latin typeface="Times New Roman" pitchFamily="18" charset="0"/>
                <a:ea typeface="+mn-ea"/>
                <a:cs typeface="+mn-cs"/>
              </a:defRPr>
            </a:lvl9pPr>
          </a:lstStyle>
          <a:p>
            <a:endParaRPr lang="en-US"/>
          </a:p>
        </p:txBody>
      </p:sp>
      <p:sp>
        <p:nvSpPr>
          <p:cNvPr id="12" name="Line 10"/>
          <p:cNvSpPr>
            <a:spLocks noChangeShapeType="1"/>
          </p:cNvSpPr>
          <p:nvPr/>
        </p:nvSpPr>
        <p:spPr bwMode="auto">
          <a:xfrm>
            <a:off x="6296025" y="4100513"/>
            <a:ext cx="320675" cy="547687"/>
          </a:xfrm>
          <a:prstGeom prst="line">
            <a:avLst/>
          </a:prstGeom>
          <a:noFill/>
          <a:ln w="28575">
            <a:solidFill>
              <a:schemeClr val="tx1"/>
            </a:solidFill>
            <a:round/>
            <a:headEnd/>
            <a:tailEnd type="triangle" w="med" len="med"/>
          </a:ln>
          <a:effectLst/>
        </p:spPr>
        <p:txBody>
          <a:bodyPr/>
          <a:lstStyle>
            <a:defPPr>
              <a:defRPr lang="en-US"/>
            </a:defPPr>
            <a:lvl1pPr algn="ctr" rtl="0" fontAlgn="base">
              <a:spcBef>
                <a:spcPct val="0"/>
              </a:spcBef>
              <a:spcAft>
                <a:spcPct val="0"/>
              </a:spcAft>
              <a:defRPr kumimoji="1" kern="1200">
                <a:solidFill>
                  <a:schemeClr val="tx1"/>
                </a:solidFill>
                <a:latin typeface="Times New Roman" pitchFamily="18" charset="0"/>
                <a:ea typeface="+mn-ea"/>
                <a:cs typeface="+mn-cs"/>
              </a:defRPr>
            </a:lvl1pPr>
            <a:lvl2pPr marL="457200" algn="ctr" rtl="0" fontAlgn="base">
              <a:spcBef>
                <a:spcPct val="0"/>
              </a:spcBef>
              <a:spcAft>
                <a:spcPct val="0"/>
              </a:spcAft>
              <a:defRPr kumimoji="1" kern="1200">
                <a:solidFill>
                  <a:schemeClr val="tx1"/>
                </a:solidFill>
                <a:latin typeface="Times New Roman" pitchFamily="18" charset="0"/>
                <a:ea typeface="+mn-ea"/>
                <a:cs typeface="+mn-cs"/>
              </a:defRPr>
            </a:lvl2pPr>
            <a:lvl3pPr marL="914400" algn="ctr" rtl="0" fontAlgn="base">
              <a:spcBef>
                <a:spcPct val="0"/>
              </a:spcBef>
              <a:spcAft>
                <a:spcPct val="0"/>
              </a:spcAft>
              <a:defRPr kumimoji="1" kern="1200">
                <a:solidFill>
                  <a:schemeClr val="tx1"/>
                </a:solidFill>
                <a:latin typeface="Times New Roman" pitchFamily="18" charset="0"/>
                <a:ea typeface="+mn-ea"/>
                <a:cs typeface="+mn-cs"/>
              </a:defRPr>
            </a:lvl3pPr>
            <a:lvl4pPr marL="1371600" algn="ctr" rtl="0" fontAlgn="base">
              <a:spcBef>
                <a:spcPct val="0"/>
              </a:spcBef>
              <a:spcAft>
                <a:spcPct val="0"/>
              </a:spcAft>
              <a:defRPr kumimoji="1" kern="1200">
                <a:solidFill>
                  <a:schemeClr val="tx1"/>
                </a:solidFill>
                <a:latin typeface="Times New Roman" pitchFamily="18" charset="0"/>
                <a:ea typeface="+mn-ea"/>
                <a:cs typeface="+mn-cs"/>
              </a:defRPr>
            </a:lvl4pPr>
            <a:lvl5pPr marL="1828800" algn="ctr" rtl="0" fontAlgn="base">
              <a:spcBef>
                <a:spcPct val="0"/>
              </a:spcBef>
              <a:spcAft>
                <a:spcPct val="0"/>
              </a:spcAft>
              <a:defRPr kumimoji="1" kern="1200">
                <a:solidFill>
                  <a:schemeClr val="tx1"/>
                </a:solidFill>
                <a:latin typeface="Times New Roman" pitchFamily="18" charset="0"/>
                <a:ea typeface="+mn-ea"/>
                <a:cs typeface="+mn-cs"/>
              </a:defRPr>
            </a:lvl5pPr>
            <a:lvl6pPr marL="2286000" algn="l" defTabSz="914400" rtl="0" eaLnBrk="1" latinLnBrk="0" hangingPunct="1">
              <a:defRPr kumimoji="1" kern="1200">
                <a:solidFill>
                  <a:schemeClr val="tx1"/>
                </a:solidFill>
                <a:latin typeface="Times New Roman" pitchFamily="18" charset="0"/>
                <a:ea typeface="+mn-ea"/>
                <a:cs typeface="+mn-cs"/>
              </a:defRPr>
            </a:lvl6pPr>
            <a:lvl7pPr marL="2743200" algn="l" defTabSz="914400" rtl="0" eaLnBrk="1" latinLnBrk="0" hangingPunct="1">
              <a:defRPr kumimoji="1" kern="1200">
                <a:solidFill>
                  <a:schemeClr val="tx1"/>
                </a:solidFill>
                <a:latin typeface="Times New Roman" pitchFamily="18" charset="0"/>
                <a:ea typeface="+mn-ea"/>
                <a:cs typeface="+mn-cs"/>
              </a:defRPr>
            </a:lvl7pPr>
            <a:lvl8pPr marL="3200400" algn="l" defTabSz="914400" rtl="0" eaLnBrk="1" latinLnBrk="0" hangingPunct="1">
              <a:defRPr kumimoji="1" kern="1200">
                <a:solidFill>
                  <a:schemeClr val="tx1"/>
                </a:solidFill>
                <a:latin typeface="Times New Roman" pitchFamily="18" charset="0"/>
                <a:ea typeface="+mn-ea"/>
                <a:cs typeface="+mn-cs"/>
              </a:defRPr>
            </a:lvl8pPr>
            <a:lvl9pPr marL="3657600" algn="l" defTabSz="914400" rtl="0" eaLnBrk="1" latinLnBrk="0" hangingPunct="1">
              <a:defRPr kumimoji="1" kern="1200">
                <a:solidFill>
                  <a:schemeClr val="tx1"/>
                </a:solidFill>
                <a:latin typeface="Times New Roman" pitchFamily="18" charset="0"/>
                <a:ea typeface="+mn-ea"/>
                <a:cs typeface="+mn-cs"/>
              </a:defRPr>
            </a:lvl9p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Properties of Ionic Compounds</a:t>
            </a:r>
            <a:endParaRPr lang="en-US" dirty="0"/>
          </a:p>
        </p:txBody>
      </p:sp>
      <p:sp>
        <p:nvSpPr>
          <p:cNvPr id="3" name="Content Placeholder 2"/>
          <p:cNvSpPr>
            <a:spLocks noGrp="1"/>
          </p:cNvSpPr>
          <p:nvPr>
            <p:ph idx="1"/>
          </p:nvPr>
        </p:nvSpPr>
        <p:spPr/>
        <p:txBody>
          <a:bodyPr/>
          <a:lstStyle/>
          <a:p>
            <a:pPr lvl="0"/>
            <a:r>
              <a:rPr lang="en-US" dirty="0" smtClean="0"/>
              <a:t>All solid at room temp NaCl</a:t>
            </a:r>
            <a:r>
              <a:rPr lang="en-US" baseline="-25000" dirty="0" smtClean="0"/>
              <a:t>(s) </a:t>
            </a:r>
            <a:r>
              <a:rPr lang="en-US" dirty="0" smtClean="0"/>
              <a:t>(high melting and boiling points)</a:t>
            </a:r>
          </a:p>
          <a:p>
            <a:pPr lvl="0"/>
            <a:r>
              <a:rPr lang="en-US" dirty="0" smtClean="0"/>
              <a:t>Retain crystal shape</a:t>
            </a:r>
          </a:p>
          <a:p>
            <a:pPr lvl="0"/>
            <a:r>
              <a:rPr lang="en-US" dirty="0" smtClean="0"/>
              <a:t>Dissolve in water (majority) NaCl</a:t>
            </a:r>
            <a:r>
              <a:rPr lang="en-US" baseline="-25000" dirty="0" smtClean="0"/>
              <a:t>(aq)</a:t>
            </a:r>
            <a:endParaRPr lang="en-US" dirty="0" smtClean="0"/>
          </a:p>
          <a:p>
            <a:pPr lvl="0"/>
            <a:r>
              <a:rPr lang="en-US" dirty="0" smtClean="0"/>
              <a:t>Always conduct electricity in solution</a:t>
            </a:r>
          </a:p>
          <a:p>
            <a:pPr>
              <a:buNone/>
            </a:pPr>
            <a:endParaRPr lang="en-US" dirty="0"/>
          </a:p>
        </p:txBody>
      </p:sp>
      <p:pic>
        <p:nvPicPr>
          <p:cNvPr id="4" name="Picture 3" descr="Mod17"/>
          <p:cNvPicPr/>
          <p:nvPr/>
        </p:nvPicPr>
        <p:blipFill>
          <a:blip r:embed="rId2"/>
          <a:srcRect/>
          <a:stretch>
            <a:fillRect/>
          </a:stretch>
        </p:blipFill>
        <p:spPr bwMode="auto">
          <a:xfrm>
            <a:off x="3200400" y="4572000"/>
            <a:ext cx="1957614" cy="1933303"/>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Molecular Elements</a:t>
            </a:r>
            <a:endParaRPr lang="en-US" dirty="0"/>
          </a:p>
        </p:txBody>
      </p:sp>
      <p:sp>
        <p:nvSpPr>
          <p:cNvPr id="3" name="Content Placeholder 2"/>
          <p:cNvSpPr>
            <a:spLocks noGrp="1"/>
          </p:cNvSpPr>
          <p:nvPr>
            <p:ph idx="1"/>
          </p:nvPr>
        </p:nvSpPr>
        <p:spPr/>
        <p:txBody>
          <a:bodyPr/>
          <a:lstStyle/>
          <a:p>
            <a:pPr lvl="0"/>
            <a:r>
              <a:rPr lang="en-US" dirty="0" smtClean="0"/>
              <a:t>The vast majority of elements exist in nature as single atoms.  These are called </a:t>
            </a:r>
            <a:r>
              <a:rPr lang="en-US" b="1" dirty="0" smtClean="0"/>
              <a:t>monoatomic</a:t>
            </a:r>
            <a:r>
              <a:rPr lang="en-US" dirty="0" smtClean="0"/>
              <a:t>.</a:t>
            </a:r>
          </a:p>
          <a:p>
            <a:pPr lvl="0"/>
            <a:r>
              <a:rPr lang="en-US" dirty="0" smtClean="0"/>
              <a:t>There are a few </a:t>
            </a:r>
            <a:r>
              <a:rPr lang="en-US" b="1" dirty="0" smtClean="0"/>
              <a:t>diatomic</a:t>
            </a:r>
            <a:r>
              <a:rPr lang="en-US" dirty="0" smtClean="0"/>
              <a:t> elements (exist as </a:t>
            </a:r>
            <a:r>
              <a:rPr lang="en-US" b="1" dirty="0" smtClean="0"/>
              <a:t>pairs</a:t>
            </a:r>
            <a:r>
              <a:rPr lang="en-US" dirty="0" smtClean="0"/>
              <a:t> of atoms), which you must memorize.</a:t>
            </a:r>
          </a:p>
          <a:p>
            <a:endParaRPr lang="en-US" dirty="0"/>
          </a:p>
        </p:txBody>
      </p:sp>
      <p:graphicFrame>
        <p:nvGraphicFramePr>
          <p:cNvPr id="37890" name="Object 2"/>
          <p:cNvGraphicFramePr>
            <a:graphicFrameLocks noChangeAspect="1"/>
          </p:cNvGraphicFramePr>
          <p:nvPr/>
        </p:nvGraphicFramePr>
        <p:xfrm>
          <a:off x="304800" y="4267200"/>
          <a:ext cx="8686800" cy="738187"/>
        </p:xfrm>
        <a:graphic>
          <a:graphicData uri="http://schemas.openxmlformats.org/presentationml/2006/ole">
            <mc:AlternateContent xmlns:mc="http://schemas.openxmlformats.org/markup-compatibility/2006">
              <mc:Choice xmlns:v="urn:schemas-microsoft-com:vml" Requires="v">
                <p:oleObj spid="_x0000_s37898" name="Equation" r:id="rId3" imgW="6426000" imgH="469800" progId="">
                  <p:embed/>
                </p:oleObj>
              </mc:Choice>
              <mc:Fallback>
                <p:oleObj name="Equation" r:id="rId3" imgW="6426000" imgH="4698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267200"/>
                        <a:ext cx="8686800" cy="738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a:spLocks noChangeArrowheads="1"/>
          </p:cNvSpPr>
          <p:nvPr/>
        </p:nvSpPr>
        <p:spPr bwMode="auto">
          <a:xfrm>
            <a:off x="228600" y="5410200"/>
            <a:ext cx="8763000" cy="769441"/>
          </a:xfrm>
          <a:prstGeom prst="rect">
            <a:avLst/>
          </a:prstGeom>
          <a:noFill/>
          <a:ln w="9525">
            <a:noFill/>
            <a:miter lim="800000"/>
            <a:headEnd/>
            <a:tailEnd/>
          </a:ln>
          <a:effectLst/>
        </p:spPr>
        <p:txBody>
          <a:bodyPr wrap="square">
            <a:spAutoFit/>
          </a:bodyPr>
          <a:lstStyle>
            <a:defPPr>
              <a:defRPr lang="en-US"/>
            </a:defPPr>
            <a:lvl1pPr algn="ctr" rtl="0" fontAlgn="base">
              <a:spcBef>
                <a:spcPct val="0"/>
              </a:spcBef>
              <a:spcAft>
                <a:spcPct val="0"/>
              </a:spcAft>
              <a:defRPr kumimoji="1" kern="1200">
                <a:solidFill>
                  <a:schemeClr val="tx1"/>
                </a:solidFill>
                <a:latin typeface="Times New Roman" pitchFamily="18" charset="0"/>
                <a:ea typeface="+mn-ea"/>
                <a:cs typeface="+mn-cs"/>
              </a:defRPr>
            </a:lvl1pPr>
            <a:lvl2pPr marL="457200" algn="ctr" rtl="0" fontAlgn="base">
              <a:spcBef>
                <a:spcPct val="0"/>
              </a:spcBef>
              <a:spcAft>
                <a:spcPct val="0"/>
              </a:spcAft>
              <a:defRPr kumimoji="1" kern="1200">
                <a:solidFill>
                  <a:schemeClr val="tx1"/>
                </a:solidFill>
                <a:latin typeface="Times New Roman" pitchFamily="18" charset="0"/>
                <a:ea typeface="+mn-ea"/>
                <a:cs typeface="+mn-cs"/>
              </a:defRPr>
            </a:lvl2pPr>
            <a:lvl3pPr marL="914400" algn="ctr" rtl="0" fontAlgn="base">
              <a:spcBef>
                <a:spcPct val="0"/>
              </a:spcBef>
              <a:spcAft>
                <a:spcPct val="0"/>
              </a:spcAft>
              <a:defRPr kumimoji="1" kern="1200">
                <a:solidFill>
                  <a:schemeClr val="tx1"/>
                </a:solidFill>
                <a:latin typeface="Times New Roman" pitchFamily="18" charset="0"/>
                <a:ea typeface="+mn-ea"/>
                <a:cs typeface="+mn-cs"/>
              </a:defRPr>
            </a:lvl3pPr>
            <a:lvl4pPr marL="1371600" algn="ctr" rtl="0" fontAlgn="base">
              <a:spcBef>
                <a:spcPct val="0"/>
              </a:spcBef>
              <a:spcAft>
                <a:spcPct val="0"/>
              </a:spcAft>
              <a:defRPr kumimoji="1" kern="1200">
                <a:solidFill>
                  <a:schemeClr val="tx1"/>
                </a:solidFill>
                <a:latin typeface="Times New Roman" pitchFamily="18" charset="0"/>
                <a:ea typeface="+mn-ea"/>
                <a:cs typeface="+mn-cs"/>
              </a:defRPr>
            </a:lvl4pPr>
            <a:lvl5pPr marL="1828800" algn="ctr" rtl="0" fontAlgn="base">
              <a:spcBef>
                <a:spcPct val="0"/>
              </a:spcBef>
              <a:spcAft>
                <a:spcPct val="0"/>
              </a:spcAft>
              <a:defRPr kumimoji="1" kern="1200">
                <a:solidFill>
                  <a:schemeClr val="tx1"/>
                </a:solidFill>
                <a:latin typeface="Times New Roman" pitchFamily="18" charset="0"/>
                <a:ea typeface="+mn-ea"/>
                <a:cs typeface="+mn-cs"/>
              </a:defRPr>
            </a:lvl5pPr>
            <a:lvl6pPr marL="2286000" algn="l" defTabSz="914400" rtl="0" eaLnBrk="1" latinLnBrk="0" hangingPunct="1">
              <a:defRPr kumimoji="1" kern="1200">
                <a:solidFill>
                  <a:schemeClr val="tx1"/>
                </a:solidFill>
                <a:latin typeface="Times New Roman" pitchFamily="18" charset="0"/>
                <a:ea typeface="+mn-ea"/>
                <a:cs typeface="+mn-cs"/>
              </a:defRPr>
            </a:lvl6pPr>
            <a:lvl7pPr marL="2743200" algn="l" defTabSz="914400" rtl="0" eaLnBrk="1" latinLnBrk="0" hangingPunct="1">
              <a:defRPr kumimoji="1" kern="1200">
                <a:solidFill>
                  <a:schemeClr val="tx1"/>
                </a:solidFill>
                <a:latin typeface="Times New Roman" pitchFamily="18" charset="0"/>
                <a:ea typeface="+mn-ea"/>
                <a:cs typeface="+mn-cs"/>
              </a:defRPr>
            </a:lvl7pPr>
            <a:lvl8pPr marL="3200400" algn="l" defTabSz="914400" rtl="0" eaLnBrk="1" latinLnBrk="0" hangingPunct="1">
              <a:defRPr kumimoji="1" kern="1200">
                <a:solidFill>
                  <a:schemeClr val="tx1"/>
                </a:solidFill>
                <a:latin typeface="Times New Roman" pitchFamily="18" charset="0"/>
                <a:ea typeface="+mn-ea"/>
                <a:cs typeface="+mn-cs"/>
              </a:defRPr>
            </a:lvl8pPr>
            <a:lvl9pPr marL="3657600" algn="l" defTabSz="914400" rtl="0" eaLnBrk="1" latinLnBrk="0" hangingPunct="1">
              <a:defRPr kumimoji="1" kern="1200">
                <a:solidFill>
                  <a:schemeClr val="tx1"/>
                </a:solidFill>
                <a:latin typeface="Times New Roman" pitchFamily="18" charset="0"/>
                <a:ea typeface="+mn-ea"/>
                <a:cs typeface="+mn-cs"/>
              </a:defRPr>
            </a:lvl9pPr>
          </a:lstStyle>
          <a:p>
            <a:pPr algn="l"/>
            <a:r>
              <a:rPr kumimoji="0" lang="en-US" sz="4400" b="1" dirty="0"/>
              <a:t>“</a:t>
            </a:r>
            <a:r>
              <a:rPr kumimoji="0" lang="en-US" sz="4400" b="1" dirty="0">
                <a:solidFill>
                  <a:srgbClr val="0000CC"/>
                </a:solidFill>
              </a:rPr>
              <a:t>I</a:t>
            </a:r>
            <a:r>
              <a:rPr kumimoji="0" lang="en-US" sz="4400" dirty="0">
                <a:solidFill>
                  <a:srgbClr val="0000CC"/>
                </a:solidFill>
              </a:rPr>
              <a:t> </a:t>
            </a:r>
            <a:r>
              <a:rPr kumimoji="0" lang="en-US" sz="4400" b="1" dirty="0">
                <a:solidFill>
                  <a:srgbClr val="0000CC"/>
                </a:solidFill>
              </a:rPr>
              <a:t>Br</a:t>
            </a:r>
            <a:r>
              <a:rPr kumimoji="0" lang="en-US" sz="4400" dirty="0"/>
              <a:t>ing </a:t>
            </a:r>
            <a:r>
              <a:rPr kumimoji="0" lang="en-US" sz="4400" b="1" dirty="0">
                <a:solidFill>
                  <a:srgbClr val="0000CC"/>
                </a:solidFill>
              </a:rPr>
              <a:t>Cl</a:t>
            </a:r>
            <a:r>
              <a:rPr kumimoji="0" lang="en-US" sz="4400" dirty="0"/>
              <a:t>ay </a:t>
            </a:r>
            <a:r>
              <a:rPr kumimoji="0" lang="en-US" sz="4400" b="1" dirty="0">
                <a:solidFill>
                  <a:srgbClr val="0000CC"/>
                </a:solidFill>
              </a:rPr>
              <a:t>F</a:t>
            </a:r>
            <a:r>
              <a:rPr kumimoji="0" lang="en-US" sz="4400" dirty="0"/>
              <a:t>or </a:t>
            </a:r>
            <a:r>
              <a:rPr kumimoji="0" lang="en-US" sz="4400" b="1" dirty="0">
                <a:solidFill>
                  <a:srgbClr val="0000CC"/>
                </a:solidFill>
              </a:rPr>
              <a:t>O</a:t>
            </a:r>
            <a:r>
              <a:rPr kumimoji="0" lang="en-US" sz="4400" dirty="0"/>
              <a:t>ur </a:t>
            </a:r>
            <a:r>
              <a:rPr kumimoji="0" lang="en-US" sz="4400" b="1" dirty="0">
                <a:solidFill>
                  <a:srgbClr val="0000CC"/>
                </a:solidFill>
              </a:rPr>
              <a:t>N</a:t>
            </a:r>
            <a:r>
              <a:rPr kumimoji="0" lang="en-US" sz="4400" dirty="0"/>
              <a:t>ew </a:t>
            </a:r>
            <a:r>
              <a:rPr kumimoji="0" lang="en-US" sz="4400" b="1" dirty="0">
                <a:solidFill>
                  <a:srgbClr val="0000CC"/>
                </a:solidFill>
              </a:rPr>
              <a:t>H</a:t>
            </a:r>
            <a:r>
              <a:rPr kumimoji="0" lang="en-US" sz="4400" dirty="0"/>
              <a:t>ouse.”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325112"/>
          </a:xfrm>
        </p:spPr>
        <p:txBody>
          <a:bodyPr/>
          <a:lstStyle/>
          <a:p>
            <a:r>
              <a:rPr lang="en-US" dirty="0" smtClean="0"/>
              <a:t>There are two </a:t>
            </a:r>
            <a:r>
              <a:rPr lang="en-US" b="1" dirty="0" smtClean="0"/>
              <a:t>polyatomic </a:t>
            </a:r>
            <a:r>
              <a:rPr lang="en-US" dirty="0" smtClean="0"/>
              <a:t>elements which also must be memorized:</a:t>
            </a:r>
          </a:p>
          <a:p>
            <a:endParaRPr lang="en-US" dirty="0"/>
          </a:p>
        </p:txBody>
      </p:sp>
      <p:graphicFrame>
        <p:nvGraphicFramePr>
          <p:cNvPr id="38914" name="Object 2"/>
          <p:cNvGraphicFramePr>
            <a:graphicFrameLocks noChangeAspect="1"/>
          </p:cNvGraphicFramePr>
          <p:nvPr/>
        </p:nvGraphicFramePr>
        <p:xfrm>
          <a:off x="2743200" y="2286000"/>
          <a:ext cx="3505200" cy="1066800"/>
        </p:xfrm>
        <a:graphic>
          <a:graphicData uri="http://schemas.openxmlformats.org/presentationml/2006/ole">
            <mc:AlternateContent xmlns:mc="http://schemas.openxmlformats.org/markup-compatibility/2006">
              <mc:Choice xmlns:v="urn:schemas-microsoft-com:vml" Requires="v">
                <p:oleObj spid="_x0000_s38922" name="Equation" r:id="rId3" imgW="1777680" imgH="469800" progId="">
                  <p:embed/>
                </p:oleObj>
              </mc:Choice>
              <mc:Fallback>
                <p:oleObj name="Equation" r:id="rId3" imgW="1777680" imgH="4698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2286000"/>
                        <a:ext cx="350520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a:spLocks noChangeArrowheads="1"/>
          </p:cNvSpPr>
          <p:nvPr/>
        </p:nvSpPr>
        <p:spPr bwMode="auto">
          <a:xfrm>
            <a:off x="1143000" y="3962400"/>
            <a:ext cx="7142276" cy="584775"/>
          </a:xfrm>
          <a:prstGeom prst="rect">
            <a:avLst/>
          </a:prstGeom>
          <a:noFill/>
          <a:ln w="9525">
            <a:noFill/>
            <a:miter lim="800000"/>
            <a:headEnd/>
            <a:tailEnd/>
          </a:ln>
          <a:effectLst/>
        </p:spPr>
        <p:txBody>
          <a:bodyPr wrap="none">
            <a:spAutoFit/>
          </a:bodyPr>
          <a:lstStyle>
            <a:defPPr>
              <a:defRPr lang="en-US"/>
            </a:defPPr>
            <a:lvl1pPr algn="ctr" rtl="0" fontAlgn="base">
              <a:spcBef>
                <a:spcPct val="0"/>
              </a:spcBef>
              <a:spcAft>
                <a:spcPct val="0"/>
              </a:spcAft>
              <a:defRPr kumimoji="1" kern="1200">
                <a:solidFill>
                  <a:schemeClr val="tx1"/>
                </a:solidFill>
                <a:latin typeface="Times New Roman" pitchFamily="18" charset="0"/>
                <a:ea typeface="+mn-ea"/>
                <a:cs typeface="+mn-cs"/>
              </a:defRPr>
            </a:lvl1pPr>
            <a:lvl2pPr marL="457200" algn="ctr" rtl="0" fontAlgn="base">
              <a:spcBef>
                <a:spcPct val="0"/>
              </a:spcBef>
              <a:spcAft>
                <a:spcPct val="0"/>
              </a:spcAft>
              <a:defRPr kumimoji="1" kern="1200">
                <a:solidFill>
                  <a:schemeClr val="tx1"/>
                </a:solidFill>
                <a:latin typeface="Times New Roman" pitchFamily="18" charset="0"/>
                <a:ea typeface="+mn-ea"/>
                <a:cs typeface="+mn-cs"/>
              </a:defRPr>
            </a:lvl2pPr>
            <a:lvl3pPr marL="914400" algn="ctr" rtl="0" fontAlgn="base">
              <a:spcBef>
                <a:spcPct val="0"/>
              </a:spcBef>
              <a:spcAft>
                <a:spcPct val="0"/>
              </a:spcAft>
              <a:defRPr kumimoji="1" kern="1200">
                <a:solidFill>
                  <a:schemeClr val="tx1"/>
                </a:solidFill>
                <a:latin typeface="Times New Roman" pitchFamily="18" charset="0"/>
                <a:ea typeface="+mn-ea"/>
                <a:cs typeface="+mn-cs"/>
              </a:defRPr>
            </a:lvl3pPr>
            <a:lvl4pPr marL="1371600" algn="ctr" rtl="0" fontAlgn="base">
              <a:spcBef>
                <a:spcPct val="0"/>
              </a:spcBef>
              <a:spcAft>
                <a:spcPct val="0"/>
              </a:spcAft>
              <a:defRPr kumimoji="1" kern="1200">
                <a:solidFill>
                  <a:schemeClr val="tx1"/>
                </a:solidFill>
                <a:latin typeface="Times New Roman" pitchFamily="18" charset="0"/>
                <a:ea typeface="+mn-ea"/>
                <a:cs typeface="+mn-cs"/>
              </a:defRPr>
            </a:lvl4pPr>
            <a:lvl5pPr marL="1828800" algn="ctr" rtl="0" fontAlgn="base">
              <a:spcBef>
                <a:spcPct val="0"/>
              </a:spcBef>
              <a:spcAft>
                <a:spcPct val="0"/>
              </a:spcAft>
              <a:defRPr kumimoji="1" kern="1200">
                <a:solidFill>
                  <a:schemeClr val="tx1"/>
                </a:solidFill>
                <a:latin typeface="Times New Roman" pitchFamily="18" charset="0"/>
                <a:ea typeface="+mn-ea"/>
                <a:cs typeface="+mn-cs"/>
              </a:defRPr>
            </a:lvl5pPr>
            <a:lvl6pPr marL="2286000" algn="l" defTabSz="914400" rtl="0" eaLnBrk="1" latinLnBrk="0" hangingPunct="1">
              <a:defRPr kumimoji="1" kern="1200">
                <a:solidFill>
                  <a:schemeClr val="tx1"/>
                </a:solidFill>
                <a:latin typeface="Times New Roman" pitchFamily="18" charset="0"/>
                <a:ea typeface="+mn-ea"/>
                <a:cs typeface="+mn-cs"/>
              </a:defRPr>
            </a:lvl6pPr>
            <a:lvl7pPr marL="2743200" algn="l" defTabSz="914400" rtl="0" eaLnBrk="1" latinLnBrk="0" hangingPunct="1">
              <a:defRPr kumimoji="1" kern="1200">
                <a:solidFill>
                  <a:schemeClr val="tx1"/>
                </a:solidFill>
                <a:latin typeface="Times New Roman" pitchFamily="18" charset="0"/>
                <a:ea typeface="+mn-ea"/>
                <a:cs typeface="+mn-cs"/>
              </a:defRPr>
            </a:lvl7pPr>
            <a:lvl8pPr marL="3200400" algn="l" defTabSz="914400" rtl="0" eaLnBrk="1" latinLnBrk="0" hangingPunct="1">
              <a:defRPr kumimoji="1" kern="1200">
                <a:solidFill>
                  <a:schemeClr val="tx1"/>
                </a:solidFill>
                <a:latin typeface="Times New Roman" pitchFamily="18" charset="0"/>
                <a:ea typeface="+mn-ea"/>
                <a:cs typeface="+mn-cs"/>
              </a:defRPr>
            </a:lvl8pPr>
            <a:lvl9pPr marL="3657600" algn="l" defTabSz="914400" rtl="0" eaLnBrk="1" latinLnBrk="0" hangingPunct="1">
              <a:defRPr kumimoji="1" kern="1200">
                <a:solidFill>
                  <a:schemeClr val="tx1"/>
                </a:solidFill>
                <a:latin typeface="Times New Roman" pitchFamily="18" charset="0"/>
                <a:ea typeface="+mn-ea"/>
                <a:cs typeface="+mn-cs"/>
              </a:defRPr>
            </a:lvl9pPr>
          </a:lstStyle>
          <a:p>
            <a:pPr algn="l"/>
            <a:r>
              <a:rPr kumimoji="0" lang="en-US" sz="3200" dirty="0"/>
              <a:t>“And </a:t>
            </a:r>
            <a:r>
              <a:rPr kumimoji="0" lang="en-US" sz="3200" b="1" dirty="0">
                <a:solidFill>
                  <a:srgbClr val="0000CC"/>
                </a:solidFill>
              </a:rPr>
              <a:t>four</a:t>
            </a:r>
            <a:r>
              <a:rPr kumimoji="0" lang="en-US" sz="3200" b="1" dirty="0"/>
              <a:t> </a:t>
            </a:r>
            <a:r>
              <a:rPr kumimoji="0" lang="en-US" sz="3200" b="1" dirty="0">
                <a:solidFill>
                  <a:srgbClr val="0000CC"/>
                </a:solidFill>
              </a:rPr>
              <a:t>P</a:t>
            </a:r>
            <a:r>
              <a:rPr kumimoji="0" lang="en-US" sz="3200" dirty="0"/>
              <a:t>aving stones for </a:t>
            </a:r>
            <a:r>
              <a:rPr kumimoji="0" lang="en-US" sz="3200" b="1" dirty="0">
                <a:solidFill>
                  <a:srgbClr val="0000CC"/>
                </a:solidFill>
              </a:rPr>
              <a:t>eight</a:t>
            </a:r>
            <a:r>
              <a:rPr kumimoji="0" lang="en-US" sz="3200" b="1" dirty="0"/>
              <a:t> </a:t>
            </a:r>
            <a:r>
              <a:rPr kumimoji="0" lang="en-US" sz="3200" b="1" dirty="0">
                <a:solidFill>
                  <a:srgbClr val="0000CC"/>
                </a:solidFill>
              </a:rPr>
              <a:t>S</a:t>
            </a:r>
            <a:r>
              <a:rPr kumimoji="0" lang="en-US" sz="3200" dirty="0"/>
              <a:t>teps.”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Naming Molecular Compounds</a:t>
            </a:r>
            <a:endParaRPr lang="en-US" dirty="0"/>
          </a:p>
        </p:txBody>
      </p:sp>
      <p:sp>
        <p:nvSpPr>
          <p:cNvPr id="3" name="Content Placeholder 2"/>
          <p:cNvSpPr>
            <a:spLocks noGrp="1"/>
          </p:cNvSpPr>
          <p:nvPr>
            <p:ph idx="1"/>
          </p:nvPr>
        </p:nvSpPr>
        <p:spPr/>
        <p:txBody>
          <a:bodyPr/>
          <a:lstStyle/>
          <a:p>
            <a:pPr lvl="0"/>
            <a:r>
              <a:rPr lang="en-US" dirty="0" smtClean="0"/>
              <a:t>Steps for Naming Binary Molecular Compounds</a:t>
            </a:r>
          </a:p>
          <a:p>
            <a:endParaRPr lang="en-US" dirty="0"/>
          </a:p>
        </p:txBody>
      </p:sp>
      <p:pic>
        <p:nvPicPr>
          <p:cNvPr id="4" name="Picture 3" descr="A17_TableA2_11"/>
          <p:cNvPicPr/>
          <p:nvPr/>
        </p:nvPicPr>
        <p:blipFill>
          <a:blip r:embed="rId2"/>
          <a:srcRect t="15894" r="1938" b="7285"/>
          <a:stretch>
            <a:fillRect/>
          </a:stretch>
        </p:blipFill>
        <p:spPr bwMode="auto">
          <a:xfrm>
            <a:off x="0" y="2819400"/>
            <a:ext cx="9144000" cy="40386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lstStyle/>
          <a:p>
            <a:r>
              <a:rPr lang="en-US" dirty="0" smtClean="0"/>
              <a:t>Memorize this Table!!!!!</a:t>
            </a:r>
            <a:endParaRPr lang="en-US" dirty="0"/>
          </a:p>
        </p:txBody>
      </p:sp>
      <p:pic>
        <p:nvPicPr>
          <p:cNvPr id="4" name="Picture 3" descr="A16_TableA2_10"/>
          <p:cNvPicPr/>
          <p:nvPr/>
        </p:nvPicPr>
        <p:blipFill>
          <a:blip r:embed="rId2"/>
          <a:srcRect r="48180"/>
          <a:stretch>
            <a:fillRect/>
          </a:stretch>
        </p:blipFill>
        <p:spPr bwMode="auto">
          <a:xfrm>
            <a:off x="914400" y="1600200"/>
            <a:ext cx="6324600" cy="525780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0"/>
            <a:ext cx="8229600" cy="4325112"/>
          </a:xfrm>
        </p:spPr>
        <p:txBody>
          <a:bodyPr/>
          <a:lstStyle/>
          <a:p>
            <a:pPr lvl="0"/>
            <a:r>
              <a:rPr lang="en-US" dirty="0" smtClean="0"/>
              <a:t>If no prefix on the first name it is assumed to be a one (don’t have to put mono) 		</a:t>
            </a:r>
          </a:p>
          <a:p>
            <a:pPr>
              <a:buNone/>
            </a:pPr>
            <a:r>
              <a:rPr lang="en-US" dirty="0" smtClean="0"/>
              <a:t>Ex.  CO </a:t>
            </a:r>
            <a:r>
              <a:rPr lang="en-US" dirty="0" smtClean="0">
                <a:sym typeface="Wingdings"/>
              </a:rPr>
              <a:t></a:t>
            </a:r>
            <a:r>
              <a:rPr lang="en-US" dirty="0" smtClean="0"/>
              <a:t> carbon monoxide </a:t>
            </a:r>
            <a:endParaRPr lang="en-US" dirty="0"/>
          </a:p>
        </p:txBody>
      </p:sp>
      <p:pic>
        <p:nvPicPr>
          <p:cNvPr id="4" name="table"/>
          <p:cNvPicPr>
            <a:picLocks noChangeAspect="1"/>
          </p:cNvPicPr>
          <p:nvPr/>
        </p:nvPicPr>
        <p:blipFill>
          <a:blip r:embed="rId2"/>
          <a:stretch>
            <a:fillRect/>
          </a:stretch>
        </p:blipFill>
        <p:spPr>
          <a:xfrm>
            <a:off x="838200" y="2590800"/>
            <a:ext cx="7645047" cy="4121253"/>
          </a:xfrm>
          <a:prstGeom prst="rect">
            <a:avLst/>
          </a:prstGeom>
        </p:spPr>
      </p:pic>
      <p:sp>
        <p:nvSpPr>
          <p:cNvPr id="5" name="Text Box 31"/>
          <p:cNvSpPr txBox="1">
            <a:spLocks noChangeArrowheads="1"/>
          </p:cNvSpPr>
          <p:nvPr/>
        </p:nvSpPr>
        <p:spPr bwMode="auto">
          <a:xfrm>
            <a:off x="1706563" y="3184525"/>
            <a:ext cx="1738312" cy="396875"/>
          </a:xfrm>
          <a:prstGeom prst="rect">
            <a:avLst/>
          </a:prstGeom>
          <a:noFill/>
          <a:ln w="9525">
            <a:noFill/>
            <a:miter lim="800000"/>
            <a:headEnd/>
            <a:tailEnd/>
          </a:ln>
          <a:effectLst/>
        </p:spPr>
        <p:txBody>
          <a:bodyPr>
            <a:spAutoFit/>
          </a:bodyPr>
          <a:lstStyle>
            <a:defPPr>
              <a:defRPr lang="en-US"/>
            </a:defPPr>
            <a:lvl1pPr algn="ctr" rtl="0" fontAlgn="base">
              <a:spcBef>
                <a:spcPct val="0"/>
              </a:spcBef>
              <a:spcAft>
                <a:spcPct val="0"/>
              </a:spcAft>
              <a:defRPr kumimoji="1" kern="1200">
                <a:solidFill>
                  <a:schemeClr val="tx1"/>
                </a:solidFill>
                <a:latin typeface="Times New Roman" pitchFamily="18" charset="0"/>
                <a:ea typeface="+mn-ea"/>
                <a:cs typeface="+mn-cs"/>
              </a:defRPr>
            </a:lvl1pPr>
            <a:lvl2pPr marL="457200" algn="ctr" rtl="0" fontAlgn="base">
              <a:spcBef>
                <a:spcPct val="0"/>
              </a:spcBef>
              <a:spcAft>
                <a:spcPct val="0"/>
              </a:spcAft>
              <a:defRPr kumimoji="1" kern="1200">
                <a:solidFill>
                  <a:schemeClr val="tx1"/>
                </a:solidFill>
                <a:latin typeface="Times New Roman" pitchFamily="18" charset="0"/>
                <a:ea typeface="+mn-ea"/>
                <a:cs typeface="+mn-cs"/>
              </a:defRPr>
            </a:lvl2pPr>
            <a:lvl3pPr marL="914400" algn="ctr" rtl="0" fontAlgn="base">
              <a:spcBef>
                <a:spcPct val="0"/>
              </a:spcBef>
              <a:spcAft>
                <a:spcPct val="0"/>
              </a:spcAft>
              <a:defRPr kumimoji="1" kern="1200">
                <a:solidFill>
                  <a:schemeClr val="tx1"/>
                </a:solidFill>
                <a:latin typeface="Times New Roman" pitchFamily="18" charset="0"/>
                <a:ea typeface="+mn-ea"/>
                <a:cs typeface="+mn-cs"/>
              </a:defRPr>
            </a:lvl3pPr>
            <a:lvl4pPr marL="1371600" algn="ctr" rtl="0" fontAlgn="base">
              <a:spcBef>
                <a:spcPct val="0"/>
              </a:spcBef>
              <a:spcAft>
                <a:spcPct val="0"/>
              </a:spcAft>
              <a:defRPr kumimoji="1" kern="1200">
                <a:solidFill>
                  <a:schemeClr val="tx1"/>
                </a:solidFill>
                <a:latin typeface="Times New Roman" pitchFamily="18" charset="0"/>
                <a:ea typeface="+mn-ea"/>
                <a:cs typeface="+mn-cs"/>
              </a:defRPr>
            </a:lvl4pPr>
            <a:lvl5pPr marL="1828800" algn="ctr" rtl="0" fontAlgn="base">
              <a:spcBef>
                <a:spcPct val="0"/>
              </a:spcBef>
              <a:spcAft>
                <a:spcPct val="0"/>
              </a:spcAft>
              <a:defRPr kumimoji="1" kern="1200">
                <a:solidFill>
                  <a:schemeClr val="tx1"/>
                </a:solidFill>
                <a:latin typeface="Times New Roman" pitchFamily="18" charset="0"/>
                <a:ea typeface="+mn-ea"/>
                <a:cs typeface="+mn-cs"/>
              </a:defRPr>
            </a:lvl5pPr>
            <a:lvl6pPr marL="2286000" algn="l" defTabSz="914400" rtl="0" eaLnBrk="1" latinLnBrk="0" hangingPunct="1">
              <a:defRPr kumimoji="1" kern="1200">
                <a:solidFill>
                  <a:schemeClr val="tx1"/>
                </a:solidFill>
                <a:latin typeface="Times New Roman" pitchFamily="18" charset="0"/>
                <a:ea typeface="+mn-ea"/>
                <a:cs typeface="+mn-cs"/>
              </a:defRPr>
            </a:lvl6pPr>
            <a:lvl7pPr marL="2743200" algn="l" defTabSz="914400" rtl="0" eaLnBrk="1" latinLnBrk="0" hangingPunct="1">
              <a:defRPr kumimoji="1" kern="1200">
                <a:solidFill>
                  <a:schemeClr val="tx1"/>
                </a:solidFill>
                <a:latin typeface="Times New Roman" pitchFamily="18" charset="0"/>
                <a:ea typeface="+mn-ea"/>
                <a:cs typeface="+mn-cs"/>
              </a:defRPr>
            </a:lvl7pPr>
            <a:lvl8pPr marL="3200400" algn="l" defTabSz="914400" rtl="0" eaLnBrk="1" latinLnBrk="0" hangingPunct="1">
              <a:defRPr kumimoji="1" kern="1200">
                <a:solidFill>
                  <a:schemeClr val="tx1"/>
                </a:solidFill>
                <a:latin typeface="Times New Roman" pitchFamily="18" charset="0"/>
                <a:ea typeface="+mn-ea"/>
                <a:cs typeface="+mn-cs"/>
              </a:defRPr>
            </a:lvl8pPr>
            <a:lvl9pPr marL="3657600" algn="l" defTabSz="914400" rtl="0" eaLnBrk="1" latinLnBrk="0" hangingPunct="1">
              <a:defRPr kumimoji="1" kern="1200">
                <a:solidFill>
                  <a:schemeClr val="tx1"/>
                </a:solidFill>
                <a:latin typeface="Times New Roman" pitchFamily="18" charset="0"/>
                <a:ea typeface="+mn-ea"/>
                <a:cs typeface="+mn-cs"/>
              </a:defRPr>
            </a:lvl9pPr>
          </a:lstStyle>
          <a:p>
            <a:pPr algn="l">
              <a:spcBef>
                <a:spcPct val="50000"/>
              </a:spcBef>
            </a:pPr>
            <a:r>
              <a:rPr kumimoji="0" lang="en-US" sz="2000" dirty="0"/>
              <a:t>carbon dioxide</a:t>
            </a:r>
          </a:p>
        </p:txBody>
      </p:sp>
      <p:sp>
        <p:nvSpPr>
          <p:cNvPr id="6" name="Text Box 32"/>
          <p:cNvSpPr txBox="1">
            <a:spLocks noChangeArrowheads="1"/>
          </p:cNvSpPr>
          <p:nvPr/>
        </p:nvSpPr>
        <p:spPr bwMode="auto">
          <a:xfrm>
            <a:off x="1524000" y="3778250"/>
            <a:ext cx="2376488" cy="396875"/>
          </a:xfrm>
          <a:prstGeom prst="rect">
            <a:avLst/>
          </a:prstGeom>
          <a:noFill/>
          <a:ln w="9525">
            <a:noFill/>
            <a:miter lim="800000"/>
            <a:headEnd/>
            <a:tailEnd/>
          </a:ln>
          <a:effectLst/>
        </p:spPr>
        <p:txBody>
          <a:bodyPr>
            <a:spAutoFit/>
          </a:bodyPr>
          <a:lstStyle>
            <a:defPPr>
              <a:defRPr lang="en-US"/>
            </a:defPPr>
            <a:lvl1pPr algn="ctr" rtl="0" fontAlgn="base">
              <a:spcBef>
                <a:spcPct val="0"/>
              </a:spcBef>
              <a:spcAft>
                <a:spcPct val="0"/>
              </a:spcAft>
              <a:defRPr kumimoji="1" kern="1200">
                <a:solidFill>
                  <a:schemeClr val="tx1"/>
                </a:solidFill>
                <a:latin typeface="Times New Roman" pitchFamily="18" charset="0"/>
                <a:ea typeface="+mn-ea"/>
                <a:cs typeface="+mn-cs"/>
              </a:defRPr>
            </a:lvl1pPr>
            <a:lvl2pPr marL="457200" algn="ctr" rtl="0" fontAlgn="base">
              <a:spcBef>
                <a:spcPct val="0"/>
              </a:spcBef>
              <a:spcAft>
                <a:spcPct val="0"/>
              </a:spcAft>
              <a:defRPr kumimoji="1" kern="1200">
                <a:solidFill>
                  <a:schemeClr val="tx1"/>
                </a:solidFill>
                <a:latin typeface="Times New Roman" pitchFamily="18" charset="0"/>
                <a:ea typeface="+mn-ea"/>
                <a:cs typeface="+mn-cs"/>
              </a:defRPr>
            </a:lvl2pPr>
            <a:lvl3pPr marL="914400" algn="ctr" rtl="0" fontAlgn="base">
              <a:spcBef>
                <a:spcPct val="0"/>
              </a:spcBef>
              <a:spcAft>
                <a:spcPct val="0"/>
              </a:spcAft>
              <a:defRPr kumimoji="1" kern="1200">
                <a:solidFill>
                  <a:schemeClr val="tx1"/>
                </a:solidFill>
                <a:latin typeface="Times New Roman" pitchFamily="18" charset="0"/>
                <a:ea typeface="+mn-ea"/>
                <a:cs typeface="+mn-cs"/>
              </a:defRPr>
            </a:lvl3pPr>
            <a:lvl4pPr marL="1371600" algn="ctr" rtl="0" fontAlgn="base">
              <a:spcBef>
                <a:spcPct val="0"/>
              </a:spcBef>
              <a:spcAft>
                <a:spcPct val="0"/>
              </a:spcAft>
              <a:defRPr kumimoji="1" kern="1200">
                <a:solidFill>
                  <a:schemeClr val="tx1"/>
                </a:solidFill>
                <a:latin typeface="Times New Roman" pitchFamily="18" charset="0"/>
                <a:ea typeface="+mn-ea"/>
                <a:cs typeface="+mn-cs"/>
              </a:defRPr>
            </a:lvl4pPr>
            <a:lvl5pPr marL="1828800" algn="ctr" rtl="0" fontAlgn="base">
              <a:spcBef>
                <a:spcPct val="0"/>
              </a:spcBef>
              <a:spcAft>
                <a:spcPct val="0"/>
              </a:spcAft>
              <a:defRPr kumimoji="1" kern="1200">
                <a:solidFill>
                  <a:schemeClr val="tx1"/>
                </a:solidFill>
                <a:latin typeface="Times New Roman" pitchFamily="18" charset="0"/>
                <a:ea typeface="+mn-ea"/>
                <a:cs typeface="+mn-cs"/>
              </a:defRPr>
            </a:lvl5pPr>
            <a:lvl6pPr marL="2286000" algn="l" defTabSz="914400" rtl="0" eaLnBrk="1" latinLnBrk="0" hangingPunct="1">
              <a:defRPr kumimoji="1" kern="1200">
                <a:solidFill>
                  <a:schemeClr val="tx1"/>
                </a:solidFill>
                <a:latin typeface="Times New Roman" pitchFamily="18" charset="0"/>
                <a:ea typeface="+mn-ea"/>
                <a:cs typeface="+mn-cs"/>
              </a:defRPr>
            </a:lvl6pPr>
            <a:lvl7pPr marL="2743200" algn="l" defTabSz="914400" rtl="0" eaLnBrk="1" latinLnBrk="0" hangingPunct="1">
              <a:defRPr kumimoji="1" kern="1200">
                <a:solidFill>
                  <a:schemeClr val="tx1"/>
                </a:solidFill>
                <a:latin typeface="Times New Roman" pitchFamily="18" charset="0"/>
                <a:ea typeface="+mn-ea"/>
                <a:cs typeface="+mn-cs"/>
              </a:defRPr>
            </a:lvl7pPr>
            <a:lvl8pPr marL="3200400" algn="l" defTabSz="914400" rtl="0" eaLnBrk="1" latinLnBrk="0" hangingPunct="1">
              <a:defRPr kumimoji="1" kern="1200">
                <a:solidFill>
                  <a:schemeClr val="tx1"/>
                </a:solidFill>
                <a:latin typeface="Times New Roman" pitchFamily="18" charset="0"/>
                <a:ea typeface="+mn-ea"/>
                <a:cs typeface="+mn-cs"/>
              </a:defRPr>
            </a:lvl8pPr>
            <a:lvl9pPr marL="3657600" algn="l" defTabSz="914400" rtl="0" eaLnBrk="1" latinLnBrk="0" hangingPunct="1">
              <a:defRPr kumimoji="1" kern="1200">
                <a:solidFill>
                  <a:schemeClr val="tx1"/>
                </a:solidFill>
                <a:latin typeface="Times New Roman" pitchFamily="18" charset="0"/>
                <a:ea typeface="+mn-ea"/>
                <a:cs typeface="+mn-cs"/>
              </a:defRPr>
            </a:lvl9pPr>
          </a:lstStyle>
          <a:p>
            <a:pPr algn="l">
              <a:spcBef>
                <a:spcPct val="50000"/>
              </a:spcBef>
            </a:pPr>
            <a:r>
              <a:rPr kumimoji="0" lang="en-US" sz="2000" dirty="0"/>
              <a:t>dinitrogen monoxide</a:t>
            </a:r>
          </a:p>
        </p:txBody>
      </p:sp>
      <p:sp>
        <p:nvSpPr>
          <p:cNvPr id="7" name="Text Box 33"/>
          <p:cNvSpPr txBox="1">
            <a:spLocks noChangeArrowheads="1"/>
          </p:cNvSpPr>
          <p:nvPr/>
        </p:nvSpPr>
        <p:spPr bwMode="auto">
          <a:xfrm>
            <a:off x="1477963" y="4327525"/>
            <a:ext cx="2560637" cy="396875"/>
          </a:xfrm>
          <a:prstGeom prst="rect">
            <a:avLst/>
          </a:prstGeom>
          <a:noFill/>
          <a:ln w="9525">
            <a:noFill/>
            <a:miter lim="800000"/>
            <a:headEnd/>
            <a:tailEnd/>
          </a:ln>
          <a:effectLst/>
        </p:spPr>
        <p:txBody>
          <a:bodyPr>
            <a:spAutoFit/>
          </a:bodyPr>
          <a:lstStyle>
            <a:defPPr>
              <a:defRPr lang="en-US"/>
            </a:defPPr>
            <a:lvl1pPr algn="ctr" rtl="0" fontAlgn="base">
              <a:spcBef>
                <a:spcPct val="0"/>
              </a:spcBef>
              <a:spcAft>
                <a:spcPct val="0"/>
              </a:spcAft>
              <a:defRPr kumimoji="1" kern="1200">
                <a:solidFill>
                  <a:schemeClr val="tx1"/>
                </a:solidFill>
                <a:latin typeface="Times New Roman" pitchFamily="18" charset="0"/>
                <a:ea typeface="+mn-ea"/>
                <a:cs typeface="+mn-cs"/>
              </a:defRPr>
            </a:lvl1pPr>
            <a:lvl2pPr marL="457200" algn="ctr" rtl="0" fontAlgn="base">
              <a:spcBef>
                <a:spcPct val="0"/>
              </a:spcBef>
              <a:spcAft>
                <a:spcPct val="0"/>
              </a:spcAft>
              <a:defRPr kumimoji="1" kern="1200">
                <a:solidFill>
                  <a:schemeClr val="tx1"/>
                </a:solidFill>
                <a:latin typeface="Times New Roman" pitchFamily="18" charset="0"/>
                <a:ea typeface="+mn-ea"/>
                <a:cs typeface="+mn-cs"/>
              </a:defRPr>
            </a:lvl2pPr>
            <a:lvl3pPr marL="914400" algn="ctr" rtl="0" fontAlgn="base">
              <a:spcBef>
                <a:spcPct val="0"/>
              </a:spcBef>
              <a:spcAft>
                <a:spcPct val="0"/>
              </a:spcAft>
              <a:defRPr kumimoji="1" kern="1200">
                <a:solidFill>
                  <a:schemeClr val="tx1"/>
                </a:solidFill>
                <a:latin typeface="Times New Roman" pitchFamily="18" charset="0"/>
                <a:ea typeface="+mn-ea"/>
                <a:cs typeface="+mn-cs"/>
              </a:defRPr>
            </a:lvl3pPr>
            <a:lvl4pPr marL="1371600" algn="ctr" rtl="0" fontAlgn="base">
              <a:spcBef>
                <a:spcPct val="0"/>
              </a:spcBef>
              <a:spcAft>
                <a:spcPct val="0"/>
              </a:spcAft>
              <a:defRPr kumimoji="1" kern="1200">
                <a:solidFill>
                  <a:schemeClr val="tx1"/>
                </a:solidFill>
                <a:latin typeface="Times New Roman" pitchFamily="18" charset="0"/>
                <a:ea typeface="+mn-ea"/>
                <a:cs typeface="+mn-cs"/>
              </a:defRPr>
            </a:lvl4pPr>
            <a:lvl5pPr marL="1828800" algn="ctr" rtl="0" fontAlgn="base">
              <a:spcBef>
                <a:spcPct val="0"/>
              </a:spcBef>
              <a:spcAft>
                <a:spcPct val="0"/>
              </a:spcAft>
              <a:defRPr kumimoji="1" kern="1200">
                <a:solidFill>
                  <a:schemeClr val="tx1"/>
                </a:solidFill>
                <a:latin typeface="Times New Roman" pitchFamily="18" charset="0"/>
                <a:ea typeface="+mn-ea"/>
                <a:cs typeface="+mn-cs"/>
              </a:defRPr>
            </a:lvl5pPr>
            <a:lvl6pPr marL="2286000" algn="l" defTabSz="914400" rtl="0" eaLnBrk="1" latinLnBrk="0" hangingPunct="1">
              <a:defRPr kumimoji="1" kern="1200">
                <a:solidFill>
                  <a:schemeClr val="tx1"/>
                </a:solidFill>
                <a:latin typeface="Times New Roman" pitchFamily="18" charset="0"/>
                <a:ea typeface="+mn-ea"/>
                <a:cs typeface="+mn-cs"/>
              </a:defRPr>
            </a:lvl6pPr>
            <a:lvl7pPr marL="2743200" algn="l" defTabSz="914400" rtl="0" eaLnBrk="1" latinLnBrk="0" hangingPunct="1">
              <a:defRPr kumimoji="1" kern="1200">
                <a:solidFill>
                  <a:schemeClr val="tx1"/>
                </a:solidFill>
                <a:latin typeface="Times New Roman" pitchFamily="18" charset="0"/>
                <a:ea typeface="+mn-ea"/>
                <a:cs typeface="+mn-cs"/>
              </a:defRPr>
            </a:lvl7pPr>
            <a:lvl8pPr marL="3200400" algn="l" defTabSz="914400" rtl="0" eaLnBrk="1" latinLnBrk="0" hangingPunct="1">
              <a:defRPr kumimoji="1" kern="1200">
                <a:solidFill>
                  <a:schemeClr val="tx1"/>
                </a:solidFill>
                <a:latin typeface="Times New Roman" pitchFamily="18" charset="0"/>
                <a:ea typeface="+mn-ea"/>
                <a:cs typeface="+mn-cs"/>
              </a:defRPr>
            </a:lvl8pPr>
            <a:lvl9pPr marL="3657600" algn="l" defTabSz="914400" rtl="0" eaLnBrk="1" latinLnBrk="0" hangingPunct="1">
              <a:defRPr kumimoji="1" kern="1200">
                <a:solidFill>
                  <a:schemeClr val="tx1"/>
                </a:solidFill>
                <a:latin typeface="Times New Roman" pitchFamily="18" charset="0"/>
                <a:ea typeface="+mn-ea"/>
                <a:cs typeface="+mn-cs"/>
              </a:defRPr>
            </a:lvl9pPr>
          </a:lstStyle>
          <a:p>
            <a:pPr algn="l">
              <a:spcBef>
                <a:spcPct val="50000"/>
              </a:spcBef>
            </a:pPr>
            <a:r>
              <a:rPr kumimoji="0" lang="en-US" sz="2000"/>
              <a:t>phosphorus trichloride</a:t>
            </a:r>
          </a:p>
        </p:txBody>
      </p:sp>
      <p:sp>
        <p:nvSpPr>
          <p:cNvPr id="8" name="Text Box 34"/>
          <p:cNvSpPr txBox="1">
            <a:spLocks noChangeArrowheads="1"/>
          </p:cNvSpPr>
          <p:nvPr/>
        </p:nvSpPr>
        <p:spPr bwMode="auto">
          <a:xfrm>
            <a:off x="1662113" y="4891088"/>
            <a:ext cx="2239962" cy="396875"/>
          </a:xfrm>
          <a:prstGeom prst="rect">
            <a:avLst/>
          </a:prstGeom>
          <a:noFill/>
          <a:ln w="9525">
            <a:noFill/>
            <a:miter lim="800000"/>
            <a:headEnd/>
            <a:tailEnd/>
          </a:ln>
          <a:effectLst/>
        </p:spPr>
        <p:txBody>
          <a:bodyPr>
            <a:spAutoFit/>
          </a:bodyPr>
          <a:lstStyle>
            <a:defPPr>
              <a:defRPr lang="en-US"/>
            </a:defPPr>
            <a:lvl1pPr algn="ctr" rtl="0" fontAlgn="base">
              <a:spcBef>
                <a:spcPct val="0"/>
              </a:spcBef>
              <a:spcAft>
                <a:spcPct val="0"/>
              </a:spcAft>
              <a:defRPr kumimoji="1" kern="1200">
                <a:solidFill>
                  <a:schemeClr val="tx1"/>
                </a:solidFill>
                <a:latin typeface="Times New Roman" pitchFamily="18" charset="0"/>
                <a:ea typeface="+mn-ea"/>
                <a:cs typeface="+mn-cs"/>
              </a:defRPr>
            </a:lvl1pPr>
            <a:lvl2pPr marL="457200" algn="ctr" rtl="0" fontAlgn="base">
              <a:spcBef>
                <a:spcPct val="0"/>
              </a:spcBef>
              <a:spcAft>
                <a:spcPct val="0"/>
              </a:spcAft>
              <a:defRPr kumimoji="1" kern="1200">
                <a:solidFill>
                  <a:schemeClr val="tx1"/>
                </a:solidFill>
                <a:latin typeface="Times New Roman" pitchFamily="18" charset="0"/>
                <a:ea typeface="+mn-ea"/>
                <a:cs typeface="+mn-cs"/>
              </a:defRPr>
            </a:lvl2pPr>
            <a:lvl3pPr marL="914400" algn="ctr" rtl="0" fontAlgn="base">
              <a:spcBef>
                <a:spcPct val="0"/>
              </a:spcBef>
              <a:spcAft>
                <a:spcPct val="0"/>
              </a:spcAft>
              <a:defRPr kumimoji="1" kern="1200">
                <a:solidFill>
                  <a:schemeClr val="tx1"/>
                </a:solidFill>
                <a:latin typeface="Times New Roman" pitchFamily="18" charset="0"/>
                <a:ea typeface="+mn-ea"/>
                <a:cs typeface="+mn-cs"/>
              </a:defRPr>
            </a:lvl3pPr>
            <a:lvl4pPr marL="1371600" algn="ctr" rtl="0" fontAlgn="base">
              <a:spcBef>
                <a:spcPct val="0"/>
              </a:spcBef>
              <a:spcAft>
                <a:spcPct val="0"/>
              </a:spcAft>
              <a:defRPr kumimoji="1" kern="1200">
                <a:solidFill>
                  <a:schemeClr val="tx1"/>
                </a:solidFill>
                <a:latin typeface="Times New Roman" pitchFamily="18" charset="0"/>
                <a:ea typeface="+mn-ea"/>
                <a:cs typeface="+mn-cs"/>
              </a:defRPr>
            </a:lvl4pPr>
            <a:lvl5pPr marL="1828800" algn="ctr" rtl="0" fontAlgn="base">
              <a:spcBef>
                <a:spcPct val="0"/>
              </a:spcBef>
              <a:spcAft>
                <a:spcPct val="0"/>
              </a:spcAft>
              <a:defRPr kumimoji="1" kern="1200">
                <a:solidFill>
                  <a:schemeClr val="tx1"/>
                </a:solidFill>
                <a:latin typeface="Times New Roman" pitchFamily="18" charset="0"/>
                <a:ea typeface="+mn-ea"/>
                <a:cs typeface="+mn-cs"/>
              </a:defRPr>
            </a:lvl5pPr>
            <a:lvl6pPr marL="2286000" algn="l" defTabSz="914400" rtl="0" eaLnBrk="1" latinLnBrk="0" hangingPunct="1">
              <a:defRPr kumimoji="1" kern="1200">
                <a:solidFill>
                  <a:schemeClr val="tx1"/>
                </a:solidFill>
                <a:latin typeface="Times New Roman" pitchFamily="18" charset="0"/>
                <a:ea typeface="+mn-ea"/>
                <a:cs typeface="+mn-cs"/>
              </a:defRPr>
            </a:lvl6pPr>
            <a:lvl7pPr marL="2743200" algn="l" defTabSz="914400" rtl="0" eaLnBrk="1" latinLnBrk="0" hangingPunct="1">
              <a:defRPr kumimoji="1" kern="1200">
                <a:solidFill>
                  <a:schemeClr val="tx1"/>
                </a:solidFill>
                <a:latin typeface="Times New Roman" pitchFamily="18" charset="0"/>
                <a:ea typeface="+mn-ea"/>
                <a:cs typeface="+mn-cs"/>
              </a:defRPr>
            </a:lvl7pPr>
            <a:lvl8pPr marL="3200400" algn="l" defTabSz="914400" rtl="0" eaLnBrk="1" latinLnBrk="0" hangingPunct="1">
              <a:defRPr kumimoji="1" kern="1200">
                <a:solidFill>
                  <a:schemeClr val="tx1"/>
                </a:solidFill>
                <a:latin typeface="Times New Roman" pitchFamily="18" charset="0"/>
                <a:ea typeface="+mn-ea"/>
                <a:cs typeface="+mn-cs"/>
              </a:defRPr>
            </a:lvl8pPr>
            <a:lvl9pPr marL="3657600" algn="l" defTabSz="914400" rtl="0" eaLnBrk="1" latinLnBrk="0" hangingPunct="1">
              <a:defRPr kumimoji="1" kern="1200">
                <a:solidFill>
                  <a:schemeClr val="tx1"/>
                </a:solidFill>
                <a:latin typeface="Times New Roman" pitchFamily="18" charset="0"/>
                <a:ea typeface="+mn-ea"/>
                <a:cs typeface="+mn-cs"/>
              </a:defRPr>
            </a:lvl9pPr>
          </a:lstStyle>
          <a:p>
            <a:pPr algn="l">
              <a:spcBef>
                <a:spcPct val="50000"/>
              </a:spcBef>
            </a:pPr>
            <a:r>
              <a:rPr kumimoji="0" lang="en-US" sz="2000"/>
              <a:t>oxygen difluoride</a:t>
            </a:r>
          </a:p>
        </p:txBody>
      </p:sp>
      <p:sp>
        <p:nvSpPr>
          <p:cNvPr id="9" name="Text Box 35"/>
          <p:cNvSpPr txBox="1">
            <a:spLocks noChangeArrowheads="1"/>
          </p:cNvSpPr>
          <p:nvPr/>
        </p:nvSpPr>
        <p:spPr bwMode="auto">
          <a:xfrm>
            <a:off x="1431925" y="5484813"/>
            <a:ext cx="2698750" cy="396875"/>
          </a:xfrm>
          <a:prstGeom prst="rect">
            <a:avLst/>
          </a:prstGeom>
          <a:noFill/>
          <a:ln w="9525">
            <a:noFill/>
            <a:miter lim="800000"/>
            <a:headEnd/>
            <a:tailEnd/>
          </a:ln>
          <a:effectLst/>
        </p:spPr>
        <p:txBody>
          <a:bodyPr>
            <a:spAutoFit/>
          </a:bodyPr>
          <a:lstStyle>
            <a:defPPr>
              <a:defRPr lang="en-US"/>
            </a:defPPr>
            <a:lvl1pPr algn="ctr" rtl="0" fontAlgn="base">
              <a:spcBef>
                <a:spcPct val="0"/>
              </a:spcBef>
              <a:spcAft>
                <a:spcPct val="0"/>
              </a:spcAft>
              <a:defRPr kumimoji="1" kern="1200">
                <a:solidFill>
                  <a:schemeClr val="tx1"/>
                </a:solidFill>
                <a:latin typeface="Times New Roman" pitchFamily="18" charset="0"/>
                <a:ea typeface="+mn-ea"/>
                <a:cs typeface="+mn-cs"/>
              </a:defRPr>
            </a:lvl1pPr>
            <a:lvl2pPr marL="457200" algn="ctr" rtl="0" fontAlgn="base">
              <a:spcBef>
                <a:spcPct val="0"/>
              </a:spcBef>
              <a:spcAft>
                <a:spcPct val="0"/>
              </a:spcAft>
              <a:defRPr kumimoji="1" kern="1200">
                <a:solidFill>
                  <a:schemeClr val="tx1"/>
                </a:solidFill>
                <a:latin typeface="Times New Roman" pitchFamily="18" charset="0"/>
                <a:ea typeface="+mn-ea"/>
                <a:cs typeface="+mn-cs"/>
              </a:defRPr>
            </a:lvl2pPr>
            <a:lvl3pPr marL="914400" algn="ctr" rtl="0" fontAlgn="base">
              <a:spcBef>
                <a:spcPct val="0"/>
              </a:spcBef>
              <a:spcAft>
                <a:spcPct val="0"/>
              </a:spcAft>
              <a:defRPr kumimoji="1" kern="1200">
                <a:solidFill>
                  <a:schemeClr val="tx1"/>
                </a:solidFill>
                <a:latin typeface="Times New Roman" pitchFamily="18" charset="0"/>
                <a:ea typeface="+mn-ea"/>
                <a:cs typeface="+mn-cs"/>
              </a:defRPr>
            </a:lvl3pPr>
            <a:lvl4pPr marL="1371600" algn="ctr" rtl="0" fontAlgn="base">
              <a:spcBef>
                <a:spcPct val="0"/>
              </a:spcBef>
              <a:spcAft>
                <a:spcPct val="0"/>
              </a:spcAft>
              <a:defRPr kumimoji="1" kern="1200">
                <a:solidFill>
                  <a:schemeClr val="tx1"/>
                </a:solidFill>
                <a:latin typeface="Times New Roman" pitchFamily="18" charset="0"/>
                <a:ea typeface="+mn-ea"/>
                <a:cs typeface="+mn-cs"/>
              </a:defRPr>
            </a:lvl4pPr>
            <a:lvl5pPr marL="1828800" algn="ctr" rtl="0" fontAlgn="base">
              <a:spcBef>
                <a:spcPct val="0"/>
              </a:spcBef>
              <a:spcAft>
                <a:spcPct val="0"/>
              </a:spcAft>
              <a:defRPr kumimoji="1" kern="1200">
                <a:solidFill>
                  <a:schemeClr val="tx1"/>
                </a:solidFill>
                <a:latin typeface="Times New Roman" pitchFamily="18" charset="0"/>
                <a:ea typeface="+mn-ea"/>
                <a:cs typeface="+mn-cs"/>
              </a:defRPr>
            </a:lvl5pPr>
            <a:lvl6pPr marL="2286000" algn="l" defTabSz="914400" rtl="0" eaLnBrk="1" latinLnBrk="0" hangingPunct="1">
              <a:defRPr kumimoji="1" kern="1200">
                <a:solidFill>
                  <a:schemeClr val="tx1"/>
                </a:solidFill>
                <a:latin typeface="Times New Roman" pitchFamily="18" charset="0"/>
                <a:ea typeface="+mn-ea"/>
                <a:cs typeface="+mn-cs"/>
              </a:defRPr>
            </a:lvl6pPr>
            <a:lvl7pPr marL="2743200" algn="l" defTabSz="914400" rtl="0" eaLnBrk="1" latinLnBrk="0" hangingPunct="1">
              <a:defRPr kumimoji="1" kern="1200">
                <a:solidFill>
                  <a:schemeClr val="tx1"/>
                </a:solidFill>
                <a:latin typeface="Times New Roman" pitchFamily="18" charset="0"/>
                <a:ea typeface="+mn-ea"/>
                <a:cs typeface="+mn-cs"/>
              </a:defRPr>
            </a:lvl7pPr>
            <a:lvl8pPr marL="3200400" algn="l" defTabSz="914400" rtl="0" eaLnBrk="1" latinLnBrk="0" hangingPunct="1">
              <a:defRPr kumimoji="1" kern="1200">
                <a:solidFill>
                  <a:schemeClr val="tx1"/>
                </a:solidFill>
                <a:latin typeface="Times New Roman" pitchFamily="18" charset="0"/>
                <a:ea typeface="+mn-ea"/>
                <a:cs typeface="+mn-cs"/>
              </a:defRPr>
            </a:lvl8pPr>
            <a:lvl9pPr marL="3657600" algn="l" defTabSz="914400" rtl="0" eaLnBrk="1" latinLnBrk="0" hangingPunct="1">
              <a:defRPr kumimoji="1" kern="1200">
                <a:solidFill>
                  <a:schemeClr val="tx1"/>
                </a:solidFill>
                <a:latin typeface="Times New Roman" pitchFamily="18" charset="0"/>
                <a:ea typeface="+mn-ea"/>
                <a:cs typeface="+mn-cs"/>
              </a:defRPr>
            </a:lvl9pPr>
          </a:lstStyle>
          <a:p>
            <a:pPr algn="l">
              <a:spcBef>
                <a:spcPct val="50000"/>
              </a:spcBef>
            </a:pPr>
            <a:r>
              <a:rPr kumimoji="0" lang="en-US" sz="2000"/>
              <a:t>dinitrogen tetrasulfide</a:t>
            </a:r>
          </a:p>
        </p:txBody>
      </p:sp>
      <p:sp>
        <p:nvSpPr>
          <p:cNvPr id="10" name="Text Box 36"/>
          <p:cNvSpPr txBox="1">
            <a:spLocks noChangeArrowheads="1"/>
          </p:cNvSpPr>
          <p:nvPr/>
        </p:nvSpPr>
        <p:spPr bwMode="auto">
          <a:xfrm>
            <a:off x="1844675" y="6064250"/>
            <a:ext cx="1873250" cy="396875"/>
          </a:xfrm>
          <a:prstGeom prst="rect">
            <a:avLst/>
          </a:prstGeom>
          <a:noFill/>
          <a:ln w="9525">
            <a:noFill/>
            <a:miter lim="800000"/>
            <a:headEnd/>
            <a:tailEnd/>
          </a:ln>
          <a:effectLst/>
        </p:spPr>
        <p:txBody>
          <a:bodyPr>
            <a:spAutoFit/>
          </a:bodyPr>
          <a:lstStyle>
            <a:defPPr>
              <a:defRPr lang="en-US"/>
            </a:defPPr>
            <a:lvl1pPr algn="ctr" rtl="0" fontAlgn="base">
              <a:spcBef>
                <a:spcPct val="0"/>
              </a:spcBef>
              <a:spcAft>
                <a:spcPct val="0"/>
              </a:spcAft>
              <a:defRPr kumimoji="1" kern="1200">
                <a:solidFill>
                  <a:schemeClr val="tx1"/>
                </a:solidFill>
                <a:latin typeface="Times New Roman" pitchFamily="18" charset="0"/>
                <a:ea typeface="+mn-ea"/>
                <a:cs typeface="+mn-cs"/>
              </a:defRPr>
            </a:lvl1pPr>
            <a:lvl2pPr marL="457200" algn="ctr" rtl="0" fontAlgn="base">
              <a:spcBef>
                <a:spcPct val="0"/>
              </a:spcBef>
              <a:spcAft>
                <a:spcPct val="0"/>
              </a:spcAft>
              <a:defRPr kumimoji="1" kern="1200">
                <a:solidFill>
                  <a:schemeClr val="tx1"/>
                </a:solidFill>
                <a:latin typeface="Times New Roman" pitchFamily="18" charset="0"/>
                <a:ea typeface="+mn-ea"/>
                <a:cs typeface="+mn-cs"/>
              </a:defRPr>
            </a:lvl2pPr>
            <a:lvl3pPr marL="914400" algn="ctr" rtl="0" fontAlgn="base">
              <a:spcBef>
                <a:spcPct val="0"/>
              </a:spcBef>
              <a:spcAft>
                <a:spcPct val="0"/>
              </a:spcAft>
              <a:defRPr kumimoji="1" kern="1200">
                <a:solidFill>
                  <a:schemeClr val="tx1"/>
                </a:solidFill>
                <a:latin typeface="Times New Roman" pitchFamily="18" charset="0"/>
                <a:ea typeface="+mn-ea"/>
                <a:cs typeface="+mn-cs"/>
              </a:defRPr>
            </a:lvl3pPr>
            <a:lvl4pPr marL="1371600" algn="ctr" rtl="0" fontAlgn="base">
              <a:spcBef>
                <a:spcPct val="0"/>
              </a:spcBef>
              <a:spcAft>
                <a:spcPct val="0"/>
              </a:spcAft>
              <a:defRPr kumimoji="1" kern="1200">
                <a:solidFill>
                  <a:schemeClr val="tx1"/>
                </a:solidFill>
                <a:latin typeface="Times New Roman" pitchFamily="18" charset="0"/>
                <a:ea typeface="+mn-ea"/>
                <a:cs typeface="+mn-cs"/>
              </a:defRPr>
            </a:lvl4pPr>
            <a:lvl5pPr marL="1828800" algn="ctr" rtl="0" fontAlgn="base">
              <a:spcBef>
                <a:spcPct val="0"/>
              </a:spcBef>
              <a:spcAft>
                <a:spcPct val="0"/>
              </a:spcAft>
              <a:defRPr kumimoji="1" kern="1200">
                <a:solidFill>
                  <a:schemeClr val="tx1"/>
                </a:solidFill>
                <a:latin typeface="Times New Roman" pitchFamily="18" charset="0"/>
                <a:ea typeface="+mn-ea"/>
                <a:cs typeface="+mn-cs"/>
              </a:defRPr>
            </a:lvl5pPr>
            <a:lvl6pPr marL="2286000" algn="l" defTabSz="914400" rtl="0" eaLnBrk="1" latinLnBrk="0" hangingPunct="1">
              <a:defRPr kumimoji="1" kern="1200">
                <a:solidFill>
                  <a:schemeClr val="tx1"/>
                </a:solidFill>
                <a:latin typeface="Times New Roman" pitchFamily="18" charset="0"/>
                <a:ea typeface="+mn-ea"/>
                <a:cs typeface="+mn-cs"/>
              </a:defRPr>
            </a:lvl6pPr>
            <a:lvl7pPr marL="2743200" algn="l" defTabSz="914400" rtl="0" eaLnBrk="1" latinLnBrk="0" hangingPunct="1">
              <a:defRPr kumimoji="1" kern="1200">
                <a:solidFill>
                  <a:schemeClr val="tx1"/>
                </a:solidFill>
                <a:latin typeface="Times New Roman" pitchFamily="18" charset="0"/>
                <a:ea typeface="+mn-ea"/>
                <a:cs typeface="+mn-cs"/>
              </a:defRPr>
            </a:lvl7pPr>
            <a:lvl8pPr marL="3200400" algn="l" defTabSz="914400" rtl="0" eaLnBrk="1" latinLnBrk="0" hangingPunct="1">
              <a:defRPr kumimoji="1" kern="1200">
                <a:solidFill>
                  <a:schemeClr val="tx1"/>
                </a:solidFill>
                <a:latin typeface="Times New Roman" pitchFamily="18" charset="0"/>
                <a:ea typeface="+mn-ea"/>
                <a:cs typeface="+mn-cs"/>
              </a:defRPr>
            </a:lvl8pPr>
            <a:lvl9pPr marL="3657600" algn="l" defTabSz="914400" rtl="0" eaLnBrk="1" latinLnBrk="0" hangingPunct="1">
              <a:defRPr kumimoji="1" kern="1200">
                <a:solidFill>
                  <a:schemeClr val="tx1"/>
                </a:solidFill>
                <a:latin typeface="Times New Roman" pitchFamily="18" charset="0"/>
                <a:ea typeface="+mn-ea"/>
                <a:cs typeface="+mn-cs"/>
              </a:defRPr>
            </a:lvl9pPr>
          </a:lstStyle>
          <a:p>
            <a:pPr algn="l">
              <a:spcBef>
                <a:spcPct val="50000"/>
              </a:spcBef>
            </a:pPr>
            <a:r>
              <a:rPr kumimoji="0" lang="en-US" sz="2000"/>
              <a:t>sulfur trioxide</a:t>
            </a:r>
          </a:p>
        </p:txBody>
      </p:sp>
      <p:pic>
        <p:nvPicPr>
          <p:cNvPr id="11" name="Object 2"/>
          <p:cNvPicPr>
            <a:picLocks noChangeAspect="1" noChangeArrowheads="1"/>
          </p:cNvPicPr>
          <p:nvPr/>
        </p:nvPicPr>
        <p:blipFill>
          <a:blip r:embed="rId3"/>
          <a:srcRect/>
          <a:stretch>
            <a:fillRect/>
          </a:stretch>
        </p:blipFill>
        <p:spPr bwMode="auto">
          <a:xfrm>
            <a:off x="5913438" y="3138488"/>
            <a:ext cx="1155700" cy="533400"/>
          </a:xfrm>
          <a:prstGeom prst="rect">
            <a:avLst/>
          </a:prstGeom>
          <a:noFill/>
          <a:ln w="9525">
            <a:noFill/>
            <a:miter lim="800000"/>
            <a:headEnd/>
            <a:tailEnd/>
          </a:ln>
          <a:effectLst/>
        </p:spPr>
      </p:pic>
      <p:pic>
        <p:nvPicPr>
          <p:cNvPr id="12" name="Object 3"/>
          <p:cNvPicPr>
            <a:picLocks noChangeAspect="1" noChangeArrowheads="1"/>
          </p:cNvPicPr>
          <p:nvPr/>
        </p:nvPicPr>
        <p:blipFill>
          <a:blip r:embed="rId4"/>
          <a:srcRect/>
          <a:stretch>
            <a:fillRect/>
          </a:stretch>
        </p:blipFill>
        <p:spPr bwMode="auto">
          <a:xfrm>
            <a:off x="5875338" y="3733800"/>
            <a:ext cx="1231900" cy="533400"/>
          </a:xfrm>
          <a:prstGeom prst="rect">
            <a:avLst/>
          </a:prstGeom>
          <a:noFill/>
          <a:ln w="9525">
            <a:noFill/>
            <a:miter lim="800000"/>
            <a:headEnd/>
            <a:tailEnd/>
          </a:ln>
          <a:effectLst/>
        </p:spPr>
      </p:pic>
      <p:pic>
        <p:nvPicPr>
          <p:cNvPr id="13" name="Object 4"/>
          <p:cNvPicPr>
            <a:picLocks noChangeAspect="1" noChangeArrowheads="1"/>
          </p:cNvPicPr>
          <p:nvPr/>
        </p:nvPicPr>
        <p:blipFill>
          <a:blip r:embed="rId5"/>
          <a:srcRect/>
          <a:stretch>
            <a:fillRect/>
          </a:stretch>
        </p:blipFill>
        <p:spPr bwMode="auto">
          <a:xfrm>
            <a:off x="5873750" y="4297363"/>
            <a:ext cx="1219200" cy="533400"/>
          </a:xfrm>
          <a:prstGeom prst="rect">
            <a:avLst/>
          </a:prstGeom>
          <a:noFill/>
          <a:ln w="9525">
            <a:noFill/>
            <a:miter lim="800000"/>
            <a:headEnd/>
            <a:tailEnd/>
          </a:ln>
          <a:effectLst/>
        </p:spPr>
      </p:pic>
      <p:pic>
        <p:nvPicPr>
          <p:cNvPr id="14" name="Object 5"/>
          <p:cNvPicPr>
            <a:picLocks noChangeAspect="1" noChangeArrowheads="1"/>
          </p:cNvPicPr>
          <p:nvPr/>
        </p:nvPicPr>
        <p:blipFill>
          <a:blip r:embed="rId6"/>
          <a:srcRect/>
          <a:stretch>
            <a:fillRect/>
          </a:stretch>
        </p:blipFill>
        <p:spPr bwMode="auto">
          <a:xfrm>
            <a:off x="5959475" y="4891088"/>
            <a:ext cx="1066800" cy="533400"/>
          </a:xfrm>
          <a:prstGeom prst="rect">
            <a:avLst/>
          </a:prstGeom>
          <a:noFill/>
          <a:ln w="9525">
            <a:noFill/>
            <a:miter lim="800000"/>
            <a:headEnd/>
            <a:tailEnd/>
          </a:ln>
          <a:effectLst/>
        </p:spPr>
      </p:pic>
      <p:pic>
        <p:nvPicPr>
          <p:cNvPr id="15" name="Object 6"/>
          <p:cNvPicPr>
            <a:picLocks noChangeAspect="1" noChangeArrowheads="1"/>
          </p:cNvPicPr>
          <p:nvPr/>
        </p:nvPicPr>
        <p:blipFill>
          <a:blip r:embed="rId7"/>
          <a:srcRect/>
          <a:stretch>
            <a:fillRect/>
          </a:stretch>
        </p:blipFill>
        <p:spPr bwMode="auto">
          <a:xfrm>
            <a:off x="5888038" y="5470525"/>
            <a:ext cx="1270000" cy="533400"/>
          </a:xfrm>
          <a:prstGeom prst="rect">
            <a:avLst/>
          </a:prstGeom>
          <a:noFill/>
          <a:ln w="9525">
            <a:noFill/>
            <a:miter lim="800000"/>
            <a:headEnd/>
            <a:tailEnd/>
          </a:ln>
          <a:effectLst/>
        </p:spPr>
      </p:pic>
      <p:pic>
        <p:nvPicPr>
          <p:cNvPr id="16" name="Object 7"/>
          <p:cNvPicPr>
            <a:picLocks noChangeAspect="1" noChangeArrowheads="1"/>
          </p:cNvPicPr>
          <p:nvPr/>
        </p:nvPicPr>
        <p:blipFill>
          <a:blip r:embed="rId8"/>
          <a:srcRect/>
          <a:stretch>
            <a:fillRect/>
          </a:stretch>
        </p:blipFill>
        <p:spPr bwMode="auto">
          <a:xfrm>
            <a:off x="6042025" y="6034088"/>
            <a:ext cx="1104900" cy="533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6800"/>
          </a:xfrm>
        </p:spPr>
        <p:txBody>
          <a:bodyPr>
            <a:normAutofit/>
          </a:bodyPr>
          <a:lstStyle/>
          <a:p>
            <a:r>
              <a:rPr lang="en-US" dirty="0" smtClean="0"/>
              <a:t>Try these Problems:</a:t>
            </a:r>
            <a:endParaRPr lang="en-US" dirty="0"/>
          </a:p>
        </p:txBody>
      </p:sp>
      <p:sp>
        <p:nvSpPr>
          <p:cNvPr id="3" name="Content Placeholder 2"/>
          <p:cNvSpPr>
            <a:spLocks noGrp="1"/>
          </p:cNvSpPr>
          <p:nvPr>
            <p:ph idx="1"/>
          </p:nvPr>
        </p:nvSpPr>
        <p:spPr>
          <a:xfrm>
            <a:off x="457200" y="1752600"/>
            <a:ext cx="8229600" cy="4325112"/>
          </a:xfrm>
        </p:spPr>
        <p:txBody>
          <a:bodyPr>
            <a:normAutofit/>
          </a:bodyPr>
          <a:lstStyle/>
          <a:p>
            <a:r>
              <a:rPr lang="en-US" dirty="0" smtClean="0"/>
              <a:t>SO</a:t>
            </a:r>
            <a:r>
              <a:rPr lang="en-US" baseline="-25000" dirty="0" smtClean="0"/>
              <a:t>2(g)</a:t>
            </a:r>
            <a:r>
              <a:rPr lang="en-US" dirty="0" smtClean="0"/>
              <a:t> </a:t>
            </a:r>
            <a:r>
              <a:rPr lang="en-US" dirty="0" smtClean="0">
                <a:sym typeface="Wingdings"/>
              </a:rPr>
              <a:t></a:t>
            </a:r>
          </a:p>
          <a:p>
            <a:pPr>
              <a:buNone/>
            </a:pPr>
            <a:endParaRPr lang="en-US" dirty="0" smtClean="0"/>
          </a:p>
          <a:p>
            <a:r>
              <a:rPr lang="en-US" dirty="0" smtClean="0"/>
              <a:t>CS</a:t>
            </a:r>
            <a:r>
              <a:rPr lang="en-US" baseline="-25000" dirty="0" smtClean="0"/>
              <a:t>2(g)</a:t>
            </a:r>
            <a:r>
              <a:rPr lang="en-US" dirty="0" smtClean="0"/>
              <a:t> </a:t>
            </a:r>
            <a:r>
              <a:rPr lang="en-US" dirty="0" smtClean="0">
                <a:sym typeface="Wingdings"/>
              </a:rPr>
              <a:t></a:t>
            </a:r>
            <a:r>
              <a:rPr lang="en-US" dirty="0" smtClean="0"/>
              <a:t> </a:t>
            </a:r>
          </a:p>
          <a:p>
            <a:pPr>
              <a:buNone/>
            </a:pPr>
            <a:endParaRPr lang="en-US" dirty="0" smtClean="0"/>
          </a:p>
          <a:p>
            <a:r>
              <a:rPr lang="en-US" dirty="0" smtClean="0"/>
              <a:t>N</a:t>
            </a:r>
            <a:r>
              <a:rPr lang="en-US" baseline="-25000" dirty="0" smtClean="0"/>
              <a:t>2</a:t>
            </a:r>
            <a:r>
              <a:rPr lang="en-US" dirty="0" smtClean="0"/>
              <a:t>O</a:t>
            </a:r>
            <a:r>
              <a:rPr lang="en-US" baseline="-25000" dirty="0" smtClean="0"/>
              <a:t>3(g)</a:t>
            </a:r>
            <a:r>
              <a:rPr lang="en-US" dirty="0" smtClean="0"/>
              <a:t> </a:t>
            </a:r>
            <a:r>
              <a:rPr lang="en-US" dirty="0" smtClean="0">
                <a:sym typeface="Wingdings"/>
              </a:rPr>
              <a:t></a:t>
            </a:r>
          </a:p>
          <a:p>
            <a:pPr>
              <a:buNone/>
            </a:pPr>
            <a:endParaRPr lang="en-US" dirty="0" smtClean="0"/>
          </a:p>
          <a:p>
            <a:r>
              <a:rPr lang="en-US" dirty="0" smtClean="0"/>
              <a:t>CCl</a:t>
            </a:r>
            <a:r>
              <a:rPr lang="en-US" baseline="-25000" dirty="0" smtClean="0"/>
              <a:t>4(l)</a:t>
            </a:r>
            <a:r>
              <a:rPr lang="en-US" dirty="0" smtClean="0"/>
              <a:t> </a:t>
            </a:r>
            <a:r>
              <a:rPr lang="en-US" dirty="0" smtClean="0">
                <a:sym typeface="Wingdings"/>
              </a:rPr>
              <a:t></a:t>
            </a:r>
          </a:p>
          <a:p>
            <a:pPr>
              <a:buNone/>
            </a:pPr>
            <a:endParaRPr lang="en-US" dirty="0" smtClean="0"/>
          </a:p>
          <a:p>
            <a:r>
              <a:rPr lang="en-US" dirty="0" smtClean="0"/>
              <a:t>P</a:t>
            </a:r>
            <a:r>
              <a:rPr lang="en-US" baseline="-25000" dirty="0" smtClean="0"/>
              <a:t>4</a:t>
            </a:r>
            <a:r>
              <a:rPr lang="en-US" dirty="0" smtClean="0"/>
              <a:t>O</a:t>
            </a:r>
            <a:r>
              <a:rPr lang="en-US" baseline="-25000" dirty="0" smtClean="0"/>
              <a:t>10(s)</a:t>
            </a:r>
            <a:r>
              <a:rPr lang="en-US" dirty="0" smtClean="0"/>
              <a:t> </a:t>
            </a:r>
            <a:r>
              <a:rPr lang="en-US" dirty="0" smtClean="0">
                <a:sym typeface="Wingdings"/>
              </a:rPr>
              <a:t></a:t>
            </a:r>
            <a:endParaRPr lang="en-US" dirty="0" smtClean="0"/>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t>Assignment:</a:t>
            </a:r>
            <a:endParaRPr lang="en-US" dirty="0"/>
          </a:p>
        </p:txBody>
      </p:sp>
      <p:sp>
        <p:nvSpPr>
          <p:cNvPr id="3" name="Content Placeholder 2"/>
          <p:cNvSpPr>
            <a:spLocks noGrp="1"/>
          </p:cNvSpPr>
          <p:nvPr>
            <p:ph idx="1"/>
          </p:nvPr>
        </p:nvSpPr>
        <p:spPr/>
        <p:txBody>
          <a:bodyPr/>
          <a:lstStyle/>
          <a:p>
            <a:pPr lvl="0"/>
            <a:r>
              <a:rPr lang="en-US" dirty="0" smtClean="0"/>
              <a:t>Do Problems to the left</a:t>
            </a:r>
          </a:p>
          <a:p>
            <a:pPr lvl="0"/>
            <a:r>
              <a:rPr lang="en-US" dirty="0" smtClean="0"/>
              <a:t>Do the Practice Problems on pg 49 of Text</a:t>
            </a:r>
          </a:p>
          <a:p>
            <a:pPr>
              <a:buNone/>
            </a:pP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Molecular Compounds that contain Hydrogen</a:t>
            </a:r>
            <a:endParaRPr lang="en-US" dirty="0"/>
          </a:p>
        </p:txBody>
      </p:sp>
      <p:sp>
        <p:nvSpPr>
          <p:cNvPr id="3" name="Content Placeholder 2"/>
          <p:cNvSpPr>
            <a:spLocks noGrp="1"/>
          </p:cNvSpPr>
          <p:nvPr>
            <p:ph idx="1"/>
          </p:nvPr>
        </p:nvSpPr>
        <p:spPr>
          <a:xfrm>
            <a:off x="457200" y="2249424"/>
            <a:ext cx="3276600" cy="4325112"/>
          </a:xfrm>
        </p:spPr>
        <p:txBody>
          <a:bodyPr>
            <a:normAutofit lnSpcReduction="10000"/>
          </a:bodyPr>
          <a:lstStyle/>
          <a:p>
            <a:r>
              <a:rPr lang="en-US" b="1" dirty="0" smtClean="0"/>
              <a:t>The names, formulas and states for the following molecular compounds containing hydrogen must be memorized!!!!</a:t>
            </a:r>
            <a:endParaRPr lang="en-US" dirty="0" smtClean="0"/>
          </a:p>
          <a:p>
            <a:pPr>
              <a:buNone/>
            </a:pPr>
            <a:endParaRPr lang="en-US" dirty="0"/>
          </a:p>
        </p:txBody>
      </p:sp>
      <p:graphicFrame>
        <p:nvGraphicFramePr>
          <p:cNvPr id="4" name="Table 3"/>
          <p:cNvGraphicFramePr>
            <a:graphicFrameLocks noGrp="1"/>
          </p:cNvGraphicFramePr>
          <p:nvPr/>
        </p:nvGraphicFramePr>
        <p:xfrm>
          <a:off x="4038600" y="1752600"/>
          <a:ext cx="4800600" cy="5046795"/>
        </p:xfrm>
        <a:graphic>
          <a:graphicData uri="http://schemas.openxmlformats.org/drawingml/2006/table">
            <a:tbl>
              <a:tblPr/>
              <a:tblGrid>
                <a:gridCol w="2400300"/>
                <a:gridCol w="2400300"/>
              </a:tblGrid>
              <a:tr h="529659">
                <a:tc>
                  <a:txBody>
                    <a:bodyPr/>
                    <a:lstStyle/>
                    <a:p>
                      <a:pPr marL="0" marR="0" algn="l">
                        <a:lnSpc>
                          <a:spcPct val="115000"/>
                        </a:lnSpc>
                        <a:spcBef>
                          <a:spcPts val="0"/>
                        </a:spcBef>
                        <a:spcAft>
                          <a:spcPts val="0"/>
                        </a:spcAft>
                        <a:tabLst>
                          <a:tab pos="2246630" algn="l"/>
                        </a:tabLst>
                      </a:pPr>
                      <a:r>
                        <a:rPr lang="en-US" sz="2400">
                          <a:latin typeface="Calibri"/>
                          <a:ea typeface="Calibri"/>
                          <a:cs typeface="Times New Roman"/>
                        </a:rPr>
                        <a:t>water</a:t>
                      </a:r>
                      <a:endParaRPr lang="en-US" sz="2000">
                        <a:latin typeface="Calibri"/>
                        <a:ea typeface="Calibri"/>
                        <a:cs typeface="Times New Roman"/>
                      </a:endParaRPr>
                    </a:p>
                  </a:txBody>
                  <a:tcPr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tabLst>
                          <a:tab pos="2246630" algn="l"/>
                        </a:tabLst>
                      </a:pPr>
                      <a:r>
                        <a:rPr lang="en-US" sz="2400">
                          <a:latin typeface="Calibri"/>
                          <a:ea typeface="Calibri"/>
                          <a:cs typeface="Times New Roman"/>
                        </a:rPr>
                        <a:t>H</a:t>
                      </a:r>
                      <a:r>
                        <a:rPr lang="en-US" sz="2400" baseline="-25000">
                          <a:latin typeface="Calibri"/>
                          <a:ea typeface="Calibri"/>
                          <a:cs typeface="Times New Roman"/>
                        </a:rPr>
                        <a:t>2</a:t>
                      </a:r>
                      <a:r>
                        <a:rPr lang="en-US" sz="2400">
                          <a:latin typeface="Calibri"/>
                          <a:ea typeface="Calibri"/>
                          <a:cs typeface="Times New Roman"/>
                        </a:rPr>
                        <a:t>O (l)</a:t>
                      </a:r>
                      <a:endParaRPr lang="en-US" sz="200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5681">
                <a:tc>
                  <a:txBody>
                    <a:bodyPr/>
                    <a:lstStyle/>
                    <a:p>
                      <a:pPr marL="0" marR="0" algn="l">
                        <a:lnSpc>
                          <a:spcPct val="115000"/>
                        </a:lnSpc>
                        <a:spcBef>
                          <a:spcPts val="0"/>
                        </a:spcBef>
                        <a:spcAft>
                          <a:spcPts val="0"/>
                        </a:spcAft>
                        <a:tabLst>
                          <a:tab pos="2246630" algn="l"/>
                        </a:tabLst>
                      </a:pPr>
                      <a:r>
                        <a:rPr lang="en-US" sz="2400">
                          <a:latin typeface="Calibri"/>
                          <a:ea typeface="Calibri"/>
                          <a:cs typeface="Times New Roman"/>
                        </a:rPr>
                        <a:t>hydrogen peroxide</a:t>
                      </a:r>
                      <a:endParaRPr lang="en-US" sz="2000">
                        <a:latin typeface="Calibri"/>
                        <a:ea typeface="Calibri"/>
                        <a:cs typeface="Times New Roman"/>
                      </a:endParaRPr>
                    </a:p>
                  </a:txBody>
                  <a:tcPr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tabLst>
                          <a:tab pos="2246630" algn="l"/>
                        </a:tabLst>
                      </a:pPr>
                      <a:r>
                        <a:rPr lang="en-US" sz="2400">
                          <a:latin typeface="Calibri"/>
                          <a:ea typeface="Calibri"/>
                          <a:cs typeface="Times New Roman"/>
                        </a:rPr>
                        <a:t>H</a:t>
                      </a:r>
                      <a:r>
                        <a:rPr lang="en-US" sz="2400" baseline="-25000">
                          <a:latin typeface="Calibri"/>
                          <a:ea typeface="Calibri"/>
                          <a:cs typeface="Times New Roman"/>
                        </a:rPr>
                        <a:t>2</a:t>
                      </a:r>
                      <a:r>
                        <a:rPr lang="en-US" sz="2400">
                          <a:latin typeface="Calibri"/>
                          <a:ea typeface="Calibri"/>
                          <a:cs typeface="Times New Roman"/>
                        </a:rPr>
                        <a:t>O</a:t>
                      </a:r>
                      <a:r>
                        <a:rPr lang="en-US" sz="2400" baseline="-25000">
                          <a:latin typeface="Calibri"/>
                          <a:ea typeface="Calibri"/>
                          <a:cs typeface="Times New Roman"/>
                        </a:rPr>
                        <a:t>2</a:t>
                      </a:r>
                      <a:r>
                        <a:rPr lang="en-US" sz="2400">
                          <a:latin typeface="Calibri"/>
                          <a:ea typeface="Calibri"/>
                          <a:cs typeface="Times New Roman"/>
                        </a:rPr>
                        <a:t> (l)</a:t>
                      </a:r>
                      <a:endParaRPr lang="en-US" sz="200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1385">
                <a:tc>
                  <a:txBody>
                    <a:bodyPr/>
                    <a:lstStyle/>
                    <a:p>
                      <a:pPr marL="0" marR="0" algn="l">
                        <a:lnSpc>
                          <a:spcPct val="115000"/>
                        </a:lnSpc>
                        <a:spcBef>
                          <a:spcPts val="0"/>
                        </a:spcBef>
                        <a:spcAft>
                          <a:spcPts val="0"/>
                        </a:spcAft>
                        <a:tabLst>
                          <a:tab pos="2246630" algn="l"/>
                        </a:tabLst>
                      </a:pPr>
                      <a:r>
                        <a:rPr lang="en-US" sz="2400">
                          <a:latin typeface="Calibri"/>
                          <a:ea typeface="Calibri"/>
                          <a:cs typeface="Times New Roman"/>
                        </a:rPr>
                        <a:t>ammonia</a:t>
                      </a:r>
                      <a:endParaRPr lang="en-US" sz="2000">
                        <a:latin typeface="Calibri"/>
                        <a:ea typeface="Calibri"/>
                        <a:cs typeface="Times New Roman"/>
                      </a:endParaRPr>
                    </a:p>
                  </a:txBody>
                  <a:tcPr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tabLst>
                          <a:tab pos="2246630" algn="l"/>
                        </a:tabLst>
                      </a:pPr>
                      <a:r>
                        <a:rPr lang="en-US" sz="2400">
                          <a:latin typeface="Calibri"/>
                          <a:ea typeface="Calibri"/>
                          <a:cs typeface="Times New Roman"/>
                        </a:rPr>
                        <a:t>NH</a:t>
                      </a:r>
                      <a:r>
                        <a:rPr lang="en-US" sz="2400" baseline="-25000">
                          <a:latin typeface="Calibri"/>
                          <a:ea typeface="Calibri"/>
                          <a:cs typeface="Times New Roman"/>
                        </a:rPr>
                        <a:t>3</a:t>
                      </a:r>
                      <a:r>
                        <a:rPr lang="en-US" sz="2400">
                          <a:latin typeface="Calibri"/>
                          <a:ea typeface="Calibri"/>
                          <a:cs typeface="Times New Roman"/>
                        </a:rPr>
                        <a:t> (g)</a:t>
                      </a:r>
                      <a:endParaRPr lang="en-US" sz="200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1385">
                <a:tc>
                  <a:txBody>
                    <a:bodyPr/>
                    <a:lstStyle/>
                    <a:p>
                      <a:pPr marL="0" marR="0" algn="l">
                        <a:lnSpc>
                          <a:spcPct val="115000"/>
                        </a:lnSpc>
                        <a:spcBef>
                          <a:spcPts val="0"/>
                        </a:spcBef>
                        <a:spcAft>
                          <a:spcPts val="0"/>
                        </a:spcAft>
                        <a:tabLst>
                          <a:tab pos="2246630" algn="l"/>
                        </a:tabLst>
                      </a:pPr>
                      <a:r>
                        <a:rPr lang="en-US" sz="2400">
                          <a:latin typeface="Calibri"/>
                          <a:ea typeface="Calibri"/>
                          <a:cs typeface="Times New Roman"/>
                        </a:rPr>
                        <a:t>sucrose</a:t>
                      </a:r>
                      <a:endParaRPr lang="en-US" sz="2000">
                        <a:latin typeface="Calibri"/>
                        <a:ea typeface="Calibri"/>
                        <a:cs typeface="Times New Roman"/>
                      </a:endParaRPr>
                    </a:p>
                  </a:txBody>
                  <a:tcPr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tabLst>
                          <a:tab pos="2246630" algn="l"/>
                        </a:tabLst>
                      </a:pPr>
                      <a:r>
                        <a:rPr lang="en-US" sz="2400">
                          <a:latin typeface="Calibri"/>
                          <a:ea typeface="Calibri"/>
                          <a:cs typeface="Times New Roman"/>
                        </a:rPr>
                        <a:t>C</a:t>
                      </a:r>
                      <a:r>
                        <a:rPr lang="en-US" sz="2400" baseline="-25000">
                          <a:latin typeface="Calibri"/>
                          <a:ea typeface="Calibri"/>
                          <a:cs typeface="Times New Roman"/>
                        </a:rPr>
                        <a:t>12</a:t>
                      </a:r>
                      <a:r>
                        <a:rPr lang="en-US" sz="2400">
                          <a:latin typeface="Calibri"/>
                          <a:ea typeface="Calibri"/>
                          <a:cs typeface="Times New Roman"/>
                        </a:rPr>
                        <a:t>H</a:t>
                      </a:r>
                      <a:r>
                        <a:rPr lang="en-US" sz="2400" baseline="-25000">
                          <a:latin typeface="Calibri"/>
                          <a:ea typeface="Calibri"/>
                          <a:cs typeface="Times New Roman"/>
                        </a:rPr>
                        <a:t>22</a:t>
                      </a:r>
                      <a:r>
                        <a:rPr lang="en-US" sz="2400">
                          <a:latin typeface="Calibri"/>
                          <a:ea typeface="Calibri"/>
                          <a:cs typeface="Times New Roman"/>
                        </a:rPr>
                        <a:t>O</a:t>
                      </a:r>
                      <a:r>
                        <a:rPr lang="en-US" sz="2400" baseline="-25000">
                          <a:latin typeface="Calibri"/>
                          <a:ea typeface="Calibri"/>
                          <a:cs typeface="Times New Roman"/>
                        </a:rPr>
                        <a:t>11</a:t>
                      </a:r>
                      <a:r>
                        <a:rPr lang="en-US" sz="2400">
                          <a:latin typeface="Calibri"/>
                          <a:ea typeface="Calibri"/>
                          <a:cs typeface="Times New Roman"/>
                        </a:rPr>
                        <a:t> (s)</a:t>
                      </a:r>
                      <a:endParaRPr lang="en-US" sz="200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1385">
                <a:tc>
                  <a:txBody>
                    <a:bodyPr/>
                    <a:lstStyle/>
                    <a:p>
                      <a:pPr marL="0" marR="0" algn="l">
                        <a:lnSpc>
                          <a:spcPct val="115000"/>
                        </a:lnSpc>
                        <a:spcBef>
                          <a:spcPts val="0"/>
                        </a:spcBef>
                        <a:spcAft>
                          <a:spcPts val="0"/>
                        </a:spcAft>
                        <a:tabLst>
                          <a:tab pos="2246630" algn="l"/>
                        </a:tabLst>
                      </a:pPr>
                      <a:r>
                        <a:rPr lang="en-US" sz="2400">
                          <a:latin typeface="Calibri"/>
                          <a:ea typeface="Calibri"/>
                          <a:cs typeface="Times New Roman"/>
                        </a:rPr>
                        <a:t>methane</a:t>
                      </a:r>
                      <a:endParaRPr lang="en-US" sz="2000">
                        <a:latin typeface="Calibri"/>
                        <a:ea typeface="Calibri"/>
                        <a:cs typeface="Times New Roman"/>
                      </a:endParaRPr>
                    </a:p>
                  </a:txBody>
                  <a:tcPr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tabLst>
                          <a:tab pos="2246630" algn="l"/>
                        </a:tabLst>
                      </a:pPr>
                      <a:r>
                        <a:rPr lang="en-US" sz="2400">
                          <a:latin typeface="Calibri"/>
                          <a:ea typeface="Calibri"/>
                          <a:cs typeface="Times New Roman"/>
                        </a:rPr>
                        <a:t>CH</a:t>
                      </a:r>
                      <a:r>
                        <a:rPr lang="en-US" sz="2400" baseline="-25000">
                          <a:latin typeface="Calibri"/>
                          <a:ea typeface="Calibri"/>
                          <a:cs typeface="Times New Roman"/>
                        </a:rPr>
                        <a:t>4</a:t>
                      </a:r>
                      <a:r>
                        <a:rPr lang="en-US" sz="2400">
                          <a:latin typeface="Calibri"/>
                          <a:ea typeface="Calibri"/>
                          <a:cs typeface="Times New Roman"/>
                        </a:rPr>
                        <a:t> (g)</a:t>
                      </a:r>
                      <a:endParaRPr lang="en-US" sz="200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1385">
                <a:tc>
                  <a:txBody>
                    <a:bodyPr/>
                    <a:lstStyle/>
                    <a:p>
                      <a:pPr marL="0" marR="0" algn="l">
                        <a:lnSpc>
                          <a:spcPct val="115000"/>
                        </a:lnSpc>
                        <a:spcBef>
                          <a:spcPts val="0"/>
                        </a:spcBef>
                        <a:spcAft>
                          <a:spcPts val="0"/>
                        </a:spcAft>
                        <a:tabLst>
                          <a:tab pos="2246630" algn="l"/>
                        </a:tabLst>
                      </a:pPr>
                      <a:r>
                        <a:rPr lang="en-US" sz="2400">
                          <a:latin typeface="Calibri"/>
                          <a:ea typeface="Calibri"/>
                          <a:cs typeface="Times New Roman"/>
                        </a:rPr>
                        <a:t>propane</a:t>
                      </a:r>
                      <a:endParaRPr lang="en-US" sz="2000">
                        <a:latin typeface="Calibri"/>
                        <a:ea typeface="Calibri"/>
                        <a:cs typeface="Times New Roman"/>
                      </a:endParaRPr>
                    </a:p>
                  </a:txBody>
                  <a:tcPr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tabLst>
                          <a:tab pos="2246630" algn="l"/>
                        </a:tabLst>
                      </a:pPr>
                      <a:r>
                        <a:rPr lang="en-US" sz="2400">
                          <a:latin typeface="Calibri"/>
                          <a:ea typeface="Calibri"/>
                          <a:cs typeface="Times New Roman"/>
                        </a:rPr>
                        <a:t>C</a:t>
                      </a:r>
                      <a:r>
                        <a:rPr lang="en-US" sz="2400" baseline="-25000">
                          <a:latin typeface="Calibri"/>
                          <a:ea typeface="Calibri"/>
                          <a:cs typeface="Times New Roman"/>
                        </a:rPr>
                        <a:t>3</a:t>
                      </a:r>
                      <a:r>
                        <a:rPr lang="en-US" sz="2400">
                          <a:latin typeface="Calibri"/>
                          <a:ea typeface="Calibri"/>
                          <a:cs typeface="Times New Roman"/>
                        </a:rPr>
                        <a:t>H</a:t>
                      </a:r>
                      <a:r>
                        <a:rPr lang="en-US" sz="2400" baseline="-25000">
                          <a:latin typeface="Calibri"/>
                          <a:ea typeface="Calibri"/>
                          <a:cs typeface="Times New Roman"/>
                        </a:rPr>
                        <a:t>8</a:t>
                      </a:r>
                      <a:r>
                        <a:rPr lang="en-US" sz="2400">
                          <a:latin typeface="Calibri"/>
                          <a:ea typeface="Calibri"/>
                          <a:cs typeface="Times New Roman"/>
                        </a:rPr>
                        <a:t> (g)</a:t>
                      </a:r>
                      <a:endParaRPr lang="en-US" sz="200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1385">
                <a:tc>
                  <a:txBody>
                    <a:bodyPr/>
                    <a:lstStyle/>
                    <a:p>
                      <a:pPr marL="0" marR="0" algn="l">
                        <a:lnSpc>
                          <a:spcPct val="115000"/>
                        </a:lnSpc>
                        <a:spcBef>
                          <a:spcPts val="0"/>
                        </a:spcBef>
                        <a:spcAft>
                          <a:spcPts val="0"/>
                        </a:spcAft>
                        <a:tabLst>
                          <a:tab pos="2246630" algn="l"/>
                        </a:tabLst>
                      </a:pPr>
                      <a:r>
                        <a:rPr lang="en-US" sz="2400">
                          <a:latin typeface="Calibri"/>
                          <a:ea typeface="Calibri"/>
                          <a:cs typeface="Times New Roman"/>
                        </a:rPr>
                        <a:t>methanol</a:t>
                      </a:r>
                      <a:endParaRPr lang="en-US" sz="2000">
                        <a:latin typeface="Calibri"/>
                        <a:ea typeface="Calibri"/>
                        <a:cs typeface="Times New Roman"/>
                      </a:endParaRPr>
                    </a:p>
                  </a:txBody>
                  <a:tcPr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tabLst>
                          <a:tab pos="2246630" algn="l"/>
                        </a:tabLst>
                      </a:pPr>
                      <a:r>
                        <a:rPr lang="en-US" sz="2400">
                          <a:latin typeface="Calibri"/>
                          <a:ea typeface="Calibri"/>
                          <a:cs typeface="Times New Roman"/>
                        </a:rPr>
                        <a:t>CH</a:t>
                      </a:r>
                      <a:r>
                        <a:rPr lang="en-US" sz="2400" baseline="-25000">
                          <a:latin typeface="Calibri"/>
                          <a:ea typeface="Calibri"/>
                          <a:cs typeface="Times New Roman"/>
                        </a:rPr>
                        <a:t>3</a:t>
                      </a:r>
                      <a:r>
                        <a:rPr lang="en-US" sz="2400">
                          <a:latin typeface="Calibri"/>
                          <a:ea typeface="Calibri"/>
                          <a:cs typeface="Times New Roman"/>
                        </a:rPr>
                        <a:t>OH (l)</a:t>
                      </a:r>
                      <a:endParaRPr lang="en-US" sz="200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1385">
                <a:tc>
                  <a:txBody>
                    <a:bodyPr/>
                    <a:lstStyle/>
                    <a:p>
                      <a:pPr marL="0" marR="0" algn="l">
                        <a:lnSpc>
                          <a:spcPct val="115000"/>
                        </a:lnSpc>
                        <a:spcBef>
                          <a:spcPts val="0"/>
                        </a:spcBef>
                        <a:spcAft>
                          <a:spcPts val="0"/>
                        </a:spcAft>
                        <a:tabLst>
                          <a:tab pos="2246630" algn="l"/>
                        </a:tabLst>
                      </a:pPr>
                      <a:r>
                        <a:rPr lang="en-US" sz="2400">
                          <a:latin typeface="Calibri"/>
                          <a:ea typeface="Calibri"/>
                          <a:cs typeface="Times New Roman"/>
                        </a:rPr>
                        <a:t>ethanol</a:t>
                      </a:r>
                      <a:endParaRPr lang="en-US" sz="2000">
                        <a:latin typeface="Calibri"/>
                        <a:ea typeface="Calibri"/>
                        <a:cs typeface="Times New Roman"/>
                      </a:endParaRPr>
                    </a:p>
                  </a:txBody>
                  <a:tcPr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tabLst>
                          <a:tab pos="2246630" algn="l"/>
                        </a:tabLst>
                      </a:pPr>
                      <a:r>
                        <a:rPr lang="en-US" sz="2400">
                          <a:latin typeface="Calibri"/>
                          <a:ea typeface="Calibri"/>
                          <a:cs typeface="Times New Roman"/>
                        </a:rPr>
                        <a:t>C</a:t>
                      </a:r>
                      <a:r>
                        <a:rPr lang="en-US" sz="2400" baseline="-25000">
                          <a:latin typeface="Calibri"/>
                          <a:ea typeface="Calibri"/>
                          <a:cs typeface="Times New Roman"/>
                        </a:rPr>
                        <a:t>2</a:t>
                      </a:r>
                      <a:r>
                        <a:rPr lang="en-US" sz="2400">
                          <a:latin typeface="Calibri"/>
                          <a:ea typeface="Calibri"/>
                          <a:cs typeface="Times New Roman"/>
                        </a:rPr>
                        <a:t>H</a:t>
                      </a:r>
                      <a:r>
                        <a:rPr lang="en-US" sz="2400" baseline="-25000">
                          <a:latin typeface="Calibri"/>
                          <a:ea typeface="Calibri"/>
                          <a:cs typeface="Times New Roman"/>
                        </a:rPr>
                        <a:t>5</a:t>
                      </a:r>
                      <a:r>
                        <a:rPr lang="en-US" sz="2400">
                          <a:latin typeface="Calibri"/>
                          <a:ea typeface="Calibri"/>
                          <a:cs typeface="Times New Roman"/>
                        </a:rPr>
                        <a:t>OH (l)</a:t>
                      </a:r>
                      <a:endParaRPr lang="en-US" sz="200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1385">
                <a:tc>
                  <a:txBody>
                    <a:bodyPr/>
                    <a:lstStyle/>
                    <a:p>
                      <a:pPr marL="0" marR="0" algn="l">
                        <a:lnSpc>
                          <a:spcPct val="115000"/>
                        </a:lnSpc>
                        <a:spcBef>
                          <a:spcPts val="0"/>
                        </a:spcBef>
                        <a:spcAft>
                          <a:spcPts val="0"/>
                        </a:spcAft>
                        <a:tabLst>
                          <a:tab pos="2246630" algn="l"/>
                        </a:tabLst>
                      </a:pPr>
                      <a:r>
                        <a:rPr lang="en-US" sz="2400">
                          <a:latin typeface="Calibri"/>
                          <a:ea typeface="Calibri"/>
                          <a:cs typeface="Times New Roman"/>
                        </a:rPr>
                        <a:t>hydrogen sulfide</a:t>
                      </a:r>
                      <a:endParaRPr lang="en-US" sz="2000">
                        <a:latin typeface="Calibri"/>
                        <a:ea typeface="Calibri"/>
                        <a:cs typeface="Times New Roman"/>
                      </a:endParaRPr>
                    </a:p>
                  </a:txBody>
                  <a:tcPr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tabLst>
                          <a:tab pos="2246630" algn="l"/>
                        </a:tabLst>
                      </a:pPr>
                      <a:r>
                        <a:rPr lang="en-US" sz="2400" dirty="0">
                          <a:latin typeface="Calibri"/>
                          <a:ea typeface="Calibri"/>
                          <a:cs typeface="Times New Roman"/>
                        </a:rPr>
                        <a:t>H</a:t>
                      </a:r>
                      <a:r>
                        <a:rPr lang="en-US" sz="2400" baseline="-25000" dirty="0">
                          <a:latin typeface="Calibri"/>
                          <a:ea typeface="Calibri"/>
                          <a:cs typeface="Times New Roman"/>
                        </a:rPr>
                        <a:t>2</a:t>
                      </a:r>
                      <a:r>
                        <a:rPr lang="en-US" sz="2400" dirty="0">
                          <a:latin typeface="Calibri"/>
                          <a:ea typeface="Calibri"/>
                          <a:cs typeface="Times New Roman"/>
                        </a:rPr>
                        <a:t>S (g)</a:t>
                      </a:r>
                      <a:endParaRPr lang="en-US" sz="2000" dirty="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t>Assignment:</a:t>
            </a:r>
            <a:endParaRPr lang="en-US" dirty="0"/>
          </a:p>
        </p:txBody>
      </p:sp>
      <p:sp>
        <p:nvSpPr>
          <p:cNvPr id="3" name="Content Placeholder 2"/>
          <p:cNvSpPr>
            <a:spLocks noGrp="1"/>
          </p:cNvSpPr>
          <p:nvPr>
            <p:ph idx="1"/>
          </p:nvPr>
        </p:nvSpPr>
        <p:spPr/>
        <p:txBody>
          <a:bodyPr/>
          <a:lstStyle/>
          <a:p>
            <a:pPr lvl="0"/>
            <a:r>
              <a:rPr lang="en-US" dirty="0" smtClean="0"/>
              <a:t>Complete pg 61-63 of Notepack</a:t>
            </a:r>
          </a:p>
          <a:p>
            <a:pPr lvl="0"/>
            <a:r>
              <a:rPr lang="en-US" dirty="0" smtClean="0"/>
              <a:t>Do C&amp;R pg 50 in Text #1-12</a:t>
            </a:r>
          </a:p>
          <a:p>
            <a:pPr>
              <a:buNone/>
            </a:pPr>
            <a:endParaRPr lang="en-US" dirty="0" smtClean="0"/>
          </a:p>
          <a:p>
            <a:endParaRPr lang="en-US" dirty="0" smtClean="0"/>
          </a:p>
          <a:p>
            <a:r>
              <a:rPr lang="en-US" dirty="0" smtClean="0"/>
              <a:t>See pg 60 as a sheet to help you with naming Molecular compounds</a:t>
            </a:r>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5"/>
          <p:cNvSpPr txBox="1">
            <a:spLocks noChangeArrowheads="1"/>
          </p:cNvSpPr>
          <p:nvPr/>
        </p:nvSpPr>
        <p:spPr bwMode="auto">
          <a:xfrm>
            <a:off x="152400" y="1752600"/>
            <a:ext cx="8732838" cy="701675"/>
          </a:xfrm>
          <a:prstGeom prst="rect">
            <a:avLst/>
          </a:prstGeom>
          <a:noFill/>
          <a:ln w="9525">
            <a:noFill/>
            <a:miter lim="800000"/>
            <a:headEnd/>
            <a:tailEnd/>
          </a:ln>
          <a:effectLst/>
        </p:spPr>
        <p:txBody>
          <a:bodyPr>
            <a:spAutoFit/>
          </a:bodyPr>
          <a:lstStyle/>
          <a:p>
            <a:pPr>
              <a:spcBef>
                <a:spcPct val="50000"/>
              </a:spcBef>
            </a:pPr>
            <a:r>
              <a:rPr lang="en-US" dirty="0"/>
              <a:t>All acids will be considered as being dissolved in water, in aqueous solution and this </a:t>
            </a:r>
            <a:r>
              <a:rPr lang="en-US" u="sng" dirty="0"/>
              <a:t>must always</a:t>
            </a:r>
            <a:r>
              <a:rPr lang="en-US" dirty="0"/>
              <a:t> be indicated by placing the subscript (</a:t>
            </a:r>
            <a:r>
              <a:rPr lang="en-US" b="1" i="1" dirty="0" err="1">
                <a:solidFill>
                  <a:srgbClr val="FF0000"/>
                </a:solidFill>
              </a:rPr>
              <a:t>aq</a:t>
            </a:r>
            <a:r>
              <a:rPr lang="en-US" dirty="0"/>
              <a:t>) after the acid formula.</a:t>
            </a:r>
          </a:p>
        </p:txBody>
      </p:sp>
      <p:sp>
        <p:nvSpPr>
          <p:cNvPr id="6150" name="Text Box 6"/>
          <p:cNvSpPr txBox="1">
            <a:spLocks noChangeArrowheads="1"/>
          </p:cNvSpPr>
          <p:nvPr/>
        </p:nvSpPr>
        <p:spPr bwMode="auto">
          <a:xfrm>
            <a:off x="152400" y="2895600"/>
            <a:ext cx="3794125" cy="396875"/>
          </a:xfrm>
          <a:prstGeom prst="rect">
            <a:avLst/>
          </a:prstGeom>
          <a:noFill/>
          <a:ln w="9525">
            <a:noFill/>
            <a:miter lim="800000"/>
            <a:headEnd/>
            <a:tailEnd/>
          </a:ln>
          <a:effectLst/>
        </p:spPr>
        <p:txBody>
          <a:bodyPr>
            <a:spAutoFit/>
          </a:bodyPr>
          <a:lstStyle/>
          <a:p>
            <a:pPr>
              <a:spcBef>
                <a:spcPct val="50000"/>
              </a:spcBef>
            </a:pPr>
            <a:r>
              <a:rPr lang="en-US" dirty="0"/>
              <a:t>Acids can be named in two ways:</a:t>
            </a:r>
          </a:p>
        </p:txBody>
      </p:sp>
      <p:sp>
        <p:nvSpPr>
          <p:cNvPr id="6151" name="Text Box 7"/>
          <p:cNvSpPr txBox="1">
            <a:spLocks noChangeArrowheads="1"/>
          </p:cNvSpPr>
          <p:nvPr/>
        </p:nvSpPr>
        <p:spPr bwMode="auto">
          <a:xfrm>
            <a:off x="152400" y="3352800"/>
            <a:ext cx="2378075" cy="396875"/>
          </a:xfrm>
          <a:prstGeom prst="rect">
            <a:avLst/>
          </a:prstGeom>
          <a:noFill/>
          <a:ln w="9525">
            <a:noFill/>
            <a:miter lim="800000"/>
            <a:headEnd/>
            <a:tailEnd/>
          </a:ln>
          <a:effectLst/>
        </p:spPr>
        <p:txBody>
          <a:bodyPr>
            <a:spAutoFit/>
          </a:bodyPr>
          <a:lstStyle/>
          <a:p>
            <a:pPr>
              <a:spcBef>
                <a:spcPct val="50000"/>
              </a:spcBef>
            </a:pPr>
            <a:r>
              <a:rPr lang="en-US" dirty="0"/>
              <a:t>1)</a:t>
            </a:r>
            <a:r>
              <a:rPr lang="en-US" b="1" dirty="0"/>
              <a:t>  </a:t>
            </a:r>
            <a:r>
              <a:rPr lang="en-US" b="1" u="sng" dirty="0">
                <a:solidFill>
                  <a:srgbClr val="FF0000"/>
                </a:solidFill>
              </a:rPr>
              <a:t>IUPAC System</a:t>
            </a:r>
          </a:p>
        </p:txBody>
      </p:sp>
      <p:sp>
        <p:nvSpPr>
          <p:cNvPr id="6152" name="Text Box 8"/>
          <p:cNvSpPr txBox="1">
            <a:spLocks noChangeArrowheads="1"/>
          </p:cNvSpPr>
          <p:nvPr/>
        </p:nvSpPr>
        <p:spPr bwMode="auto">
          <a:xfrm>
            <a:off x="228600" y="3962400"/>
            <a:ext cx="8412163" cy="701675"/>
          </a:xfrm>
          <a:prstGeom prst="rect">
            <a:avLst/>
          </a:prstGeom>
          <a:noFill/>
          <a:ln w="9525">
            <a:noFill/>
            <a:miter lim="800000"/>
            <a:headEnd/>
            <a:tailEnd/>
          </a:ln>
          <a:effectLst/>
        </p:spPr>
        <p:txBody>
          <a:bodyPr>
            <a:spAutoFit/>
          </a:bodyPr>
          <a:lstStyle/>
          <a:p>
            <a:pPr>
              <a:spcBef>
                <a:spcPct val="20000"/>
              </a:spcBef>
              <a:buClr>
                <a:schemeClr val="accent1"/>
              </a:buClr>
              <a:buSzPct val="65000"/>
              <a:buFont typeface="Wingdings" pitchFamily="2" charset="2"/>
              <a:buNone/>
            </a:pPr>
            <a:r>
              <a:rPr lang="en-US" dirty="0"/>
              <a:t>The IUPAC system places the word </a:t>
            </a:r>
            <a:r>
              <a:rPr lang="en-US" b="1" i="1" dirty="0">
                <a:solidFill>
                  <a:srgbClr val="FF0000"/>
                </a:solidFill>
              </a:rPr>
              <a:t>aqueous</a:t>
            </a:r>
            <a:r>
              <a:rPr lang="en-US" dirty="0"/>
              <a:t> in front of the name of the acid, named as if it were an ionic compound.</a:t>
            </a:r>
          </a:p>
        </p:txBody>
      </p:sp>
      <p:sp>
        <p:nvSpPr>
          <p:cNvPr id="6156" name="Text Box 12"/>
          <p:cNvSpPr txBox="1">
            <a:spLocks noChangeArrowheads="1"/>
          </p:cNvSpPr>
          <p:nvPr/>
        </p:nvSpPr>
        <p:spPr bwMode="auto">
          <a:xfrm>
            <a:off x="152400" y="5105400"/>
            <a:ext cx="6003925" cy="369332"/>
          </a:xfrm>
          <a:prstGeom prst="rect">
            <a:avLst/>
          </a:prstGeom>
          <a:noFill/>
          <a:ln w="9525">
            <a:noFill/>
            <a:miter lim="800000"/>
            <a:headEnd/>
            <a:tailEnd/>
          </a:ln>
          <a:effectLst/>
        </p:spPr>
        <p:txBody>
          <a:bodyPr wrap="square">
            <a:spAutoFit/>
          </a:bodyPr>
          <a:lstStyle/>
          <a:p>
            <a:pPr>
              <a:spcBef>
                <a:spcPct val="50000"/>
              </a:spcBef>
            </a:pPr>
            <a:r>
              <a:rPr lang="en-US" dirty="0"/>
              <a:t>2)</a:t>
            </a:r>
            <a:r>
              <a:rPr lang="en-US" b="1" dirty="0"/>
              <a:t>  </a:t>
            </a:r>
            <a:r>
              <a:rPr lang="en-US" b="1" u="sng" dirty="0">
                <a:solidFill>
                  <a:srgbClr val="FF0000"/>
                </a:solidFill>
              </a:rPr>
              <a:t>Classical System</a:t>
            </a:r>
          </a:p>
        </p:txBody>
      </p:sp>
      <p:sp>
        <p:nvSpPr>
          <p:cNvPr id="6157" name="Text Box 13"/>
          <p:cNvSpPr txBox="1">
            <a:spLocks noChangeArrowheads="1"/>
          </p:cNvSpPr>
          <p:nvPr/>
        </p:nvSpPr>
        <p:spPr bwMode="auto">
          <a:xfrm>
            <a:off x="457200" y="5562600"/>
            <a:ext cx="8137525" cy="701675"/>
          </a:xfrm>
          <a:prstGeom prst="rect">
            <a:avLst/>
          </a:prstGeom>
          <a:noFill/>
          <a:ln w="9525">
            <a:noFill/>
            <a:miter lim="800000"/>
            <a:headEnd/>
            <a:tailEnd/>
          </a:ln>
          <a:effectLst/>
        </p:spPr>
        <p:txBody>
          <a:bodyPr>
            <a:spAutoFit/>
          </a:bodyPr>
          <a:lstStyle/>
          <a:p>
            <a:pPr>
              <a:spcBef>
                <a:spcPct val="50000"/>
              </a:spcBef>
            </a:pPr>
            <a:r>
              <a:rPr lang="en-US" dirty="0"/>
              <a:t>The classical system uses three different rules, depending on what the acid ends in:  – </a:t>
            </a:r>
            <a:r>
              <a:rPr lang="en-US" b="1" i="1" dirty="0" err="1">
                <a:solidFill>
                  <a:srgbClr val="FF0000"/>
                </a:solidFill>
              </a:rPr>
              <a:t>ide</a:t>
            </a:r>
            <a:r>
              <a:rPr lang="en-US" dirty="0"/>
              <a:t>, – </a:t>
            </a:r>
            <a:r>
              <a:rPr lang="en-US" b="1" i="1" dirty="0">
                <a:solidFill>
                  <a:srgbClr val="FF0000"/>
                </a:solidFill>
              </a:rPr>
              <a:t>ate</a:t>
            </a:r>
            <a:r>
              <a:rPr lang="en-US" dirty="0"/>
              <a:t>, or – </a:t>
            </a:r>
            <a:r>
              <a:rPr lang="en-US" b="1" i="1" dirty="0" err="1">
                <a:solidFill>
                  <a:srgbClr val="FF0000"/>
                </a:solidFill>
              </a:rPr>
              <a:t>ite</a:t>
            </a:r>
            <a:r>
              <a:rPr lang="en-US" dirty="0"/>
              <a:t>.</a:t>
            </a:r>
          </a:p>
        </p:txBody>
      </p:sp>
      <p:sp>
        <p:nvSpPr>
          <p:cNvPr id="9" name="Title 8"/>
          <p:cNvSpPr>
            <a:spLocks noGrp="1"/>
          </p:cNvSpPr>
          <p:nvPr>
            <p:ph type="title"/>
          </p:nvPr>
        </p:nvSpPr>
        <p:spPr>
          <a:xfrm>
            <a:off x="457200" y="304800"/>
            <a:ext cx="8229600" cy="1066800"/>
          </a:xfrm>
        </p:spPr>
        <p:txBody>
          <a:bodyPr/>
          <a:lstStyle/>
          <a:p>
            <a:r>
              <a:rPr lang="en-US" dirty="0" smtClean="0"/>
              <a:t>Naming Acids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5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15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P spid="6151" grpId="0"/>
      <p:bldP spid="6152" grpId="0"/>
      <p:bldP spid="6156" grpId="0"/>
      <p:bldP spid="615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rmAutofit/>
          </a:bodyPr>
          <a:lstStyle/>
          <a:p>
            <a:r>
              <a:rPr lang="en-US" b="1" dirty="0" smtClean="0"/>
              <a:t>What are Ionic Bonds?</a:t>
            </a:r>
            <a:endParaRPr lang="en-US" dirty="0"/>
          </a:p>
        </p:txBody>
      </p:sp>
      <p:sp>
        <p:nvSpPr>
          <p:cNvPr id="3" name="Content Placeholder 2"/>
          <p:cNvSpPr>
            <a:spLocks noGrp="1"/>
          </p:cNvSpPr>
          <p:nvPr>
            <p:ph idx="1"/>
          </p:nvPr>
        </p:nvSpPr>
        <p:spPr>
          <a:xfrm>
            <a:off x="457200" y="1600200"/>
            <a:ext cx="8229600" cy="4974336"/>
          </a:xfrm>
        </p:spPr>
        <p:txBody>
          <a:bodyPr>
            <a:normAutofit/>
          </a:bodyPr>
          <a:lstStyle/>
          <a:p>
            <a:pPr lvl="0"/>
            <a:r>
              <a:rPr lang="en-US" dirty="0" smtClean="0"/>
              <a:t>An ionic bond forms when one of the 2 elements loses an electron and the other gains an electron.</a:t>
            </a:r>
          </a:p>
          <a:p>
            <a:pPr lvl="0"/>
            <a:r>
              <a:rPr lang="en-US" dirty="0" smtClean="0"/>
              <a:t>Normally when a </a:t>
            </a:r>
            <a:r>
              <a:rPr lang="en-US" b="1" dirty="0" smtClean="0"/>
              <a:t>metal</a:t>
            </a:r>
            <a:r>
              <a:rPr lang="en-US" dirty="0" smtClean="0"/>
              <a:t> (left of step ladder) meets with a </a:t>
            </a:r>
            <a:r>
              <a:rPr lang="en-US" b="1" dirty="0" smtClean="0"/>
              <a:t>non-metal</a:t>
            </a:r>
            <a:r>
              <a:rPr lang="en-US" dirty="0" smtClean="0"/>
              <a:t> (right of step ladder)</a:t>
            </a:r>
          </a:p>
          <a:p>
            <a:pPr lvl="0"/>
            <a:r>
              <a:rPr lang="en-US" dirty="0" smtClean="0"/>
              <a:t>Once the element has lost or gained an electron to become more stable (full outer shell) it is called an </a:t>
            </a:r>
            <a:r>
              <a:rPr lang="en-US" b="1" dirty="0" smtClean="0"/>
              <a:t>ion</a:t>
            </a:r>
            <a:r>
              <a:rPr lang="en-US" dirty="0" smtClean="0"/>
              <a:t>.</a:t>
            </a:r>
          </a:p>
          <a:p>
            <a:endParaRPr lang="en-US" dirty="0"/>
          </a:p>
        </p:txBody>
      </p:sp>
      <p:pic>
        <p:nvPicPr>
          <p:cNvPr id="4" name="Picture 3"/>
          <p:cNvPicPr/>
          <p:nvPr/>
        </p:nvPicPr>
        <p:blipFill>
          <a:blip r:embed="rId2"/>
          <a:srcRect/>
          <a:stretch>
            <a:fillRect/>
          </a:stretch>
        </p:blipFill>
        <p:spPr bwMode="auto">
          <a:xfrm>
            <a:off x="1524000" y="4648200"/>
            <a:ext cx="6172200" cy="2209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92075" y="822325"/>
            <a:ext cx="1004888" cy="396875"/>
          </a:xfrm>
          <a:prstGeom prst="rect">
            <a:avLst/>
          </a:prstGeom>
          <a:noFill/>
          <a:ln w="9525">
            <a:noFill/>
            <a:miter lim="800000"/>
            <a:headEnd/>
            <a:tailEnd/>
          </a:ln>
          <a:effectLst/>
        </p:spPr>
        <p:txBody>
          <a:bodyPr>
            <a:spAutoFit/>
          </a:bodyPr>
          <a:lstStyle/>
          <a:p>
            <a:pPr>
              <a:spcBef>
                <a:spcPct val="50000"/>
              </a:spcBef>
            </a:pPr>
            <a:r>
              <a:rPr lang="en-US" u="sng" dirty="0">
                <a:solidFill>
                  <a:srgbClr val="FF0000"/>
                </a:solidFill>
              </a:rPr>
              <a:t>Rule #1</a:t>
            </a:r>
          </a:p>
        </p:txBody>
      </p:sp>
      <p:sp>
        <p:nvSpPr>
          <p:cNvPr id="7173" name="Text Box 5"/>
          <p:cNvSpPr txBox="1">
            <a:spLocks noChangeArrowheads="1"/>
          </p:cNvSpPr>
          <p:nvPr/>
        </p:nvSpPr>
        <p:spPr bwMode="auto">
          <a:xfrm>
            <a:off x="1235075" y="639763"/>
            <a:ext cx="7634288" cy="1006475"/>
          </a:xfrm>
          <a:prstGeom prst="rect">
            <a:avLst/>
          </a:prstGeom>
          <a:noFill/>
          <a:ln w="9525">
            <a:noFill/>
            <a:miter lim="800000"/>
            <a:headEnd/>
            <a:tailEnd/>
          </a:ln>
          <a:effectLst/>
        </p:spPr>
        <p:txBody>
          <a:bodyPr>
            <a:spAutoFit/>
          </a:bodyPr>
          <a:lstStyle/>
          <a:p>
            <a:pPr>
              <a:spcBef>
                <a:spcPct val="20000"/>
              </a:spcBef>
              <a:buClr>
                <a:schemeClr val="accent1"/>
              </a:buClr>
              <a:buSzPct val="65000"/>
              <a:buFont typeface="Wingdings" pitchFamily="2" charset="2"/>
              <a:buNone/>
            </a:pPr>
            <a:r>
              <a:rPr lang="en-US" dirty="0"/>
              <a:t>When the name of the negative ion ends in </a:t>
            </a:r>
            <a:r>
              <a:rPr lang="en-US" b="1" dirty="0"/>
              <a:t>-</a:t>
            </a:r>
            <a:r>
              <a:rPr lang="en-US" b="1" i="1" dirty="0" err="1">
                <a:solidFill>
                  <a:srgbClr val="FF0000"/>
                </a:solidFill>
              </a:rPr>
              <a:t>ide</a:t>
            </a:r>
            <a:r>
              <a:rPr lang="en-US" dirty="0"/>
              <a:t> the acid begins with the prefix </a:t>
            </a:r>
            <a:r>
              <a:rPr lang="en-US" b="1" i="1" dirty="0">
                <a:solidFill>
                  <a:srgbClr val="FF0000"/>
                </a:solidFill>
              </a:rPr>
              <a:t>hydro</a:t>
            </a:r>
            <a:r>
              <a:rPr lang="en-US" b="1" dirty="0"/>
              <a:t>- </a:t>
            </a:r>
            <a:r>
              <a:rPr lang="en-US" dirty="0"/>
              <a:t>and the stem of the negative ion is given the ending </a:t>
            </a:r>
            <a:r>
              <a:rPr lang="en-US" b="1" dirty="0"/>
              <a:t>–</a:t>
            </a:r>
            <a:r>
              <a:rPr lang="en-US" b="1" i="1" dirty="0" err="1">
                <a:solidFill>
                  <a:srgbClr val="FF0000"/>
                </a:solidFill>
              </a:rPr>
              <a:t>ic</a:t>
            </a:r>
            <a:r>
              <a:rPr lang="en-US" dirty="0"/>
              <a:t>, in place of –</a:t>
            </a:r>
            <a:r>
              <a:rPr lang="en-US" b="1" i="1" dirty="0" err="1">
                <a:solidFill>
                  <a:srgbClr val="FF0000"/>
                </a:solidFill>
              </a:rPr>
              <a:t>ide</a:t>
            </a:r>
            <a:r>
              <a:rPr lang="en-US" dirty="0"/>
              <a:t>. This is followed by the word </a:t>
            </a:r>
            <a:r>
              <a:rPr lang="en-US" b="1" dirty="0">
                <a:solidFill>
                  <a:srgbClr val="FF0000"/>
                </a:solidFill>
              </a:rPr>
              <a:t>acid</a:t>
            </a:r>
            <a:r>
              <a:rPr lang="en-US" dirty="0"/>
              <a:t>.</a:t>
            </a:r>
          </a:p>
        </p:txBody>
      </p:sp>
      <p:sp>
        <p:nvSpPr>
          <p:cNvPr id="7174" name="Text Box 6"/>
          <p:cNvSpPr txBox="1">
            <a:spLocks noChangeArrowheads="1"/>
          </p:cNvSpPr>
          <p:nvPr/>
        </p:nvSpPr>
        <p:spPr bwMode="auto">
          <a:xfrm>
            <a:off x="92075" y="2741613"/>
            <a:ext cx="1004888" cy="396875"/>
          </a:xfrm>
          <a:prstGeom prst="rect">
            <a:avLst/>
          </a:prstGeom>
          <a:noFill/>
          <a:ln w="9525">
            <a:noFill/>
            <a:miter lim="800000"/>
            <a:headEnd/>
            <a:tailEnd/>
          </a:ln>
          <a:effectLst/>
        </p:spPr>
        <p:txBody>
          <a:bodyPr>
            <a:spAutoFit/>
          </a:bodyPr>
          <a:lstStyle/>
          <a:p>
            <a:pPr>
              <a:spcBef>
                <a:spcPct val="50000"/>
              </a:spcBef>
            </a:pPr>
            <a:r>
              <a:rPr lang="en-US" u="sng" dirty="0">
                <a:solidFill>
                  <a:srgbClr val="660066"/>
                </a:solidFill>
              </a:rPr>
              <a:t>Rule #2</a:t>
            </a:r>
          </a:p>
        </p:txBody>
      </p:sp>
      <p:sp>
        <p:nvSpPr>
          <p:cNvPr id="7175" name="Text Box 7"/>
          <p:cNvSpPr txBox="1">
            <a:spLocks noChangeArrowheads="1"/>
          </p:cNvSpPr>
          <p:nvPr/>
        </p:nvSpPr>
        <p:spPr bwMode="auto">
          <a:xfrm>
            <a:off x="1235075" y="2559050"/>
            <a:ext cx="7634288" cy="1006475"/>
          </a:xfrm>
          <a:prstGeom prst="rect">
            <a:avLst/>
          </a:prstGeom>
          <a:noFill/>
          <a:ln w="9525">
            <a:noFill/>
            <a:miter lim="800000"/>
            <a:headEnd/>
            <a:tailEnd/>
          </a:ln>
          <a:effectLst/>
        </p:spPr>
        <p:txBody>
          <a:bodyPr>
            <a:spAutoFit/>
          </a:bodyPr>
          <a:lstStyle/>
          <a:p>
            <a:pPr>
              <a:spcBef>
                <a:spcPct val="20000"/>
              </a:spcBef>
              <a:buClr>
                <a:schemeClr val="accent1"/>
              </a:buClr>
              <a:buSzPct val="65000"/>
              <a:buFont typeface="Wingdings" pitchFamily="2" charset="2"/>
              <a:buNone/>
            </a:pPr>
            <a:r>
              <a:rPr lang="en-US" dirty="0"/>
              <a:t>When the negative ion ends in </a:t>
            </a:r>
            <a:r>
              <a:rPr lang="en-US" b="1" dirty="0"/>
              <a:t>–</a:t>
            </a:r>
            <a:r>
              <a:rPr lang="en-US" b="1" i="1" dirty="0">
                <a:solidFill>
                  <a:srgbClr val="660066"/>
                </a:solidFill>
              </a:rPr>
              <a:t>ate</a:t>
            </a:r>
            <a:r>
              <a:rPr lang="en-US" b="1" dirty="0"/>
              <a:t> </a:t>
            </a:r>
            <a:r>
              <a:rPr lang="en-US" dirty="0"/>
              <a:t>the acid name is the stem of the negative ion given the ending</a:t>
            </a:r>
            <a:r>
              <a:rPr lang="en-US" b="1" dirty="0"/>
              <a:t> –</a:t>
            </a:r>
            <a:r>
              <a:rPr lang="en-US" b="1" i="1" dirty="0" err="1">
                <a:solidFill>
                  <a:srgbClr val="660066"/>
                </a:solidFill>
              </a:rPr>
              <a:t>ic</a:t>
            </a:r>
            <a:r>
              <a:rPr lang="en-US" b="1" dirty="0">
                <a:solidFill>
                  <a:srgbClr val="660066"/>
                </a:solidFill>
              </a:rPr>
              <a:t> </a:t>
            </a:r>
            <a:r>
              <a:rPr lang="en-US" dirty="0"/>
              <a:t>, in place of </a:t>
            </a:r>
            <a:r>
              <a:rPr lang="en-US" b="1" dirty="0"/>
              <a:t>–</a:t>
            </a:r>
            <a:r>
              <a:rPr lang="en-US" b="1" i="1" dirty="0">
                <a:solidFill>
                  <a:srgbClr val="660066"/>
                </a:solidFill>
              </a:rPr>
              <a:t>ate</a:t>
            </a:r>
            <a:r>
              <a:rPr lang="en-US" b="1" dirty="0"/>
              <a:t> </a:t>
            </a:r>
            <a:r>
              <a:rPr lang="en-US" dirty="0"/>
              <a:t>, followed by the word </a:t>
            </a:r>
            <a:r>
              <a:rPr lang="en-US" b="1" dirty="0">
                <a:solidFill>
                  <a:srgbClr val="660066"/>
                </a:solidFill>
              </a:rPr>
              <a:t>acid</a:t>
            </a:r>
            <a:r>
              <a:rPr lang="en-US" dirty="0"/>
              <a:t>.</a:t>
            </a:r>
          </a:p>
        </p:txBody>
      </p:sp>
      <p:sp>
        <p:nvSpPr>
          <p:cNvPr id="7176" name="Text Box 8"/>
          <p:cNvSpPr txBox="1">
            <a:spLocks noChangeArrowheads="1"/>
          </p:cNvSpPr>
          <p:nvPr/>
        </p:nvSpPr>
        <p:spPr bwMode="auto">
          <a:xfrm>
            <a:off x="92075" y="4570413"/>
            <a:ext cx="1004888" cy="396875"/>
          </a:xfrm>
          <a:prstGeom prst="rect">
            <a:avLst/>
          </a:prstGeom>
          <a:noFill/>
          <a:ln w="9525">
            <a:noFill/>
            <a:miter lim="800000"/>
            <a:headEnd/>
            <a:tailEnd/>
          </a:ln>
          <a:effectLst/>
        </p:spPr>
        <p:txBody>
          <a:bodyPr>
            <a:spAutoFit/>
          </a:bodyPr>
          <a:lstStyle/>
          <a:p>
            <a:pPr>
              <a:spcBef>
                <a:spcPct val="50000"/>
              </a:spcBef>
            </a:pPr>
            <a:r>
              <a:rPr lang="en-US" u="sng" dirty="0">
                <a:solidFill>
                  <a:srgbClr val="006600"/>
                </a:solidFill>
              </a:rPr>
              <a:t>Rule #3</a:t>
            </a:r>
          </a:p>
        </p:txBody>
      </p:sp>
      <p:sp>
        <p:nvSpPr>
          <p:cNvPr id="7177" name="Text Box 9"/>
          <p:cNvSpPr txBox="1">
            <a:spLocks noChangeArrowheads="1"/>
          </p:cNvSpPr>
          <p:nvPr/>
        </p:nvSpPr>
        <p:spPr bwMode="auto">
          <a:xfrm>
            <a:off x="1235075" y="4387850"/>
            <a:ext cx="7634288" cy="1006475"/>
          </a:xfrm>
          <a:prstGeom prst="rect">
            <a:avLst/>
          </a:prstGeom>
          <a:noFill/>
          <a:ln w="9525">
            <a:noFill/>
            <a:miter lim="800000"/>
            <a:headEnd/>
            <a:tailEnd/>
          </a:ln>
          <a:effectLst/>
        </p:spPr>
        <p:txBody>
          <a:bodyPr>
            <a:spAutoFit/>
          </a:bodyPr>
          <a:lstStyle/>
          <a:p>
            <a:pPr>
              <a:spcBef>
                <a:spcPct val="20000"/>
              </a:spcBef>
              <a:buClr>
                <a:schemeClr val="accent1"/>
              </a:buClr>
              <a:buSzPct val="65000"/>
              <a:buFont typeface="Wingdings" pitchFamily="2" charset="2"/>
              <a:buNone/>
            </a:pPr>
            <a:r>
              <a:rPr lang="en-US" dirty="0"/>
              <a:t>When the negative ion ends in </a:t>
            </a:r>
            <a:r>
              <a:rPr lang="en-US" b="1" dirty="0"/>
              <a:t>–</a:t>
            </a:r>
            <a:r>
              <a:rPr lang="en-US" b="1" i="1" dirty="0" err="1">
                <a:solidFill>
                  <a:srgbClr val="006600"/>
                </a:solidFill>
              </a:rPr>
              <a:t>ite</a:t>
            </a:r>
            <a:r>
              <a:rPr lang="en-US" b="1" dirty="0"/>
              <a:t> </a:t>
            </a:r>
            <a:r>
              <a:rPr lang="en-US" dirty="0"/>
              <a:t>the acid name is the stem of the negative ion given the ending </a:t>
            </a:r>
            <a:r>
              <a:rPr lang="en-US" b="1" dirty="0"/>
              <a:t>–</a:t>
            </a:r>
            <a:r>
              <a:rPr lang="en-US" b="1" i="1" dirty="0" err="1">
                <a:solidFill>
                  <a:srgbClr val="006600"/>
                </a:solidFill>
              </a:rPr>
              <a:t>ous</a:t>
            </a:r>
            <a:r>
              <a:rPr lang="en-US" b="1" dirty="0"/>
              <a:t> </a:t>
            </a:r>
            <a:r>
              <a:rPr lang="en-US" dirty="0"/>
              <a:t>, in the place of –</a:t>
            </a:r>
            <a:r>
              <a:rPr lang="en-US" b="1" i="1" dirty="0" err="1">
                <a:solidFill>
                  <a:srgbClr val="006600"/>
                </a:solidFill>
              </a:rPr>
              <a:t>ite</a:t>
            </a:r>
            <a:r>
              <a:rPr lang="en-US" dirty="0"/>
              <a:t>, followed by the word </a:t>
            </a:r>
            <a:r>
              <a:rPr lang="en-US" b="1" dirty="0">
                <a:solidFill>
                  <a:srgbClr val="006600"/>
                </a:solidFill>
              </a:rPr>
              <a:t>acid</a:t>
            </a:r>
            <a:r>
              <a:rPr lang="en-US" dirty="0"/>
              <a:t>.</a:t>
            </a:r>
          </a:p>
        </p:txBody>
      </p:sp>
      <p:sp>
        <p:nvSpPr>
          <p:cNvPr id="7178" name="Text Box 10"/>
          <p:cNvSpPr txBox="1">
            <a:spLocks noChangeArrowheads="1"/>
          </p:cNvSpPr>
          <p:nvPr/>
        </p:nvSpPr>
        <p:spPr bwMode="auto">
          <a:xfrm>
            <a:off x="274638" y="5807075"/>
            <a:ext cx="8548687" cy="396875"/>
          </a:xfrm>
          <a:prstGeom prst="rect">
            <a:avLst/>
          </a:prstGeom>
          <a:noFill/>
          <a:ln w="9525">
            <a:noFill/>
            <a:miter lim="800000"/>
            <a:headEnd/>
            <a:tailEnd/>
          </a:ln>
          <a:effectLst/>
        </p:spPr>
        <p:txBody>
          <a:bodyPr>
            <a:spAutoFit/>
          </a:bodyPr>
          <a:lstStyle/>
          <a:p>
            <a:pPr algn="ctr">
              <a:spcBef>
                <a:spcPct val="50000"/>
              </a:spcBef>
            </a:pPr>
            <a:r>
              <a:rPr lang="en-US" dirty="0"/>
              <a:t>These rules are found on your periodic table: </a:t>
            </a:r>
            <a:r>
              <a:rPr lang="en-US" b="1" dirty="0"/>
              <a:t>DO NOT MEMORIZE!!!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7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17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P spid="7175" grpId="0"/>
      <p:bldP spid="7176" grpId="0"/>
      <p:bldP spid="717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60" name="Group 68"/>
          <p:cNvGraphicFramePr>
            <a:graphicFrameLocks noGrp="1"/>
          </p:cNvGraphicFramePr>
          <p:nvPr/>
        </p:nvGraphicFramePr>
        <p:xfrm>
          <a:off x="319088" y="1325563"/>
          <a:ext cx="8550275" cy="4097339"/>
        </p:xfrm>
        <a:graphic>
          <a:graphicData uri="http://schemas.openxmlformats.org/drawingml/2006/table">
            <a:tbl>
              <a:tblPr/>
              <a:tblGrid>
                <a:gridCol w="1828800"/>
                <a:gridCol w="3871912"/>
                <a:gridCol w="2849563"/>
              </a:tblGrid>
              <a:tr h="6143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Acid</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IUPAC Name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Classical Name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245" name="Text Box 53"/>
          <p:cNvSpPr txBox="1">
            <a:spLocks noChangeArrowheads="1"/>
          </p:cNvSpPr>
          <p:nvPr/>
        </p:nvSpPr>
        <p:spPr bwMode="auto">
          <a:xfrm>
            <a:off x="2468563" y="2011363"/>
            <a:ext cx="3336925" cy="396875"/>
          </a:xfrm>
          <a:prstGeom prst="rect">
            <a:avLst/>
          </a:prstGeom>
          <a:noFill/>
          <a:ln w="9525">
            <a:noFill/>
            <a:miter lim="800000"/>
            <a:headEnd/>
            <a:tailEnd/>
          </a:ln>
          <a:effectLst/>
        </p:spPr>
        <p:txBody>
          <a:bodyPr>
            <a:spAutoFit/>
          </a:bodyPr>
          <a:lstStyle/>
          <a:p>
            <a:pPr>
              <a:spcBef>
                <a:spcPct val="50000"/>
              </a:spcBef>
            </a:pPr>
            <a:r>
              <a:rPr lang="en-US"/>
              <a:t>aqueous hydrogen bromide</a:t>
            </a:r>
          </a:p>
        </p:txBody>
      </p:sp>
      <p:sp>
        <p:nvSpPr>
          <p:cNvPr id="8247" name="Text Box 55"/>
          <p:cNvSpPr txBox="1">
            <a:spLocks noChangeArrowheads="1"/>
          </p:cNvSpPr>
          <p:nvPr/>
        </p:nvSpPr>
        <p:spPr bwMode="auto">
          <a:xfrm>
            <a:off x="2468563" y="2606675"/>
            <a:ext cx="3336925" cy="396875"/>
          </a:xfrm>
          <a:prstGeom prst="rect">
            <a:avLst/>
          </a:prstGeom>
          <a:noFill/>
          <a:ln w="9525">
            <a:noFill/>
            <a:miter lim="800000"/>
            <a:headEnd/>
            <a:tailEnd/>
          </a:ln>
          <a:effectLst/>
        </p:spPr>
        <p:txBody>
          <a:bodyPr>
            <a:spAutoFit/>
          </a:bodyPr>
          <a:lstStyle/>
          <a:p>
            <a:pPr>
              <a:spcBef>
                <a:spcPct val="50000"/>
              </a:spcBef>
            </a:pPr>
            <a:r>
              <a:rPr lang="en-US"/>
              <a:t>aqueous hydrogen chromate</a:t>
            </a:r>
          </a:p>
        </p:txBody>
      </p:sp>
      <p:sp>
        <p:nvSpPr>
          <p:cNvPr id="8248" name="Text Box 56"/>
          <p:cNvSpPr txBox="1">
            <a:spLocks noChangeArrowheads="1"/>
          </p:cNvSpPr>
          <p:nvPr/>
        </p:nvSpPr>
        <p:spPr bwMode="auto">
          <a:xfrm>
            <a:off x="2651125" y="3200400"/>
            <a:ext cx="3336925" cy="396875"/>
          </a:xfrm>
          <a:prstGeom prst="rect">
            <a:avLst/>
          </a:prstGeom>
          <a:noFill/>
          <a:ln w="9525">
            <a:noFill/>
            <a:miter lim="800000"/>
            <a:headEnd/>
            <a:tailEnd/>
          </a:ln>
          <a:effectLst/>
        </p:spPr>
        <p:txBody>
          <a:bodyPr>
            <a:spAutoFit/>
          </a:bodyPr>
          <a:lstStyle/>
          <a:p>
            <a:pPr>
              <a:spcBef>
                <a:spcPct val="50000"/>
              </a:spcBef>
            </a:pPr>
            <a:r>
              <a:rPr lang="en-US"/>
              <a:t>aqueous hydrogen nitrite</a:t>
            </a:r>
          </a:p>
        </p:txBody>
      </p:sp>
      <p:sp>
        <p:nvSpPr>
          <p:cNvPr id="8249" name="Text Box 57"/>
          <p:cNvSpPr txBox="1">
            <a:spLocks noChangeArrowheads="1"/>
          </p:cNvSpPr>
          <p:nvPr/>
        </p:nvSpPr>
        <p:spPr bwMode="auto">
          <a:xfrm>
            <a:off x="2560638" y="3794125"/>
            <a:ext cx="3336925" cy="396875"/>
          </a:xfrm>
          <a:prstGeom prst="rect">
            <a:avLst/>
          </a:prstGeom>
          <a:noFill/>
          <a:ln w="9525">
            <a:noFill/>
            <a:miter lim="800000"/>
            <a:headEnd/>
            <a:tailEnd/>
          </a:ln>
          <a:effectLst/>
        </p:spPr>
        <p:txBody>
          <a:bodyPr>
            <a:spAutoFit/>
          </a:bodyPr>
          <a:lstStyle/>
          <a:p>
            <a:pPr>
              <a:spcBef>
                <a:spcPct val="50000"/>
              </a:spcBef>
            </a:pPr>
            <a:r>
              <a:rPr lang="en-US"/>
              <a:t>aqueous hydrogen sulfate</a:t>
            </a:r>
          </a:p>
        </p:txBody>
      </p:sp>
      <p:sp>
        <p:nvSpPr>
          <p:cNvPr id="8250" name="Text Box 58"/>
          <p:cNvSpPr txBox="1">
            <a:spLocks noChangeArrowheads="1"/>
          </p:cNvSpPr>
          <p:nvPr/>
        </p:nvSpPr>
        <p:spPr bwMode="auto">
          <a:xfrm>
            <a:off x="2559050" y="4389438"/>
            <a:ext cx="3336925" cy="396875"/>
          </a:xfrm>
          <a:prstGeom prst="rect">
            <a:avLst/>
          </a:prstGeom>
          <a:noFill/>
          <a:ln w="9525">
            <a:noFill/>
            <a:miter lim="800000"/>
            <a:headEnd/>
            <a:tailEnd/>
          </a:ln>
          <a:effectLst/>
        </p:spPr>
        <p:txBody>
          <a:bodyPr>
            <a:spAutoFit/>
          </a:bodyPr>
          <a:lstStyle/>
          <a:p>
            <a:pPr>
              <a:spcBef>
                <a:spcPct val="50000"/>
              </a:spcBef>
            </a:pPr>
            <a:r>
              <a:rPr lang="en-US"/>
              <a:t>aqueous hydrogen iodide</a:t>
            </a:r>
          </a:p>
        </p:txBody>
      </p:sp>
      <p:sp>
        <p:nvSpPr>
          <p:cNvPr id="8251" name="Text Box 59"/>
          <p:cNvSpPr txBox="1">
            <a:spLocks noChangeArrowheads="1"/>
          </p:cNvSpPr>
          <p:nvPr/>
        </p:nvSpPr>
        <p:spPr bwMode="auto">
          <a:xfrm>
            <a:off x="2514600" y="4937125"/>
            <a:ext cx="3336925" cy="396875"/>
          </a:xfrm>
          <a:prstGeom prst="rect">
            <a:avLst/>
          </a:prstGeom>
          <a:noFill/>
          <a:ln w="9525">
            <a:noFill/>
            <a:miter lim="800000"/>
            <a:headEnd/>
            <a:tailEnd/>
          </a:ln>
          <a:effectLst/>
        </p:spPr>
        <p:txBody>
          <a:bodyPr>
            <a:spAutoFit/>
          </a:bodyPr>
          <a:lstStyle/>
          <a:p>
            <a:pPr>
              <a:spcBef>
                <a:spcPct val="50000"/>
              </a:spcBef>
            </a:pPr>
            <a:r>
              <a:rPr lang="en-US"/>
              <a:t>aqueous hydrogen chlorite</a:t>
            </a:r>
          </a:p>
        </p:txBody>
      </p:sp>
      <p:sp>
        <p:nvSpPr>
          <p:cNvPr id="8252" name="Text Box 60"/>
          <p:cNvSpPr txBox="1">
            <a:spLocks noChangeArrowheads="1"/>
          </p:cNvSpPr>
          <p:nvPr/>
        </p:nvSpPr>
        <p:spPr bwMode="auto">
          <a:xfrm>
            <a:off x="6446838" y="2025650"/>
            <a:ext cx="2193925" cy="396875"/>
          </a:xfrm>
          <a:prstGeom prst="rect">
            <a:avLst/>
          </a:prstGeom>
          <a:noFill/>
          <a:ln w="9525">
            <a:noFill/>
            <a:miter lim="800000"/>
            <a:headEnd/>
            <a:tailEnd/>
          </a:ln>
          <a:effectLst/>
        </p:spPr>
        <p:txBody>
          <a:bodyPr>
            <a:spAutoFit/>
          </a:bodyPr>
          <a:lstStyle/>
          <a:p>
            <a:pPr>
              <a:spcBef>
                <a:spcPct val="50000"/>
              </a:spcBef>
            </a:pPr>
            <a:r>
              <a:rPr lang="en-US"/>
              <a:t>hydrobromic acid</a:t>
            </a:r>
          </a:p>
        </p:txBody>
      </p:sp>
      <p:sp>
        <p:nvSpPr>
          <p:cNvPr id="8253" name="Text Box 61"/>
          <p:cNvSpPr txBox="1">
            <a:spLocks noChangeArrowheads="1"/>
          </p:cNvSpPr>
          <p:nvPr/>
        </p:nvSpPr>
        <p:spPr bwMode="auto">
          <a:xfrm>
            <a:off x="6673850" y="2606675"/>
            <a:ext cx="1646238" cy="396875"/>
          </a:xfrm>
          <a:prstGeom prst="rect">
            <a:avLst/>
          </a:prstGeom>
          <a:noFill/>
          <a:ln w="9525">
            <a:noFill/>
            <a:miter lim="800000"/>
            <a:headEnd/>
            <a:tailEnd/>
          </a:ln>
          <a:effectLst/>
        </p:spPr>
        <p:txBody>
          <a:bodyPr>
            <a:spAutoFit/>
          </a:bodyPr>
          <a:lstStyle/>
          <a:p>
            <a:pPr>
              <a:spcBef>
                <a:spcPct val="50000"/>
              </a:spcBef>
            </a:pPr>
            <a:r>
              <a:rPr lang="en-US"/>
              <a:t>chromic acid</a:t>
            </a:r>
          </a:p>
        </p:txBody>
      </p:sp>
      <p:sp>
        <p:nvSpPr>
          <p:cNvPr id="8254" name="Text Box 62"/>
          <p:cNvSpPr txBox="1">
            <a:spLocks noChangeArrowheads="1"/>
          </p:cNvSpPr>
          <p:nvPr/>
        </p:nvSpPr>
        <p:spPr bwMode="auto">
          <a:xfrm>
            <a:off x="6719888" y="3168650"/>
            <a:ext cx="1646237" cy="396875"/>
          </a:xfrm>
          <a:prstGeom prst="rect">
            <a:avLst/>
          </a:prstGeom>
          <a:noFill/>
          <a:ln w="9525">
            <a:noFill/>
            <a:miter lim="800000"/>
            <a:headEnd/>
            <a:tailEnd/>
          </a:ln>
          <a:effectLst/>
        </p:spPr>
        <p:txBody>
          <a:bodyPr>
            <a:spAutoFit/>
          </a:bodyPr>
          <a:lstStyle/>
          <a:p>
            <a:pPr>
              <a:spcBef>
                <a:spcPct val="50000"/>
              </a:spcBef>
            </a:pPr>
            <a:r>
              <a:rPr lang="en-US"/>
              <a:t>nitrous acid</a:t>
            </a:r>
          </a:p>
        </p:txBody>
      </p:sp>
      <p:sp>
        <p:nvSpPr>
          <p:cNvPr id="8255" name="Text Box 63"/>
          <p:cNvSpPr txBox="1">
            <a:spLocks noChangeArrowheads="1"/>
          </p:cNvSpPr>
          <p:nvPr/>
        </p:nvSpPr>
        <p:spPr bwMode="auto">
          <a:xfrm>
            <a:off x="6675438" y="3749675"/>
            <a:ext cx="1554162" cy="396875"/>
          </a:xfrm>
          <a:prstGeom prst="rect">
            <a:avLst/>
          </a:prstGeom>
          <a:noFill/>
          <a:ln w="9525">
            <a:noFill/>
            <a:miter lim="800000"/>
            <a:headEnd/>
            <a:tailEnd/>
          </a:ln>
          <a:effectLst/>
        </p:spPr>
        <p:txBody>
          <a:bodyPr>
            <a:spAutoFit/>
          </a:bodyPr>
          <a:lstStyle/>
          <a:p>
            <a:r>
              <a:rPr lang="en-US"/>
              <a:t>sulfuric acid</a:t>
            </a:r>
          </a:p>
        </p:txBody>
      </p:sp>
      <p:sp>
        <p:nvSpPr>
          <p:cNvPr id="8256" name="Text Box 64"/>
          <p:cNvSpPr txBox="1">
            <a:spLocks noChangeArrowheads="1"/>
          </p:cNvSpPr>
          <p:nvPr/>
        </p:nvSpPr>
        <p:spPr bwMode="auto">
          <a:xfrm>
            <a:off x="6445250" y="4343400"/>
            <a:ext cx="1966913" cy="396875"/>
          </a:xfrm>
          <a:prstGeom prst="rect">
            <a:avLst/>
          </a:prstGeom>
          <a:noFill/>
          <a:ln w="9525">
            <a:noFill/>
            <a:miter lim="800000"/>
            <a:headEnd/>
            <a:tailEnd/>
          </a:ln>
          <a:effectLst/>
        </p:spPr>
        <p:txBody>
          <a:bodyPr>
            <a:spAutoFit/>
          </a:bodyPr>
          <a:lstStyle/>
          <a:p>
            <a:r>
              <a:rPr lang="en-US"/>
              <a:t>hydroiodic acid</a:t>
            </a:r>
          </a:p>
        </p:txBody>
      </p:sp>
      <p:sp>
        <p:nvSpPr>
          <p:cNvPr id="8257" name="Text Box 65"/>
          <p:cNvSpPr txBox="1">
            <a:spLocks noChangeArrowheads="1"/>
          </p:cNvSpPr>
          <p:nvPr/>
        </p:nvSpPr>
        <p:spPr bwMode="auto">
          <a:xfrm>
            <a:off x="6627813" y="4937125"/>
            <a:ext cx="1601787" cy="396875"/>
          </a:xfrm>
          <a:prstGeom prst="rect">
            <a:avLst/>
          </a:prstGeom>
          <a:noFill/>
          <a:ln w="9525">
            <a:noFill/>
            <a:miter lim="800000"/>
            <a:headEnd/>
            <a:tailEnd/>
          </a:ln>
          <a:effectLst/>
        </p:spPr>
        <p:txBody>
          <a:bodyPr>
            <a:spAutoFit/>
          </a:bodyPr>
          <a:lstStyle/>
          <a:p>
            <a:r>
              <a:rPr lang="en-US"/>
              <a:t>chlorous acid</a:t>
            </a:r>
          </a:p>
        </p:txBody>
      </p:sp>
      <p:graphicFrame>
        <p:nvGraphicFramePr>
          <p:cNvPr id="8258" name="Object 66"/>
          <p:cNvGraphicFramePr>
            <a:graphicFrameLocks noChangeAspect="1"/>
          </p:cNvGraphicFramePr>
          <p:nvPr/>
        </p:nvGraphicFramePr>
        <p:xfrm>
          <a:off x="614363" y="2011363"/>
          <a:ext cx="1041400" cy="469900"/>
        </p:xfrm>
        <a:graphic>
          <a:graphicData uri="http://schemas.openxmlformats.org/presentationml/2006/ole">
            <mc:AlternateContent xmlns:mc="http://schemas.openxmlformats.org/markup-compatibility/2006">
              <mc:Choice xmlns:v="urn:schemas-microsoft-com:vml" Requires="v">
                <p:oleObj spid="_x0000_s76850" name="Equation" r:id="rId3" imgW="1041120" imgH="469800" progId="">
                  <p:embed/>
                </p:oleObj>
              </mc:Choice>
              <mc:Fallback>
                <p:oleObj name="Equation" r:id="rId3" imgW="1041120" imgH="4698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363" y="2011363"/>
                        <a:ext cx="10414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59" name="Object 67"/>
          <p:cNvGraphicFramePr>
            <a:graphicFrameLocks noChangeAspect="1"/>
          </p:cNvGraphicFramePr>
          <p:nvPr/>
        </p:nvGraphicFramePr>
        <p:xfrm>
          <a:off x="457200" y="2606675"/>
          <a:ext cx="1587500" cy="469900"/>
        </p:xfrm>
        <a:graphic>
          <a:graphicData uri="http://schemas.openxmlformats.org/presentationml/2006/ole">
            <mc:AlternateContent xmlns:mc="http://schemas.openxmlformats.org/markup-compatibility/2006">
              <mc:Choice xmlns:v="urn:schemas-microsoft-com:vml" Requires="v">
                <p:oleObj spid="_x0000_s76851" name="Equation" r:id="rId5" imgW="1587240" imgH="469800" progId="">
                  <p:embed/>
                </p:oleObj>
              </mc:Choice>
              <mc:Fallback>
                <p:oleObj name="Equation" r:id="rId5" imgW="1587240" imgH="46980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606675"/>
                        <a:ext cx="15875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61" name="Object 69"/>
          <p:cNvGraphicFramePr>
            <a:graphicFrameLocks noChangeAspect="1"/>
          </p:cNvGraphicFramePr>
          <p:nvPr/>
        </p:nvGraphicFramePr>
        <p:xfrm>
          <a:off x="571500" y="3187700"/>
          <a:ext cx="1358900" cy="469900"/>
        </p:xfrm>
        <a:graphic>
          <a:graphicData uri="http://schemas.openxmlformats.org/presentationml/2006/ole">
            <mc:AlternateContent xmlns:mc="http://schemas.openxmlformats.org/markup-compatibility/2006">
              <mc:Choice xmlns:v="urn:schemas-microsoft-com:vml" Requires="v">
                <p:oleObj spid="_x0000_s76852" name="Equation" r:id="rId7" imgW="1358640" imgH="469800" progId="">
                  <p:embed/>
                </p:oleObj>
              </mc:Choice>
              <mc:Fallback>
                <p:oleObj name="Equation" r:id="rId7" imgW="1358640" imgH="469800"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500" y="3187700"/>
                        <a:ext cx="13589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62" name="Object 70"/>
          <p:cNvGraphicFramePr>
            <a:graphicFrameLocks noChangeAspect="1"/>
          </p:cNvGraphicFramePr>
          <p:nvPr/>
        </p:nvGraphicFramePr>
        <p:xfrm>
          <a:off x="552450" y="3749675"/>
          <a:ext cx="1422400" cy="469900"/>
        </p:xfrm>
        <a:graphic>
          <a:graphicData uri="http://schemas.openxmlformats.org/presentationml/2006/ole">
            <mc:AlternateContent xmlns:mc="http://schemas.openxmlformats.org/markup-compatibility/2006">
              <mc:Choice xmlns:v="urn:schemas-microsoft-com:vml" Requires="v">
                <p:oleObj spid="_x0000_s76853" name="Equation" r:id="rId9" imgW="1422360" imgH="469800" progId="">
                  <p:embed/>
                </p:oleObj>
              </mc:Choice>
              <mc:Fallback>
                <p:oleObj name="Equation" r:id="rId9" imgW="1422360" imgH="469800" progId="">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2450" y="3749675"/>
                        <a:ext cx="14224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63" name="Object 71"/>
          <p:cNvGraphicFramePr>
            <a:graphicFrameLocks noChangeAspect="1"/>
          </p:cNvGraphicFramePr>
          <p:nvPr/>
        </p:nvGraphicFramePr>
        <p:xfrm>
          <a:off x="827088" y="4343400"/>
          <a:ext cx="863600" cy="469900"/>
        </p:xfrm>
        <a:graphic>
          <a:graphicData uri="http://schemas.openxmlformats.org/presentationml/2006/ole">
            <mc:AlternateContent xmlns:mc="http://schemas.openxmlformats.org/markup-compatibility/2006">
              <mc:Choice xmlns:v="urn:schemas-microsoft-com:vml" Requires="v">
                <p:oleObj spid="_x0000_s76854" name="Equation" r:id="rId11" imgW="863280" imgH="469800" progId="">
                  <p:embed/>
                </p:oleObj>
              </mc:Choice>
              <mc:Fallback>
                <p:oleObj name="Equation" r:id="rId11" imgW="863280" imgH="469800" progId="">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27088" y="4343400"/>
                        <a:ext cx="8636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65" name="Object 73"/>
          <p:cNvGraphicFramePr>
            <a:graphicFrameLocks noChangeAspect="1"/>
          </p:cNvGraphicFramePr>
          <p:nvPr/>
        </p:nvGraphicFramePr>
        <p:xfrm>
          <a:off x="541338" y="4924425"/>
          <a:ext cx="1435100" cy="469900"/>
        </p:xfrm>
        <a:graphic>
          <a:graphicData uri="http://schemas.openxmlformats.org/presentationml/2006/ole">
            <mc:AlternateContent xmlns:mc="http://schemas.openxmlformats.org/markup-compatibility/2006">
              <mc:Choice xmlns:v="urn:schemas-microsoft-com:vml" Requires="v">
                <p:oleObj spid="_x0000_s76855" name="Equation" r:id="rId13" imgW="1434960" imgH="469800" progId="">
                  <p:embed/>
                </p:oleObj>
              </mc:Choice>
              <mc:Fallback>
                <p:oleObj name="Equation" r:id="rId13" imgW="1434960" imgH="469800" progId="">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1338" y="4924425"/>
                        <a:ext cx="14351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Title 21"/>
          <p:cNvSpPr>
            <a:spLocks noGrp="1"/>
          </p:cNvSpPr>
          <p:nvPr>
            <p:ph type="title"/>
          </p:nvPr>
        </p:nvSpPr>
        <p:spPr>
          <a:xfrm>
            <a:off x="304800" y="304800"/>
            <a:ext cx="8229600" cy="1066800"/>
          </a:xfrm>
        </p:spPr>
        <p:txBody>
          <a:bodyPr/>
          <a:lstStyle/>
          <a:p>
            <a:r>
              <a:rPr lang="en-US" dirty="0" smtClean="0"/>
              <a:t>Examples: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2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25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24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25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25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25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25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2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45" grpId="0"/>
      <p:bldP spid="8247" grpId="0"/>
      <p:bldP spid="8248" grpId="0"/>
      <p:bldP spid="8249" grpId="0"/>
      <p:bldP spid="8250" grpId="0"/>
      <p:bldP spid="8251" grpId="0"/>
      <p:bldP spid="8252" grpId="0"/>
      <p:bldP spid="8253" grpId="0"/>
      <p:bldP spid="8254" grpId="0"/>
      <p:bldP spid="8255" grpId="0"/>
      <p:bldP spid="8256" grpId="0"/>
      <p:bldP spid="825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3" name="Rectangle 3"/>
          <p:cNvSpPr>
            <a:spLocks noGrp="1" noChangeArrowheads="1"/>
          </p:cNvSpPr>
          <p:nvPr>
            <p:ph type="body" idx="1"/>
          </p:nvPr>
        </p:nvSpPr>
        <p:spPr>
          <a:xfrm>
            <a:off x="457200" y="304800"/>
            <a:ext cx="8229600" cy="6248400"/>
          </a:xfrm>
        </p:spPr>
        <p:txBody>
          <a:bodyPr/>
          <a:lstStyle/>
          <a:p>
            <a:r>
              <a:rPr lang="en-US" sz="2400" b="1">
                <a:latin typeface="Rockwell Extra Bold" pitchFamily="18" charset="0"/>
              </a:rPr>
              <a:t>NAMING COMPOUNDS; REVIEW/SUMMARY</a:t>
            </a:r>
          </a:p>
          <a:p>
            <a:r>
              <a:rPr lang="en-US" sz="2400" b="1"/>
              <a:t>Examples: </a:t>
            </a:r>
            <a:r>
              <a:rPr lang="en-US" sz="2400" b="1">
                <a:latin typeface="Rockwell Extra Bold" pitchFamily="18" charset="0"/>
              </a:rPr>
              <a:t>K</a:t>
            </a:r>
            <a:r>
              <a:rPr lang="en-US" sz="2400" b="1" baseline="-25000">
                <a:latin typeface="Rockwell Extra Bold" pitchFamily="18" charset="0"/>
              </a:rPr>
              <a:t>2</a:t>
            </a:r>
            <a:r>
              <a:rPr lang="en-US" sz="2400" b="1">
                <a:latin typeface="Rockwell Extra Bold" pitchFamily="18" charset="0"/>
              </a:rPr>
              <a:t>Se, H</a:t>
            </a:r>
            <a:r>
              <a:rPr lang="en-US" sz="2400" b="1" baseline="-25000">
                <a:latin typeface="Rockwell Extra Bold" pitchFamily="18" charset="0"/>
              </a:rPr>
              <a:t>3</a:t>
            </a:r>
            <a:r>
              <a:rPr lang="en-US" sz="2400" b="1">
                <a:latin typeface="Rockwell Extra Bold" pitchFamily="18" charset="0"/>
              </a:rPr>
              <a:t>BO</a:t>
            </a:r>
            <a:r>
              <a:rPr lang="en-US" sz="2400" b="1" baseline="-25000">
                <a:latin typeface="Rockwell Extra Bold" pitchFamily="18" charset="0"/>
              </a:rPr>
              <a:t>3</a:t>
            </a:r>
            <a:r>
              <a:rPr lang="en-US" sz="2400" b="1">
                <a:latin typeface="Rockwell Extra Bold" pitchFamily="18" charset="0"/>
              </a:rPr>
              <a:t>, LiOH, Pb</a:t>
            </a:r>
            <a:r>
              <a:rPr lang="en-US" sz="2400" b="1" baseline="-25000">
                <a:latin typeface="Rockwell Extra Bold" pitchFamily="18" charset="0"/>
              </a:rPr>
              <a:t>3</a:t>
            </a:r>
            <a:r>
              <a:rPr lang="en-US" sz="2400" b="1">
                <a:latin typeface="Rockwell Extra Bold" pitchFamily="18" charset="0"/>
              </a:rPr>
              <a:t>(PO</a:t>
            </a:r>
            <a:r>
              <a:rPr lang="en-US" sz="2400" b="1" baseline="-25000">
                <a:latin typeface="Rockwell Extra Bold" pitchFamily="18" charset="0"/>
              </a:rPr>
              <a:t>4</a:t>
            </a:r>
            <a:r>
              <a:rPr lang="en-US" sz="2400" b="1">
                <a:latin typeface="Rockwell Extra Bold" pitchFamily="18" charset="0"/>
              </a:rPr>
              <a:t>)</a:t>
            </a:r>
            <a:r>
              <a:rPr lang="en-US" sz="2400" b="1" baseline="-25000">
                <a:latin typeface="Rockwell Extra Bold" pitchFamily="18" charset="0"/>
              </a:rPr>
              <a:t>4</a:t>
            </a:r>
            <a:r>
              <a:rPr lang="en-US" sz="2400" b="1">
                <a:latin typeface="Rockwell Extra Bold" pitchFamily="18" charset="0"/>
              </a:rPr>
              <a:t>, S</a:t>
            </a:r>
            <a:r>
              <a:rPr lang="en-US" sz="2400" b="1" baseline="-25000">
                <a:latin typeface="Rockwell Extra Bold" pitchFamily="18" charset="0"/>
              </a:rPr>
              <a:t>3</a:t>
            </a:r>
            <a:r>
              <a:rPr lang="en-US" sz="2400" b="1">
                <a:latin typeface="Rockwell Extra Bold" pitchFamily="18" charset="0"/>
              </a:rPr>
              <a:t>O</a:t>
            </a:r>
            <a:r>
              <a:rPr lang="en-US" sz="2400" b="1" baseline="-25000">
                <a:latin typeface="Rockwell Extra Bold" pitchFamily="18" charset="0"/>
              </a:rPr>
              <a:t>7</a:t>
            </a:r>
          </a:p>
          <a:p>
            <a:r>
              <a:rPr lang="en-US" sz="2400" b="1"/>
              <a:t>Ask the Questions:  Is the compound:</a:t>
            </a:r>
          </a:p>
        </p:txBody>
      </p:sp>
      <p:sp>
        <p:nvSpPr>
          <p:cNvPr id="281604" name="Rectangle 4"/>
          <p:cNvSpPr>
            <a:spLocks noChangeArrowheads="1"/>
          </p:cNvSpPr>
          <p:nvPr/>
        </p:nvSpPr>
        <p:spPr bwMode="auto">
          <a:xfrm>
            <a:off x="762000" y="1600200"/>
            <a:ext cx="2057400" cy="685800"/>
          </a:xfrm>
          <a:prstGeom prst="rect">
            <a:avLst/>
          </a:prstGeom>
          <a:solidFill>
            <a:srgbClr val="FFFF00"/>
          </a:solidFill>
          <a:ln w="9525">
            <a:solidFill>
              <a:schemeClr val="tx1"/>
            </a:solidFill>
            <a:miter lim="800000"/>
            <a:headEnd/>
            <a:tailEnd/>
          </a:ln>
          <a:effectLst/>
        </p:spPr>
        <p:txBody>
          <a:bodyPr wrap="none" anchor="ctr"/>
          <a:lstStyle/>
          <a:p>
            <a:pPr algn="ctr"/>
            <a:r>
              <a:rPr lang="en-US"/>
              <a:t>IONIC?</a:t>
            </a:r>
          </a:p>
          <a:p>
            <a:pPr algn="ctr"/>
            <a:r>
              <a:rPr lang="en-US"/>
              <a:t>metal/nonmetal</a:t>
            </a:r>
          </a:p>
        </p:txBody>
      </p:sp>
      <p:sp>
        <p:nvSpPr>
          <p:cNvPr id="281606" name="Rectangle 6"/>
          <p:cNvSpPr>
            <a:spLocks noChangeArrowheads="1"/>
          </p:cNvSpPr>
          <p:nvPr/>
        </p:nvSpPr>
        <p:spPr bwMode="auto">
          <a:xfrm>
            <a:off x="3581400" y="1600200"/>
            <a:ext cx="2057400" cy="685800"/>
          </a:xfrm>
          <a:prstGeom prst="rect">
            <a:avLst/>
          </a:prstGeom>
          <a:solidFill>
            <a:srgbClr val="FFFF00"/>
          </a:solidFill>
          <a:ln w="9525">
            <a:solidFill>
              <a:schemeClr val="tx1"/>
            </a:solidFill>
            <a:miter lim="800000"/>
            <a:headEnd/>
            <a:tailEnd/>
          </a:ln>
          <a:effectLst/>
        </p:spPr>
        <p:txBody>
          <a:bodyPr wrap="none" anchor="ctr"/>
          <a:lstStyle/>
          <a:p>
            <a:pPr algn="ctr"/>
            <a:r>
              <a:rPr lang="en-US"/>
              <a:t>MOLECULAR?</a:t>
            </a:r>
          </a:p>
          <a:p>
            <a:pPr algn="ctr"/>
            <a:r>
              <a:rPr lang="en-US"/>
              <a:t>two nonmetals</a:t>
            </a:r>
          </a:p>
        </p:txBody>
      </p:sp>
      <p:sp>
        <p:nvSpPr>
          <p:cNvPr id="281607" name="Text Box 7"/>
          <p:cNvSpPr txBox="1">
            <a:spLocks noChangeArrowheads="1"/>
          </p:cNvSpPr>
          <p:nvPr/>
        </p:nvSpPr>
        <p:spPr bwMode="auto">
          <a:xfrm>
            <a:off x="2895600" y="1752600"/>
            <a:ext cx="533400" cy="366713"/>
          </a:xfrm>
          <a:prstGeom prst="rect">
            <a:avLst/>
          </a:prstGeom>
          <a:noFill/>
          <a:ln w="9525">
            <a:noFill/>
            <a:miter lim="800000"/>
            <a:headEnd/>
            <a:tailEnd/>
          </a:ln>
          <a:effectLst/>
        </p:spPr>
        <p:txBody>
          <a:bodyPr>
            <a:spAutoFit/>
          </a:bodyPr>
          <a:lstStyle/>
          <a:p>
            <a:pPr>
              <a:spcBef>
                <a:spcPct val="50000"/>
              </a:spcBef>
            </a:pPr>
            <a:r>
              <a:rPr lang="en-US"/>
              <a:t>or</a:t>
            </a:r>
          </a:p>
        </p:txBody>
      </p:sp>
      <p:sp>
        <p:nvSpPr>
          <p:cNvPr id="281608" name="Line 8"/>
          <p:cNvSpPr>
            <a:spLocks noChangeShapeType="1"/>
          </p:cNvSpPr>
          <p:nvPr/>
        </p:nvSpPr>
        <p:spPr bwMode="auto">
          <a:xfrm>
            <a:off x="5715000" y="1905000"/>
            <a:ext cx="914400" cy="0"/>
          </a:xfrm>
          <a:prstGeom prst="line">
            <a:avLst/>
          </a:prstGeom>
          <a:noFill/>
          <a:ln w="57150">
            <a:solidFill>
              <a:srgbClr val="CC3300"/>
            </a:solidFill>
            <a:round/>
            <a:headEnd/>
            <a:tailEnd type="triangle" w="med" len="med"/>
          </a:ln>
          <a:effectLst/>
        </p:spPr>
        <p:txBody>
          <a:bodyPr/>
          <a:lstStyle/>
          <a:p>
            <a:endParaRPr lang="en-US"/>
          </a:p>
        </p:txBody>
      </p:sp>
      <p:sp>
        <p:nvSpPr>
          <p:cNvPr id="281609" name="Text Box 9"/>
          <p:cNvSpPr txBox="1">
            <a:spLocks noChangeArrowheads="1"/>
          </p:cNvSpPr>
          <p:nvPr/>
        </p:nvSpPr>
        <p:spPr bwMode="auto">
          <a:xfrm>
            <a:off x="6781800" y="1752600"/>
            <a:ext cx="1219200" cy="366713"/>
          </a:xfrm>
          <a:prstGeom prst="rect">
            <a:avLst/>
          </a:prstGeom>
          <a:noFill/>
          <a:ln w="9525">
            <a:noFill/>
            <a:miter lim="800000"/>
            <a:headEnd/>
            <a:tailEnd/>
          </a:ln>
          <a:effectLst/>
        </p:spPr>
        <p:txBody>
          <a:bodyPr>
            <a:spAutoFit/>
          </a:bodyPr>
          <a:lstStyle/>
          <a:p>
            <a:pPr>
              <a:spcBef>
                <a:spcPct val="50000"/>
              </a:spcBef>
            </a:pPr>
            <a:r>
              <a:rPr lang="en-US"/>
              <a:t>NAME IT!</a:t>
            </a:r>
          </a:p>
        </p:txBody>
      </p:sp>
      <p:sp>
        <p:nvSpPr>
          <p:cNvPr id="281610" name="Line 10"/>
          <p:cNvSpPr>
            <a:spLocks noChangeShapeType="1"/>
          </p:cNvSpPr>
          <p:nvPr/>
        </p:nvSpPr>
        <p:spPr bwMode="auto">
          <a:xfrm>
            <a:off x="1676400" y="2362200"/>
            <a:ext cx="0" cy="228600"/>
          </a:xfrm>
          <a:prstGeom prst="line">
            <a:avLst/>
          </a:prstGeom>
          <a:noFill/>
          <a:ln w="57150">
            <a:solidFill>
              <a:srgbClr val="CC3300"/>
            </a:solidFill>
            <a:round/>
            <a:headEnd/>
            <a:tailEnd type="triangle" w="med" len="med"/>
          </a:ln>
          <a:effectLst/>
        </p:spPr>
        <p:txBody>
          <a:bodyPr/>
          <a:lstStyle/>
          <a:p>
            <a:endParaRPr lang="en-US"/>
          </a:p>
        </p:txBody>
      </p:sp>
      <p:sp>
        <p:nvSpPr>
          <p:cNvPr id="281611" name="Rectangle 11"/>
          <p:cNvSpPr>
            <a:spLocks noChangeArrowheads="1"/>
          </p:cNvSpPr>
          <p:nvPr/>
        </p:nvSpPr>
        <p:spPr bwMode="auto">
          <a:xfrm>
            <a:off x="762000" y="2667000"/>
            <a:ext cx="2057400" cy="685800"/>
          </a:xfrm>
          <a:prstGeom prst="rect">
            <a:avLst/>
          </a:prstGeom>
          <a:solidFill>
            <a:srgbClr val="FFFF00"/>
          </a:solidFill>
          <a:ln w="9525">
            <a:solidFill>
              <a:schemeClr val="tx1"/>
            </a:solidFill>
            <a:miter lim="800000"/>
            <a:headEnd/>
            <a:tailEnd/>
          </a:ln>
          <a:effectLst/>
        </p:spPr>
        <p:txBody>
          <a:bodyPr wrap="none" anchor="ctr"/>
          <a:lstStyle/>
          <a:p>
            <a:pPr algn="ctr"/>
            <a:r>
              <a:rPr lang="en-US"/>
              <a:t>Is “H” in the </a:t>
            </a:r>
          </a:p>
          <a:p>
            <a:pPr algn="ctr"/>
            <a:r>
              <a:rPr lang="en-US"/>
              <a:t>Metal position?</a:t>
            </a:r>
          </a:p>
        </p:txBody>
      </p:sp>
      <p:sp>
        <p:nvSpPr>
          <p:cNvPr id="281612" name="Line 12"/>
          <p:cNvSpPr>
            <a:spLocks noChangeShapeType="1"/>
          </p:cNvSpPr>
          <p:nvPr/>
        </p:nvSpPr>
        <p:spPr bwMode="auto">
          <a:xfrm>
            <a:off x="2971800" y="2895600"/>
            <a:ext cx="1219200" cy="0"/>
          </a:xfrm>
          <a:prstGeom prst="line">
            <a:avLst/>
          </a:prstGeom>
          <a:noFill/>
          <a:ln w="57150">
            <a:solidFill>
              <a:srgbClr val="CC3300"/>
            </a:solidFill>
            <a:round/>
            <a:headEnd/>
            <a:tailEnd type="triangle" w="med" len="med"/>
          </a:ln>
          <a:effectLst/>
        </p:spPr>
        <p:txBody>
          <a:bodyPr/>
          <a:lstStyle/>
          <a:p>
            <a:endParaRPr lang="en-US"/>
          </a:p>
        </p:txBody>
      </p:sp>
      <p:sp>
        <p:nvSpPr>
          <p:cNvPr id="281613" name="Text Box 13"/>
          <p:cNvSpPr txBox="1">
            <a:spLocks noChangeArrowheads="1"/>
          </p:cNvSpPr>
          <p:nvPr/>
        </p:nvSpPr>
        <p:spPr bwMode="auto">
          <a:xfrm>
            <a:off x="4267200" y="2743200"/>
            <a:ext cx="685800" cy="366713"/>
          </a:xfrm>
          <a:prstGeom prst="rect">
            <a:avLst/>
          </a:prstGeom>
          <a:noFill/>
          <a:ln w="9525">
            <a:noFill/>
            <a:miter lim="800000"/>
            <a:headEnd/>
            <a:tailEnd/>
          </a:ln>
          <a:effectLst/>
        </p:spPr>
        <p:txBody>
          <a:bodyPr>
            <a:spAutoFit/>
          </a:bodyPr>
          <a:lstStyle/>
          <a:p>
            <a:pPr>
              <a:spcBef>
                <a:spcPct val="50000"/>
              </a:spcBef>
            </a:pPr>
            <a:r>
              <a:rPr lang="en-US"/>
              <a:t>YES</a:t>
            </a:r>
          </a:p>
        </p:txBody>
      </p:sp>
      <p:sp>
        <p:nvSpPr>
          <p:cNvPr id="281614" name="Line 14"/>
          <p:cNvSpPr>
            <a:spLocks noChangeShapeType="1"/>
          </p:cNvSpPr>
          <p:nvPr/>
        </p:nvSpPr>
        <p:spPr bwMode="auto">
          <a:xfrm>
            <a:off x="4953000" y="2895600"/>
            <a:ext cx="685800" cy="0"/>
          </a:xfrm>
          <a:prstGeom prst="line">
            <a:avLst/>
          </a:prstGeom>
          <a:noFill/>
          <a:ln w="57150">
            <a:solidFill>
              <a:srgbClr val="CC3300"/>
            </a:solidFill>
            <a:round/>
            <a:headEnd/>
            <a:tailEnd type="triangle" w="med" len="med"/>
          </a:ln>
          <a:effectLst/>
        </p:spPr>
        <p:txBody>
          <a:bodyPr/>
          <a:lstStyle/>
          <a:p>
            <a:endParaRPr lang="en-US"/>
          </a:p>
        </p:txBody>
      </p:sp>
      <p:sp>
        <p:nvSpPr>
          <p:cNvPr id="281615" name="Text Box 15"/>
          <p:cNvSpPr txBox="1">
            <a:spLocks noChangeArrowheads="1"/>
          </p:cNvSpPr>
          <p:nvPr/>
        </p:nvSpPr>
        <p:spPr bwMode="auto">
          <a:xfrm>
            <a:off x="5715000" y="2743200"/>
            <a:ext cx="2895600" cy="366713"/>
          </a:xfrm>
          <a:prstGeom prst="rect">
            <a:avLst/>
          </a:prstGeom>
          <a:noFill/>
          <a:ln w="9525">
            <a:noFill/>
            <a:miter lim="800000"/>
            <a:headEnd/>
            <a:tailEnd/>
          </a:ln>
          <a:effectLst/>
        </p:spPr>
        <p:txBody>
          <a:bodyPr>
            <a:spAutoFit/>
          </a:bodyPr>
          <a:lstStyle/>
          <a:p>
            <a:pPr>
              <a:spcBef>
                <a:spcPct val="50000"/>
              </a:spcBef>
            </a:pPr>
            <a:r>
              <a:rPr lang="en-US"/>
              <a:t>It’s an ACID  … name it!</a:t>
            </a:r>
          </a:p>
        </p:txBody>
      </p:sp>
      <p:sp>
        <p:nvSpPr>
          <p:cNvPr id="281616" name="Line 16"/>
          <p:cNvSpPr>
            <a:spLocks noChangeShapeType="1"/>
          </p:cNvSpPr>
          <p:nvPr/>
        </p:nvSpPr>
        <p:spPr bwMode="auto">
          <a:xfrm>
            <a:off x="1600200" y="3429000"/>
            <a:ext cx="0" cy="228600"/>
          </a:xfrm>
          <a:prstGeom prst="line">
            <a:avLst/>
          </a:prstGeom>
          <a:noFill/>
          <a:ln w="57150">
            <a:solidFill>
              <a:srgbClr val="CC3300"/>
            </a:solidFill>
            <a:round/>
            <a:headEnd/>
            <a:tailEnd type="triangle" w="med" len="med"/>
          </a:ln>
          <a:effectLst/>
        </p:spPr>
        <p:txBody>
          <a:bodyPr/>
          <a:lstStyle/>
          <a:p>
            <a:endParaRPr lang="en-US"/>
          </a:p>
        </p:txBody>
      </p:sp>
      <p:sp>
        <p:nvSpPr>
          <p:cNvPr id="281617" name="Text Box 17"/>
          <p:cNvSpPr txBox="1">
            <a:spLocks noChangeArrowheads="1"/>
          </p:cNvSpPr>
          <p:nvPr/>
        </p:nvSpPr>
        <p:spPr bwMode="auto">
          <a:xfrm>
            <a:off x="1371600" y="3657600"/>
            <a:ext cx="533400" cy="366713"/>
          </a:xfrm>
          <a:prstGeom prst="rect">
            <a:avLst/>
          </a:prstGeom>
          <a:noFill/>
          <a:ln w="9525">
            <a:noFill/>
            <a:miter lim="800000"/>
            <a:headEnd/>
            <a:tailEnd/>
          </a:ln>
          <a:effectLst/>
        </p:spPr>
        <p:txBody>
          <a:bodyPr>
            <a:spAutoFit/>
          </a:bodyPr>
          <a:lstStyle/>
          <a:p>
            <a:pPr>
              <a:spcBef>
                <a:spcPct val="50000"/>
              </a:spcBef>
            </a:pPr>
            <a:r>
              <a:rPr lang="en-US"/>
              <a:t>NO</a:t>
            </a:r>
          </a:p>
        </p:txBody>
      </p:sp>
      <p:sp>
        <p:nvSpPr>
          <p:cNvPr id="281618" name="Line 18"/>
          <p:cNvSpPr>
            <a:spLocks noChangeShapeType="1"/>
          </p:cNvSpPr>
          <p:nvPr/>
        </p:nvSpPr>
        <p:spPr bwMode="auto">
          <a:xfrm>
            <a:off x="1600200" y="3962400"/>
            <a:ext cx="0" cy="228600"/>
          </a:xfrm>
          <a:prstGeom prst="line">
            <a:avLst/>
          </a:prstGeom>
          <a:noFill/>
          <a:ln w="57150">
            <a:solidFill>
              <a:srgbClr val="CC3300"/>
            </a:solidFill>
            <a:round/>
            <a:headEnd/>
            <a:tailEnd type="triangle" w="med" len="med"/>
          </a:ln>
          <a:effectLst/>
        </p:spPr>
        <p:txBody>
          <a:bodyPr/>
          <a:lstStyle/>
          <a:p>
            <a:endParaRPr lang="en-US"/>
          </a:p>
        </p:txBody>
      </p:sp>
      <p:sp>
        <p:nvSpPr>
          <p:cNvPr id="281619" name="Rectangle 19"/>
          <p:cNvSpPr>
            <a:spLocks noChangeArrowheads="1"/>
          </p:cNvSpPr>
          <p:nvPr/>
        </p:nvSpPr>
        <p:spPr bwMode="auto">
          <a:xfrm>
            <a:off x="685800" y="4267200"/>
            <a:ext cx="2057400" cy="685800"/>
          </a:xfrm>
          <a:prstGeom prst="rect">
            <a:avLst/>
          </a:prstGeom>
          <a:solidFill>
            <a:srgbClr val="FFFF00"/>
          </a:solidFill>
          <a:ln w="9525">
            <a:solidFill>
              <a:schemeClr val="tx1"/>
            </a:solidFill>
            <a:miter lim="800000"/>
            <a:headEnd/>
            <a:tailEnd/>
          </a:ln>
          <a:effectLst/>
        </p:spPr>
        <p:txBody>
          <a:bodyPr wrap="none" anchor="ctr"/>
          <a:lstStyle/>
          <a:p>
            <a:pPr algn="ctr"/>
            <a:r>
              <a:rPr lang="en-US"/>
              <a:t>Is the metal </a:t>
            </a:r>
          </a:p>
          <a:p>
            <a:pPr algn="ctr"/>
            <a:r>
              <a:rPr lang="en-US"/>
              <a:t>multivalent?</a:t>
            </a:r>
          </a:p>
        </p:txBody>
      </p:sp>
      <p:sp>
        <p:nvSpPr>
          <p:cNvPr id="281620" name="Line 20"/>
          <p:cNvSpPr>
            <a:spLocks noChangeShapeType="1"/>
          </p:cNvSpPr>
          <p:nvPr/>
        </p:nvSpPr>
        <p:spPr bwMode="auto">
          <a:xfrm>
            <a:off x="1676400" y="5029200"/>
            <a:ext cx="0" cy="228600"/>
          </a:xfrm>
          <a:prstGeom prst="line">
            <a:avLst/>
          </a:prstGeom>
          <a:noFill/>
          <a:ln w="57150">
            <a:solidFill>
              <a:srgbClr val="CC3300"/>
            </a:solidFill>
            <a:round/>
            <a:headEnd/>
            <a:tailEnd type="triangle" w="med" len="med"/>
          </a:ln>
          <a:effectLst/>
        </p:spPr>
        <p:txBody>
          <a:bodyPr/>
          <a:lstStyle/>
          <a:p>
            <a:endParaRPr lang="en-US"/>
          </a:p>
        </p:txBody>
      </p:sp>
      <p:sp>
        <p:nvSpPr>
          <p:cNvPr id="281621" name="Text Box 21"/>
          <p:cNvSpPr txBox="1">
            <a:spLocks noChangeArrowheads="1"/>
          </p:cNvSpPr>
          <p:nvPr/>
        </p:nvSpPr>
        <p:spPr bwMode="auto">
          <a:xfrm>
            <a:off x="1447800" y="5257800"/>
            <a:ext cx="533400" cy="366713"/>
          </a:xfrm>
          <a:prstGeom prst="rect">
            <a:avLst/>
          </a:prstGeom>
          <a:noFill/>
          <a:ln w="9525">
            <a:noFill/>
            <a:miter lim="800000"/>
            <a:headEnd/>
            <a:tailEnd/>
          </a:ln>
          <a:effectLst/>
        </p:spPr>
        <p:txBody>
          <a:bodyPr>
            <a:spAutoFit/>
          </a:bodyPr>
          <a:lstStyle/>
          <a:p>
            <a:pPr>
              <a:spcBef>
                <a:spcPct val="50000"/>
              </a:spcBef>
            </a:pPr>
            <a:r>
              <a:rPr lang="en-US"/>
              <a:t>NO</a:t>
            </a:r>
          </a:p>
        </p:txBody>
      </p:sp>
      <p:sp>
        <p:nvSpPr>
          <p:cNvPr id="281622" name="Line 22"/>
          <p:cNvSpPr>
            <a:spLocks noChangeShapeType="1"/>
          </p:cNvSpPr>
          <p:nvPr/>
        </p:nvSpPr>
        <p:spPr bwMode="auto">
          <a:xfrm>
            <a:off x="1676400" y="5562600"/>
            <a:ext cx="0" cy="228600"/>
          </a:xfrm>
          <a:prstGeom prst="line">
            <a:avLst/>
          </a:prstGeom>
          <a:noFill/>
          <a:ln w="57150">
            <a:solidFill>
              <a:srgbClr val="CC3300"/>
            </a:solidFill>
            <a:round/>
            <a:headEnd/>
            <a:tailEnd type="triangle" w="med" len="med"/>
          </a:ln>
          <a:effectLst/>
        </p:spPr>
        <p:txBody>
          <a:bodyPr/>
          <a:lstStyle/>
          <a:p>
            <a:endParaRPr lang="en-US"/>
          </a:p>
        </p:txBody>
      </p:sp>
      <p:sp>
        <p:nvSpPr>
          <p:cNvPr id="281623" name="Rectangle 23"/>
          <p:cNvSpPr>
            <a:spLocks noChangeArrowheads="1"/>
          </p:cNvSpPr>
          <p:nvPr/>
        </p:nvSpPr>
        <p:spPr bwMode="auto">
          <a:xfrm>
            <a:off x="685800" y="5867400"/>
            <a:ext cx="2057400" cy="685800"/>
          </a:xfrm>
          <a:prstGeom prst="rect">
            <a:avLst/>
          </a:prstGeom>
          <a:solidFill>
            <a:srgbClr val="FFFF00"/>
          </a:solidFill>
          <a:ln w="9525">
            <a:solidFill>
              <a:schemeClr val="tx1"/>
            </a:solidFill>
            <a:miter lim="800000"/>
            <a:headEnd/>
            <a:tailEnd/>
          </a:ln>
          <a:effectLst/>
        </p:spPr>
        <p:txBody>
          <a:bodyPr wrap="none" anchor="ctr"/>
          <a:lstStyle/>
          <a:p>
            <a:pPr algn="ctr"/>
            <a:r>
              <a:rPr lang="en-US"/>
              <a:t>POLYATOMIC</a:t>
            </a:r>
          </a:p>
          <a:p>
            <a:pPr algn="ctr"/>
            <a:r>
              <a:rPr lang="en-US"/>
              <a:t>COMPOUND?</a:t>
            </a:r>
          </a:p>
        </p:txBody>
      </p:sp>
      <p:sp>
        <p:nvSpPr>
          <p:cNvPr id="281624" name="Line 24"/>
          <p:cNvSpPr>
            <a:spLocks noChangeShapeType="1"/>
          </p:cNvSpPr>
          <p:nvPr/>
        </p:nvSpPr>
        <p:spPr bwMode="auto">
          <a:xfrm>
            <a:off x="2971800" y="4572000"/>
            <a:ext cx="1219200" cy="0"/>
          </a:xfrm>
          <a:prstGeom prst="line">
            <a:avLst/>
          </a:prstGeom>
          <a:noFill/>
          <a:ln w="57150">
            <a:solidFill>
              <a:srgbClr val="CC3300"/>
            </a:solidFill>
            <a:round/>
            <a:headEnd/>
            <a:tailEnd type="triangle" w="med" len="med"/>
          </a:ln>
          <a:effectLst/>
        </p:spPr>
        <p:txBody>
          <a:bodyPr/>
          <a:lstStyle/>
          <a:p>
            <a:endParaRPr lang="en-US"/>
          </a:p>
        </p:txBody>
      </p:sp>
      <p:sp>
        <p:nvSpPr>
          <p:cNvPr id="281625" name="Text Box 25"/>
          <p:cNvSpPr txBox="1">
            <a:spLocks noChangeArrowheads="1"/>
          </p:cNvSpPr>
          <p:nvPr/>
        </p:nvSpPr>
        <p:spPr bwMode="auto">
          <a:xfrm>
            <a:off x="4267200" y="4419600"/>
            <a:ext cx="685800" cy="366713"/>
          </a:xfrm>
          <a:prstGeom prst="rect">
            <a:avLst/>
          </a:prstGeom>
          <a:noFill/>
          <a:ln w="9525">
            <a:noFill/>
            <a:miter lim="800000"/>
            <a:headEnd/>
            <a:tailEnd/>
          </a:ln>
          <a:effectLst/>
        </p:spPr>
        <p:txBody>
          <a:bodyPr>
            <a:spAutoFit/>
          </a:bodyPr>
          <a:lstStyle/>
          <a:p>
            <a:pPr>
              <a:spcBef>
                <a:spcPct val="50000"/>
              </a:spcBef>
            </a:pPr>
            <a:r>
              <a:rPr lang="en-US"/>
              <a:t>YES</a:t>
            </a:r>
          </a:p>
        </p:txBody>
      </p:sp>
      <p:sp>
        <p:nvSpPr>
          <p:cNvPr id="281626" name="Line 26"/>
          <p:cNvSpPr>
            <a:spLocks noChangeShapeType="1"/>
          </p:cNvSpPr>
          <p:nvPr/>
        </p:nvSpPr>
        <p:spPr bwMode="auto">
          <a:xfrm>
            <a:off x="4953000" y="4572000"/>
            <a:ext cx="685800" cy="0"/>
          </a:xfrm>
          <a:prstGeom prst="line">
            <a:avLst/>
          </a:prstGeom>
          <a:noFill/>
          <a:ln w="57150">
            <a:solidFill>
              <a:srgbClr val="CC3300"/>
            </a:solidFill>
            <a:round/>
            <a:headEnd/>
            <a:tailEnd type="triangle" w="med" len="med"/>
          </a:ln>
          <a:effectLst/>
        </p:spPr>
        <p:txBody>
          <a:bodyPr/>
          <a:lstStyle/>
          <a:p>
            <a:endParaRPr lang="en-US"/>
          </a:p>
        </p:txBody>
      </p:sp>
      <p:sp>
        <p:nvSpPr>
          <p:cNvPr id="281628" name="Text Box 28"/>
          <p:cNvSpPr txBox="1">
            <a:spLocks noChangeArrowheads="1"/>
          </p:cNvSpPr>
          <p:nvPr/>
        </p:nvSpPr>
        <p:spPr bwMode="auto">
          <a:xfrm>
            <a:off x="5715000" y="4191000"/>
            <a:ext cx="2362200" cy="641350"/>
          </a:xfrm>
          <a:prstGeom prst="rect">
            <a:avLst/>
          </a:prstGeom>
          <a:noFill/>
          <a:ln w="9525">
            <a:noFill/>
            <a:miter lim="800000"/>
            <a:headEnd/>
            <a:tailEnd/>
          </a:ln>
          <a:effectLst/>
        </p:spPr>
        <p:txBody>
          <a:bodyPr>
            <a:spAutoFit/>
          </a:bodyPr>
          <a:lstStyle/>
          <a:p>
            <a:pPr>
              <a:spcBef>
                <a:spcPct val="50000"/>
              </a:spcBef>
            </a:pPr>
            <a:r>
              <a:rPr lang="en-US"/>
              <a:t>Name it using the STOCK SYSTEM</a:t>
            </a:r>
          </a:p>
        </p:txBody>
      </p:sp>
      <p:sp>
        <p:nvSpPr>
          <p:cNvPr id="281629" name="Line 29"/>
          <p:cNvSpPr>
            <a:spLocks noChangeShapeType="1"/>
          </p:cNvSpPr>
          <p:nvPr/>
        </p:nvSpPr>
        <p:spPr bwMode="auto">
          <a:xfrm flipV="1">
            <a:off x="2895600" y="5410200"/>
            <a:ext cx="533400" cy="381000"/>
          </a:xfrm>
          <a:prstGeom prst="line">
            <a:avLst/>
          </a:prstGeom>
          <a:noFill/>
          <a:ln w="57150">
            <a:solidFill>
              <a:srgbClr val="CC3300"/>
            </a:solidFill>
            <a:round/>
            <a:headEnd/>
            <a:tailEnd type="triangle" w="med" len="med"/>
          </a:ln>
          <a:effectLst/>
        </p:spPr>
        <p:txBody>
          <a:bodyPr/>
          <a:lstStyle/>
          <a:p>
            <a:endParaRPr lang="en-US"/>
          </a:p>
        </p:txBody>
      </p:sp>
      <p:sp>
        <p:nvSpPr>
          <p:cNvPr id="281630" name="Text Box 30"/>
          <p:cNvSpPr txBox="1">
            <a:spLocks noChangeArrowheads="1"/>
          </p:cNvSpPr>
          <p:nvPr/>
        </p:nvSpPr>
        <p:spPr bwMode="auto">
          <a:xfrm>
            <a:off x="3505200" y="5257800"/>
            <a:ext cx="914400" cy="366713"/>
          </a:xfrm>
          <a:prstGeom prst="rect">
            <a:avLst/>
          </a:prstGeom>
          <a:noFill/>
          <a:ln w="9525">
            <a:noFill/>
            <a:miter lim="800000"/>
            <a:headEnd/>
            <a:tailEnd/>
          </a:ln>
          <a:effectLst/>
        </p:spPr>
        <p:txBody>
          <a:bodyPr>
            <a:spAutoFit/>
          </a:bodyPr>
          <a:lstStyle/>
          <a:p>
            <a:pPr>
              <a:spcBef>
                <a:spcPct val="50000"/>
              </a:spcBef>
            </a:pPr>
            <a:r>
              <a:rPr lang="en-US"/>
              <a:t>YES</a:t>
            </a:r>
          </a:p>
        </p:txBody>
      </p:sp>
      <p:sp>
        <p:nvSpPr>
          <p:cNvPr id="281631" name="Text Box 31"/>
          <p:cNvSpPr txBox="1">
            <a:spLocks noChangeArrowheads="1"/>
          </p:cNvSpPr>
          <p:nvPr/>
        </p:nvSpPr>
        <p:spPr bwMode="auto">
          <a:xfrm>
            <a:off x="4800600" y="5181600"/>
            <a:ext cx="3124200" cy="641350"/>
          </a:xfrm>
          <a:prstGeom prst="rect">
            <a:avLst/>
          </a:prstGeom>
          <a:noFill/>
          <a:ln w="9525">
            <a:noFill/>
            <a:miter lim="800000"/>
            <a:headEnd/>
            <a:tailEnd/>
          </a:ln>
          <a:effectLst/>
        </p:spPr>
        <p:txBody>
          <a:bodyPr>
            <a:spAutoFit/>
          </a:bodyPr>
          <a:lstStyle/>
          <a:p>
            <a:pPr>
              <a:spcBef>
                <a:spcPct val="50000"/>
              </a:spcBef>
            </a:pPr>
            <a:r>
              <a:rPr lang="en-US"/>
              <a:t>Name it using brackets if necessary</a:t>
            </a:r>
          </a:p>
        </p:txBody>
      </p:sp>
      <p:sp>
        <p:nvSpPr>
          <p:cNvPr id="281632" name="Line 32"/>
          <p:cNvSpPr>
            <a:spLocks noChangeShapeType="1"/>
          </p:cNvSpPr>
          <p:nvPr/>
        </p:nvSpPr>
        <p:spPr bwMode="auto">
          <a:xfrm>
            <a:off x="4114800" y="5410200"/>
            <a:ext cx="609600" cy="0"/>
          </a:xfrm>
          <a:prstGeom prst="line">
            <a:avLst/>
          </a:prstGeom>
          <a:noFill/>
          <a:ln w="57150">
            <a:solidFill>
              <a:srgbClr val="CC3300"/>
            </a:solidFill>
            <a:round/>
            <a:headEnd/>
            <a:tailEnd type="triangle" w="med" len="med"/>
          </a:ln>
          <a:effectLst/>
        </p:spPr>
        <p:txBody>
          <a:bodyPr/>
          <a:lstStyle/>
          <a:p>
            <a:endParaRPr lang="en-US"/>
          </a:p>
        </p:txBody>
      </p:sp>
      <p:sp>
        <p:nvSpPr>
          <p:cNvPr id="281633" name="Line 33"/>
          <p:cNvSpPr>
            <a:spLocks noChangeShapeType="1"/>
          </p:cNvSpPr>
          <p:nvPr/>
        </p:nvSpPr>
        <p:spPr bwMode="auto">
          <a:xfrm>
            <a:off x="2895600" y="6324600"/>
            <a:ext cx="609600" cy="0"/>
          </a:xfrm>
          <a:prstGeom prst="line">
            <a:avLst/>
          </a:prstGeom>
          <a:noFill/>
          <a:ln w="57150">
            <a:solidFill>
              <a:srgbClr val="CC3300"/>
            </a:solidFill>
            <a:round/>
            <a:headEnd/>
            <a:tailEnd type="triangle" w="med" len="med"/>
          </a:ln>
          <a:effectLst/>
        </p:spPr>
        <p:txBody>
          <a:bodyPr/>
          <a:lstStyle/>
          <a:p>
            <a:endParaRPr lang="en-US"/>
          </a:p>
        </p:txBody>
      </p:sp>
      <p:sp>
        <p:nvSpPr>
          <p:cNvPr id="281634" name="Text Box 34"/>
          <p:cNvSpPr txBox="1">
            <a:spLocks noChangeArrowheads="1"/>
          </p:cNvSpPr>
          <p:nvPr/>
        </p:nvSpPr>
        <p:spPr bwMode="auto">
          <a:xfrm>
            <a:off x="3581400" y="6172200"/>
            <a:ext cx="533400" cy="366713"/>
          </a:xfrm>
          <a:prstGeom prst="rect">
            <a:avLst/>
          </a:prstGeom>
          <a:noFill/>
          <a:ln w="9525">
            <a:noFill/>
            <a:miter lim="800000"/>
            <a:headEnd/>
            <a:tailEnd/>
          </a:ln>
          <a:effectLst/>
        </p:spPr>
        <p:txBody>
          <a:bodyPr>
            <a:spAutoFit/>
          </a:bodyPr>
          <a:lstStyle/>
          <a:p>
            <a:pPr>
              <a:spcBef>
                <a:spcPct val="50000"/>
              </a:spcBef>
            </a:pPr>
            <a:r>
              <a:rPr lang="en-US"/>
              <a:t>NO</a:t>
            </a:r>
          </a:p>
        </p:txBody>
      </p:sp>
      <p:sp>
        <p:nvSpPr>
          <p:cNvPr id="281635" name="Line 35"/>
          <p:cNvSpPr>
            <a:spLocks noChangeShapeType="1"/>
          </p:cNvSpPr>
          <p:nvPr/>
        </p:nvSpPr>
        <p:spPr bwMode="auto">
          <a:xfrm>
            <a:off x="4114800" y="6324600"/>
            <a:ext cx="533400" cy="0"/>
          </a:xfrm>
          <a:prstGeom prst="line">
            <a:avLst/>
          </a:prstGeom>
          <a:noFill/>
          <a:ln w="57150">
            <a:solidFill>
              <a:srgbClr val="CC3300"/>
            </a:solidFill>
            <a:round/>
            <a:headEnd/>
            <a:tailEnd type="triangle" w="med" len="med"/>
          </a:ln>
          <a:effectLst/>
        </p:spPr>
        <p:txBody>
          <a:bodyPr/>
          <a:lstStyle/>
          <a:p>
            <a:endParaRPr lang="en-US"/>
          </a:p>
        </p:txBody>
      </p:sp>
      <p:sp>
        <p:nvSpPr>
          <p:cNvPr id="281636" name="Rectangle 36"/>
          <p:cNvSpPr>
            <a:spLocks noChangeArrowheads="1"/>
          </p:cNvSpPr>
          <p:nvPr/>
        </p:nvSpPr>
        <p:spPr bwMode="auto">
          <a:xfrm>
            <a:off x="4800600" y="5943600"/>
            <a:ext cx="2133600" cy="609600"/>
          </a:xfrm>
          <a:prstGeom prst="rect">
            <a:avLst/>
          </a:prstGeom>
          <a:solidFill>
            <a:srgbClr val="FFFF00"/>
          </a:solidFill>
          <a:ln w="9525">
            <a:solidFill>
              <a:schemeClr val="tx1"/>
            </a:solidFill>
            <a:miter lim="800000"/>
            <a:headEnd/>
            <a:tailEnd/>
          </a:ln>
          <a:effectLst/>
        </p:spPr>
        <p:txBody>
          <a:bodyPr wrap="none" anchor="ctr"/>
          <a:lstStyle/>
          <a:p>
            <a:pPr algn="ctr"/>
            <a:r>
              <a:rPr lang="en-US"/>
              <a:t>BINARY IONIC </a:t>
            </a:r>
          </a:p>
          <a:p>
            <a:pPr algn="ctr"/>
            <a:r>
              <a:rPr lang="en-US"/>
              <a:t>COMPOUND</a:t>
            </a:r>
          </a:p>
        </p:txBody>
      </p:sp>
      <p:sp>
        <p:nvSpPr>
          <p:cNvPr id="281637" name="Text Box 37"/>
          <p:cNvSpPr txBox="1">
            <a:spLocks noChangeArrowheads="1"/>
          </p:cNvSpPr>
          <p:nvPr/>
        </p:nvSpPr>
        <p:spPr bwMode="auto">
          <a:xfrm>
            <a:off x="7543800" y="6172200"/>
            <a:ext cx="1143000" cy="366713"/>
          </a:xfrm>
          <a:prstGeom prst="rect">
            <a:avLst/>
          </a:prstGeom>
          <a:noFill/>
          <a:ln w="9525">
            <a:noFill/>
            <a:miter lim="800000"/>
            <a:headEnd/>
            <a:tailEnd/>
          </a:ln>
          <a:effectLst/>
        </p:spPr>
        <p:txBody>
          <a:bodyPr>
            <a:spAutoFit/>
          </a:bodyPr>
          <a:lstStyle/>
          <a:p>
            <a:pPr>
              <a:spcBef>
                <a:spcPct val="50000"/>
              </a:spcBef>
            </a:pPr>
            <a:r>
              <a:rPr lang="en-US"/>
              <a:t>Name it!</a:t>
            </a:r>
          </a:p>
        </p:txBody>
      </p:sp>
      <p:sp>
        <p:nvSpPr>
          <p:cNvPr id="281638" name="Line 38"/>
          <p:cNvSpPr>
            <a:spLocks noChangeShapeType="1"/>
          </p:cNvSpPr>
          <p:nvPr/>
        </p:nvSpPr>
        <p:spPr bwMode="auto">
          <a:xfrm>
            <a:off x="7010400" y="6324600"/>
            <a:ext cx="533400" cy="0"/>
          </a:xfrm>
          <a:prstGeom prst="line">
            <a:avLst/>
          </a:prstGeom>
          <a:noFill/>
          <a:ln w="57150">
            <a:solidFill>
              <a:srgbClr val="CC3300"/>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81603">
                                            <p:txEl>
                                              <p:pRg st="0" end="0"/>
                                            </p:txEl>
                                          </p:spTgt>
                                        </p:tgtEl>
                                        <p:attrNameLst>
                                          <p:attrName>style.visibility</p:attrName>
                                        </p:attrNameLst>
                                      </p:cBhvr>
                                      <p:to>
                                        <p:strVal val="visible"/>
                                      </p:to>
                                    </p:set>
                                    <p:anim calcmode="lin" valueType="num">
                                      <p:cBhvr additive="base">
                                        <p:cTn id="7" dur="500" fill="hold"/>
                                        <p:tgtEl>
                                          <p:spTgt spid="281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160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281603">
                                            <p:txEl>
                                              <p:pRg st="1" end="1"/>
                                            </p:txEl>
                                          </p:spTgt>
                                        </p:tgtEl>
                                        <p:attrNameLst>
                                          <p:attrName>style.visibility</p:attrName>
                                        </p:attrNameLst>
                                      </p:cBhvr>
                                      <p:to>
                                        <p:strVal val="visible"/>
                                      </p:to>
                                    </p:set>
                                    <p:anim calcmode="lin" valueType="num">
                                      <p:cBhvr additive="base">
                                        <p:cTn id="13" dur="500" fill="hold"/>
                                        <p:tgtEl>
                                          <p:spTgt spid="28160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81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81603">
                                            <p:txEl>
                                              <p:pRg st="2" end="2"/>
                                            </p:txEl>
                                          </p:spTgt>
                                        </p:tgtEl>
                                        <p:attrNameLst>
                                          <p:attrName>style.visibility</p:attrName>
                                        </p:attrNameLst>
                                      </p:cBhvr>
                                      <p:to>
                                        <p:strVal val="visible"/>
                                      </p:to>
                                    </p:set>
                                    <p:anim calcmode="lin" valueType="num">
                                      <p:cBhvr additive="base">
                                        <p:cTn id="19" dur="1000" fill="hold"/>
                                        <p:tgtEl>
                                          <p:spTgt spid="28160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2816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281604"/>
                                        </p:tgtEl>
                                        <p:attrNameLst>
                                          <p:attrName>style.visibility</p:attrName>
                                        </p:attrNameLst>
                                      </p:cBhvr>
                                      <p:to>
                                        <p:strVal val="visible"/>
                                      </p:to>
                                    </p:set>
                                    <p:animEffect transition="in" filter="dissolve">
                                      <p:cBhvr>
                                        <p:cTn id="25" dur="2000"/>
                                        <p:tgtEl>
                                          <p:spTgt spid="281604"/>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81607"/>
                                        </p:tgtEl>
                                        <p:attrNameLst>
                                          <p:attrName>style.visibility</p:attrName>
                                        </p:attrNameLst>
                                      </p:cBhvr>
                                      <p:to>
                                        <p:strVal val="visible"/>
                                      </p:to>
                                    </p:set>
                                    <p:animEffect transition="in" filter="dissolve">
                                      <p:cBhvr>
                                        <p:cTn id="28" dur="500"/>
                                        <p:tgtEl>
                                          <p:spTgt spid="281607"/>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281606"/>
                                        </p:tgtEl>
                                        <p:attrNameLst>
                                          <p:attrName>style.visibility</p:attrName>
                                        </p:attrNameLst>
                                      </p:cBhvr>
                                      <p:to>
                                        <p:strVal val="visible"/>
                                      </p:to>
                                    </p:set>
                                    <p:animEffect transition="in" filter="dissolve">
                                      <p:cBhvr>
                                        <p:cTn id="33" dur="2000"/>
                                        <p:tgtEl>
                                          <p:spTgt spid="281606"/>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281608"/>
                                        </p:tgtEl>
                                        <p:attrNameLst>
                                          <p:attrName>style.visibility</p:attrName>
                                        </p:attrNameLst>
                                      </p:cBhvr>
                                      <p:to>
                                        <p:strVal val="visible"/>
                                      </p:to>
                                    </p:set>
                                    <p:anim calcmode="lin" valueType="num">
                                      <p:cBhvr additive="base">
                                        <p:cTn id="36" dur="500" fill="hold"/>
                                        <p:tgtEl>
                                          <p:spTgt spid="281608"/>
                                        </p:tgtEl>
                                        <p:attrNameLst>
                                          <p:attrName>ppt_x</p:attrName>
                                        </p:attrNameLst>
                                      </p:cBhvr>
                                      <p:tavLst>
                                        <p:tav tm="0">
                                          <p:val>
                                            <p:strVal val="1+#ppt_w/2"/>
                                          </p:val>
                                        </p:tav>
                                        <p:tav tm="100000">
                                          <p:val>
                                            <p:strVal val="#ppt_x"/>
                                          </p:val>
                                        </p:tav>
                                      </p:tavLst>
                                    </p:anim>
                                    <p:anim calcmode="lin" valueType="num">
                                      <p:cBhvr additive="base">
                                        <p:cTn id="37" dur="500" fill="hold"/>
                                        <p:tgtEl>
                                          <p:spTgt spid="281608"/>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81609"/>
                                        </p:tgtEl>
                                        <p:attrNameLst>
                                          <p:attrName>style.visibility</p:attrName>
                                        </p:attrNameLst>
                                      </p:cBhvr>
                                      <p:to>
                                        <p:strVal val="visible"/>
                                      </p:to>
                                    </p:set>
                                    <p:animEffect transition="in" filter="dissolve">
                                      <p:cBhvr>
                                        <p:cTn id="42" dur="500"/>
                                        <p:tgtEl>
                                          <p:spTgt spid="281609"/>
                                        </p:tgtEl>
                                      </p:cBhvr>
                                    </p:animEffect>
                                  </p:childTnLst>
                                </p:cTn>
                              </p:par>
                              <p:par>
                                <p:cTn id="43" presetID="2" presetClass="entr" presetSubtype="4" fill="hold" grpId="0" nodeType="withEffect">
                                  <p:stCondLst>
                                    <p:cond delay="0"/>
                                  </p:stCondLst>
                                  <p:childTnLst>
                                    <p:set>
                                      <p:cBhvr>
                                        <p:cTn id="44" dur="1" fill="hold">
                                          <p:stCondLst>
                                            <p:cond delay="0"/>
                                          </p:stCondLst>
                                        </p:cTn>
                                        <p:tgtEl>
                                          <p:spTgt spid="281610"/>
                                        </p:tgtEl>
                                        <p:attrNameLst>
                                          <p:attrName>style.visibility</p:attrName>
                                        </p:attrNameLst>
                                      </p:cBhvr>
                                      <p:to>
                                        <p:strVal val="visible"/>
                                      </p:to>
                                    </p:set>
                                    <p:anim calcmode="lin" valueType="num">
                                      <p:cBhvr additive="base">
                                        <p:cTn id="45" dur="500" fill="hold"/>
                                        <p:tgtEl>
                                          <p:spTgt spid="281610"/>
                                        </p:tgtEl>
                                        <p:attrNameLst>
                                          <p:attrName>ppt_x</p:attrName>
                                        </p:attrNameLst>
                                      </p:cBhvr>
                                      <p:tavLst>
                                        <p:tav tm="0">
                                          <p:val>
                                            <p:strVal val="#ppt_x"/>
                                          </p:val>
                                        </p:tav>
                                        <p:tav tm="100000">
                                          <p:val>
                                            <p:strVal val="#ppt_x"/>
                                          </p:val>
                                        </p:tav>
                                      </p:tavLst>
                                    </p:anim>
                                    <p:anim calcmode="lin" valueType="num">
                                      <p:cBhvr additive="base">
                                        <p:cTn id="46" dur="500" fill="hold"/>
                                        <p:tgtEl>
                                          <p:spTgt spid="28161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281611"/>
                                        </p:tgtEl>
                                        <p:attrNameLst>
                                          <p:attrName>style.visibility</p:attrName>
                                        </p:attrNameLst>
                                      </p:cBhvr>
                                      <p:to>
                                        <p:strVal val="visible"/>
                                      </p:to>
                                    </p:set>
                                    <p:animEffect transition="in" filter="dissolve">
                                      <p:cBhvr>
                                        <p:cTn id="51" dur="2000"/>
                                        <p:tgtEl>
                                          <p:spTgt spid="281611"/>
                                        </p:tgtEl>
                                      </p:cBhvr>
                                    </p:animEffect>
                                  </p:childTnLst>
                                </p:cTn>
                              </p:par>
                              <p:par>
                                <p:cTn id="52" presetID="2" presetClass="entr" presetSubtype="2" fill="hold" grpId="0" nodeType="withEffect">
                                  <p:stCondLst>
                                    <p:cond delay="0"/>
                                  </p:stCondLst>
                                  <p:childTnLst>
                                    <p:set>
                                      <p:cBhvr>
                                        <p:cTn id="53" dur="1" fill="hold">
                                          <p:stCondLst>
                                            <p:cond delay="0"/>
                                          </p:stCondLst>
                                        </p:cTn>
                                        <p:tgtEl>
                                          <p:spTgt spid="281612"/>
                                        </p:tgtEl>
                                        <p:attrNameLst>
                                          <p:attrName>style.visibility</p:attrName>
                                        </p:attrNameLst>
                                      </p:cBhvr>
                                      <p:to>
                                        <p:strVal val="visible"/>
                                      </p:to>
                                    </p:set>
                                    <p:anim calcmode="lin" valueType="num">
                                      <p:cBhvr additive="base">
                                        <p:cTn id="54" dur="500" fill="hold"/>
                                        <p:tgtEl>
                                          <p:spTgt spid="281612"/>
                                        </p:tgtEl>
                                        <p:attrNameLst>
                                          <p:attrName>ppt_x</p:attrName>
                                        </p:attrNameLst>
                                      </p:cBhvr>
                                      <p:tavLst>
                                        <p:tav tm="0">
                                          <p:val>
                                            <p:strVal val="1+#ppt_w/2"/>
                                          </p:val>
                                        </p:tav>
                                        <p:tav tm="100000">
                                          <p:val>
                                            <p:strVal val="#ppt_x"/>
                                          </p:val>
                                        </p:tav>
                                      </p:tavLst>
                                    </p:anim>
                                    <p:anim calcmode="lin" valueType="num">
                                      <p:cBhvr additive="base">
                                        <p:cTn id="55" dur="500" fill="hold"/>
                                        <p:tgtEl>
                                          <p:spTgt spid="281612"/>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281613"/>
                                        </p:tgtEl>
                                        <p:attrNameLst>
                                          <p:attrName>style.visibility</p:attrName>
                                        </p:attrNameLst>
                                      </p:cBhvr>
                                      <p:to>
                                        <p:strVal val="visible"/>
                                      </p:to>
                                    </p:set>
                                    <p:animEffect transition="in" filter="dissolve">
                                      <p:cBhvr>
                                        <p:cTn id="60" dur="500"/>
                                        <p:tgtEl>
                                          <p:spTgt spid="281613"/>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281614"/>
                                        </p:tgtEl>
                                        <p:attrNameLst>
                                          <p:attrName>style.visibility</p:attrName>
                                        </p:attrNameLst>
                                      </p:cBhvr>
                                      <p:to>
                                        <p:strVal val="visible"/>
                                      </p:to>
                                    </p:set>
                                    <p:anim calcmode="lin" valueType="num">
                                      <p:cBhvr additive="base">
                                        <p:cTn id="63" dur="500" fill="hold"/>
                                        <p:tgtEl>
                                          <p:spTgt spid="281614"/>
                                        </p:tgtEl>
                                        <p:attrNameLst>
                                          <p:attrName>ppt_x</p:attrName>
                                        </p:attrNameLst>
                                      </p:cBhvr>
                                      <p:tavLst>
                                        <p:tav tm="0">
                                          <p:val>
                                            <p:strVal val="1+#ppt_w/2"/>
                                          </p:val>
                                        </p:tav>
                                        <p:tav tm="100000">
                                          <p:val>
                                            <p:strVal val="#ppt_x"/>
                                          </p:val>
                                        </p:tav>
                                      </p:tavLst>
                                    </p:anim>
                                    <p:anim calcmode="lin" valueType="num">
                                      <p:cBhvr additive="base">
                                        <p:cTn id="64" dur="500" fill="hold"/>
                                        <p:tgtEl>
                                          <p:spTgt spid="281614"/>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281615"/>
                                        </p:tgtEl>
                                        <p:attrNameLst>
                                          <p:attrName>style.visibility</p:attrName>
                                        </p:attrNameLst>
                                      </p:cBhvr>
                                      <p:to>
                                        <p:strVal val="visible"/>
                                      </p:to>
                                    </p:set>
                                    <p:animEffect transition="in" filter="dissolve">
                                      <p:cBhvr>
                                        <p:cTn id="69" dur="500"/>
                                        <p:tgtEl>
                                          <p:spTgt spid="281615"/>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281616"/>
                                        </p:tgtEl>
                                        <p:attrNameLst>
                                          <p:attrName>style.visibility</p:attrName>
                                        </p:attrNameLst>
                                      </p:cBhvr>
                                      <p:to>
                                        <p:strVal val="visible"/>
                                      </p:to>
                                    </p:set>
                                    <p:anim calcmode="lin" valueType="num">
                                      <p:cBhvr additive="base">
                                        <p:cTn id="72" dur="500" fill="hold"/>
                                        <p:tgtEl>
                                          <p:spTgt spid="281616"/>
                                        </p:tgtEl>
                                        <p:attrNameLst>
                                          <p:attrName>ppt_x</p:attrName>
                                        </p:attrNameLst>
                                      </p:cBhvr>
                                      <p:tavLst>
                                        <p:tav tm="0">
                                          <p:val>
                                            <p:strVal val="#ppt_x"/>
                                          </p:val>
                                        </p:tav>
                                        <p:tav tm="100000">
                                          <p:val>
                                            <p:strVal val="#ppt_x"/>
                                          </p:val>
                                        </p:tav>
                                      </p:tavLst>
                                    </p:anim>
                                    <p:anim calcmode="lin" valueType="num">
                                      <p:cBhvr additive="base">
                                        <p:cTn id="73" dur="500" fill="hold"/>
                                        <p:tgtEl>
                                          <p:spTgt spid="281616"/>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grpId="0" nodeType="clickEffect">
                                  <p:stCondLst>
                                    <p:cond delay="0"/>
                                  </p:stCondLst>
                                  <p:childTnLst>
                                    <p:set>
                                      <p:cBhvr>
                                        <p:cTn id="77" dur="1" fill="hold">
                                          <p:stCondLst>
                                            <p:cond delay="0"/>
                                          </p:stCondLst>
                                        </p:cTn>
                                        <p:tgtEl>
                                          <p:spTgt spid="281617"/>
                                        </p:tgtEl>
                                        <p:attrNameLst>
                                          <p:attrName>style.visibility</p:attrName>
                                        </p:attrNameLst>
                                      </p:cBhvr>
                                      <p:to>
                                        <p:strVal val="visible"/>
                                      </p:to>
                                    </p:set>
                                    <p:animEffect transition="in" filter="dissolve">
                                      <p:cBhvr>
                                        <p:cTn id="78" dur="500"/>
                                        <p:tgtEl>
                                          <p:spTgt spid="281617"/>
                                        </p:tgtEl>
                                      </p:cBhvr>
                                    </p:animEffect>
                                  </p:childTnLst>
                                </p:cTn>
                              </p:par>
                              <p:par>
                                <p:cTn id="79" presetID="2" presetClass="entr" presetSubtype="4" fill="hold" grpId="0" nodeType="withEffect">
                                  <p:stCondLst>
                                    <p:cond delay="0"/>
                                  </p:stCondLst>
                                  <p:childTnLst>
                                    <p:set>
                                      <p:cBhvr>
                                        <p:cTn id="80" dur="1" fill="hold">
                                          <p:stCondLst>
                                            <p:cond delay="0"/>
                                          </p:stCondLst>
                                        </p:cTn>
                                        <p:tgtEl>
                                          <p:spTgt spid="281618"/>
                                        </p:tgtEl>
                                        <p:attrNameLst>
                                          <p:attrName>style.visibility</p:attrName>
                                        </p:attrNameLst>
                                      </p:cBhvr>
                                      <p:to>
                                        <p:strVal val="visible"/>
                                      </p:to>
                                    </p:set>
                                    <p:anim calcmode="lin" valueType="num">
                                      <p:cBhvr additive="base">
                                        <p:cTn id="81" dur="500" fill="hold"/>
                                        <p:tgtEl>
                                          <p:spTgt spid="281618"/>
                                        </p:tgtEl>
                                        <p:attrNameLst>
                                          <p:attrName>ppt_x</p:attrName>
                                        </p:attrNameLst>
                                      </p:cBhvr>
                                      <p:tavLst>
                                        <p:tav tm="0">
                                          <p:val>
                                            <p:strVal val="#ppt_x"/>
                                          </p:val>
                                        </p:tav>
                                        <p:tav tm="100000">
                                          <p:val>
                                            <p:strVal val="#ppt_x"/>
                                          </p:val>
                                        </p:tav>
                                      </p:tavLst>
                                    </p:anim>
                                    <p:anim calcmode="lin" valueType="num">
                                      <p:cBhvr additive="base">
                                        <p:cTn id="82" dur="500" fill="hold"/>
                                        <p:tgtEl>
                                          <p:spTgt spid="281618"/>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281619"/>
                                        </p:tgtEl>
                                        <p:attrNameLst>
                                          <p:attrName>style.visibility</p:attrName>
                                        </p:attrNameLst>
                                      </p:cBhvr>
                                      <p:to>
                                        <p:strVal val="visible"/>
                                      </p:to>
                                    </p:set>
                                    <p:animEffect transition="in" filter="dissolve">
                                      <p:cBhvr>
                                        <p:cTn id="87" dur="2000"/>
                                        <p:tgtEl>
                                          <p:spTgt spid="281619"/>
                                        </p:tgtEl>
                                      </p:cBhvr>
                                    </p:animEffect>
                                  </p:childTnLst>
                                </p:cTn>
                              </p:par>
                              <p:par>
                                <p:cTn id="88" presetID="2" presetClass="entr" presetSubtype="2" fill="hold" grpId="0" nodeType="withEffect">
                                  <p:stCondLst>
                                    <p:cond delay="0"/>
                                  </p:stCondLst>
                                  <p:childTnLst>
                                    <p:set>
                                      <p:cBhvr>
                                        <p:cTn id="89" dur="1" fill="hold">
                                          <p:stCondLst>
                                            <p:cond delay="0"/>
                                          </p:stCondLst>
                                        </p:cTn>
                                        <p:tgtEl>
                                          <p:spTgt spid="281624"/>
                                        </p:tgtEl>
                                        <p:attrNameLst>
                                          <p:attrName>style.visibility</p:attrName>
                                        </p:attrNameLst>
                                      </p:cBhvr>
                                      <p:to>
                                        <p:strVal val="visible"/>
                                      </p:to>
                                    </p:set>
                                    <p:anim calcmode="lin" valueType="num">
                                      <p:cBhvr additive="base">
                                        <p:cTn id="90" dur="500" fill="hold"/>
                                        <p:tgtEl>
                                          <p:spTgt spid="281624"/>
                                        </p:tgtEl>
                                        <p:attrNameLst>
                                          <p:attrName>ppt_x</p:attrName>
                                        </p:attrNameLst>
                                      </p:cBhvr>
                                      <p:tavLst>
                                        <p:tav tm="0">
                                          <p:val>
                                            <p:strVal val="1+#ppt_w/2"/>
                                          </p:val>
                                        </p:tav>
                                        <p:tav tm="100000">
                                          <p:val>
                                            <p:strVal val="#ppt_x"/>
                                          </p:val>
                                        </p:tav>
                                      </p:tavLst>
                                    </p:anim>
                                    <p:anim calcmode="lin" valueType="num">
                                      <p:cBhvr additive="base">
                                        <p:cTn id="91" dur="500" fill="hold"/>
                                        <p:tgtEl>
                                          <p:spTgt spid="281624"/>
                                        </p:tgtEl>
                                        <p:attrNameLst>
                                          <p:attrName>ppt_y</p:attrName>
                                        </p:attrNameLst>
                                      </p:cBhvr>
                                      <p:tavLst>
                                        <p:tav tm="0">
                                          <p:val>
                                            <p:strVal val="#ppt_y"/>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9" presetClass="entr" presetSubtype="0" fill="hold" grpId="0" nodeType="clickEffect">
                                  <p:stCondLst>
                                    <p:cond delay="0"/>
                                  </p:stCondLst>
                                  <p:childTnLst>
                                    <p:set>
                                      <p:cBhvr>
                                        <p:cTn id="95" dur="1" fill="hold">
                                          <p:stCondLst>
                                            <p:cond delay="0"/>
                                          </p:stCondLst>
                                        </p:cTn>
                                        <p:tgtEl>
                                          <p:spTgt spid="281625"/>
                                        </p:tgtEl>
                                        <p:attrNameLst>
                                          <p:attrName>style.visibility</p:attrName>
                                        </p:attrNameLst>
                                      </p:cBhvr>
                                      <p:to>
                                        <p:strVal val="visible"/>
                                      </p:to>
                                    </p:set>
                                    <p:animEffect transition="in" filter="dissolve">
                                      <p:cBhvr>
                                        <p:cTn id="96" dur="500"/>
                                        <p:tgtEl>
                                          <p:spTgt spid="281625"/>
                                        </p:tgtEl>
                                      </p:cBhvr>
                                    </p:animEffect>
                                  </p:childTnLst>
                                </p:cTn>
                              </p:par>
                              <p:par>
                                <p:cTn id="97" presetID="2" presetClass="entr" presetSubtype="2" fill="hold" grpId="0" nodeType="withEffect">
                                  <p:stCondLst>
                                    <p:cond delay="0"/>
                                  </p:stCondLst>
                                  <p:childTnLst>
                                    <p:set>
                                      <p:cBhvr>
                                        <p:cTn id="98" dur="1" fill="hold">
                                          <p:stCondLst>
                                            <p:cond delay="0"/>
                                          </p:stCondLst>
                                        </p:cTn>
                                        <p:tgtEl>
                                          <p:spTgt spid="281626"/>
                                        </p:tgtEl>
                                        <p:attrNameLst>
                                          <p:attrName>style.visibility</p:attrName>
                                        </p:attrNameLst>
                                      </p:cBhvr>
                                      <p:to>
                                        <p:strVal val="visible"/>
                                      </p:to>
                                    </p:set>
                                    <p:anim calcmode="lin" valueType="num">
                                      <p:cBhvr additive="base">
                                        <p:cTn id="99" dur="500" fill="hold"/>
                                        <p:tgtEl>
                                          <p:spTgt spid="281626"/>
                                        </p:tgtEl>
                                        <p:attrNameLst>
                                          <p:attrName>ppt_x</p:attrName>
                                        </p:attrNameLst>
                                      </p:cBhvr>
                                      <p:tavLst>
                                        <p:tav tm="0">
                                          <p:val>
                                            <p:strVal val="1+#ppt_w/2"/>
                                          </p:val>
                                        </p:tav>
                                        <p:tav tm="100000">
                                          <p:val>
                                            <p:strVal val="#ppt_x"/>
                                          </p:val>
                                        </p:tav>
                                      </p:tavLst>
                                    </p:anim>
                                    <p:anim calcmode="lin" valueType="num">
                                      <p:cBhvr additive="base">
                                        <p:cTn id="100" dur="500" fill="hold"/>
                                        <p:tgtEl>
                                          <p:spTgt spid="281626"/>
                                        </p:tgtEl>
                                        <p:attrNameLst>
                                          <p:attrName>ppt_y</p:attrName>
                                        </p:attrNameLst>
                                      </p:cBhvr>
                                      <p:tavLst>
                                        <p:tav tm="0">
                                          <p:val>
                                            <p:strVal val="#ppt_y"/>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9" presetClass="entr" presetSubtype="0" fill="hold" grpId="0" nodeType="clickEffect">
                                  <p:stCondLst>
                                    <p:cond delay="0"/>
                                  </p:stCondLst>
                                  <p:childTnLst>
                                    <p:set>
                                      <p:cBhvr>
                                        <p:cTn id="104" dur="1" fill="hold">
                                          <p:stCondLst>
                                            <p:cond delay="0"/>
                                          </p:stCondLst>
                                        </p:cTn>
                                        <p:tgtEl>
                                          <p:spTgt spid="281628"/>
                                        </p:tgtEl>
                                        <p:attrNameLst>
                                          <p:attrName>style.visibility</p:attrName>
                                        </p:attrNameLst>
                                      </p:cBhvr>
                                      <p:to>
                                        <p:strVal val="visible"/>
                                      </p:to>
                                    </p:set>
                                    <p:animEffect transition="in" filter="dissolve">
                                      <p:cBhvr>
                                        <p:cTn id="105" dur="1000"/>
                                        <p:tgtEl>
                                          <p:spTgt spid="281628"/>
                                        </p:tgtEl>
                                      </p:cBhvr>
                                    </p:animEffect>
                                  </p:childTnLst>
                                </p:cTn>
                              </p:par>
                              <p:par>
                                <p:cTn id="106" presetID="2" presetClass="entr" presetSubtype="4" fill="hold" grpId="0" nodeType="withEffect">
                                  <p:stCondLst>
                                    <p:cond delay="0"/>
                                  </p:stCondLst>
                                  <p:childTnLst>
                                    <p:set>
                                      <p:cBhvr>
                                        <p:cTn id="107" dur="1" fill="hold">
                                          <p:stCondLst>
                                            <p:cond delay="0"/>
                                          </p:stCondLst>
                                        </p:cTn>
                                        <p:tgtEl>
                                          <p:spTgt spid="281620"/>
                                        </p:tgtEl>
                                        <p:attrNameLst>
                                          <p:attrName>style.visibility</p:attrName>
                                        </p:attrNameLst>
                                      </p:cBhvr>
                                      <p:to>
                                        <p:strVal val="visible"/>
                                      </p:to>
                                    </p:set>
                                    <p:anim calcmode="lin" valueType="num">
                                      <p:cBhvr additive="base">
                                        <p:cTn id="108" dur="500" fill="hold"/>
                                        <p:tgtEl>
                                          <p:spTgt spid="281620"/>
                                        </p:tgtEl>
                                        <p:attrNameLst>
                                          <p:attrName>ppt_x</p:attrName>
                                        </p:attrNameLst>
                                      </p:cBhvr>
                                      <p:tavLst>
                                        <p:tav tm="0">
                                          <p:val>
                                            <p:strVal val="#ppt_x"/>
                                          </p:val>
                                        </p:tav>
                                        <p:tav tm="100000">
                                          <p:val>
                                            <p:strVal val="#ppt_x"/>
                                          </p:val>
                                        </p:tav>
                                      </p:tavLst>
                                    </p:anim>
                                    <p:anim calcmode="lin" valueType="num">
                                      <p:cBhvr additive="base">
                                        <p:cTn id="109" dur="500" fill="hold"/>
                                        <p:tgtEl>
                                          <p:spTgt spid="281620"/>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9" presetClass="entr" presetSubtype="0" fill="hold" grpId="0" nodeType="clickEffect">
                                  <p:stCondLst>
                                    <p:cond delay="0"/>
                                  </p:stCondLst>
                                  <p:childTnLst>
                                    <p:set>
                                      <p:cBhvr>
                                        <p:cTn id="113" dur="1" fill="hold">
                                          <p:stCondLst>
                                            <p:cond delay="0"/>
                                          </p:stCondLst>
                                        </p:cTn>
                                        <p:tgtEl>
                                          <p:spTgt spid="281621"/>
                                        </p:tgtEl>
                                        <p:attrNameLst>
                                          <p:attrName>style.visibility</p:attrName>
                                        </p:attrNameLst>
                                      </p:cBhvr>
                                      <p:to>
                                        <p:strVal val="visible"/>
                                      </p:to>
                                    </p:set>
                                    <p:animEffect transition="in" filter="dissolve">
                                      <p:cBhvr>
                                        <p:cTn id="114" dur="500"/>
                                        <p:tgtEl>
                                          <p:spTgt spid="281621"/>
                                        </p:tgtEl>
                                      </p:cBhvr>
                                    </p:animEffect>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281622"/>
                                        </p:tgtEl>
                                        <p:attrNameLst>
                                          <p:attrName>style.visibility</p:attrName>
                                        </p:attrNameLst>
                                      </p:cBhvr>
                                      <p:to>
                                        <p:strVal val="visible"/>
                                      </p:to>
                                    </p:set>
                                    <p:anim calcmode="lin" valueType="num">
                                      <p:cBhvr additive="base">
                                        <p:cTn id="119" dur="500" fill="hold"/>
                                        <p:tgtEl>
                                          <p:spTgt spid="281622"/>
                                        </p:tgtEl>
                                        <p:attrNameLst>
                                          <p:attrName>ppt_x</p:attrName>
                                        </p:attrNameLst>
                                      </p:cBhvr>
                                      <p:tavLst>
                                        <p:tav tm="0">
                                          <p:val>
                                            <p:strVal val="#ppt_x"/>
                                          </p:val>
                                        </p:tav>
                                        <p:tav tm="100000">
                                          <p:val>
                                            <p:strVal val="#ppt_x"/>
                                          </p:val>
                                        </p:tav>
                                      </p:tavLst>
                                    </p:anim>
                                    <p:anim calcmode="lin" valueType="num">
                                      <p:cBhvr additive="base">
                                        <p:cTn id="120" dur="500" fill="hold"/>
                                        <p:tgtEl>
                                          <p:spTgt spid="281622"/>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9" presetClass="entr" presetSubtype="0" fill="hold" grpId="0" nodeType="clickEffect">
                                  <p:stCondLst>
                                    <p:cond delay="0"/>
                                  </p:stCondLst>
                                  <p:childTnLst>
                                    <p:set>
                                      <p:cBhvr>
                                        <p:cTn id="124" dur="1" fill="hold">
                                          <p:stCondLst>
                                            <p:cond delay="0"/>
                                          </p:stCondLst>
                                        </p:cTn>
                                        <p:tgtEl>
                                          <p:spTgt spid="281623"/>
                                        </p:tgtEl>
                                        <p:attrNameLst>
                                          <p:attrName>style.visibility</p:attrName>
                                        </p:attrNameLst>
                                      </p:cBhvr>
                                      <p:to>
                                        <p:strVal val="visible"/>
                                      </p:to>
                                    </p:set>
                                    <p:animEffect transition="in" filter="dissolve">
                                      <p:cBhvr>
                                        <p:cTn id="125" dur="2000"/>
                                        <p:tgtEl>
                                          <p:spTgt spid="281623"/>
                                        </p:tgtEl>
                                      </p:cBhvr>
                                    </p:animEffect>
                                  </p:childTnLst>
                                </p:cTn>
                              </p:par>
                              <p:par>
                                <p:cTn id="126" presetID="2" presetClass="entr" presetSubtype="2" fill="hold" grpId="0" nodeType="withEffect">
                                  <p:stCondLst>
                                    <p:cond delay="0"/>
                                  </p:stCondLst>
                                  <p:childTnLst>
                                    <p:set>
                                      <p:cBhvr>
                                        <p:cTn id="127" dur="1" fill="hold">
                                          <p:stCondLst>
                                            <p:cond delay="0"/>
                                          </p:stCondLst>
                                        </p:cTn>
                                        <p:tgtEl>
                                          <p:spTgt spid="281629"/>
                                        </p:tgtEl>
                                        <p:attrNameLst>
                                          <p:attrName>style.visibility</p:attrName>
                                        </p:attrNameLst>
                                      </p:cBhvr>
                                      <p:to>
                                        <p:strVal val="visible"/>
                                      </p:to>
                                    </p:set>
                                    <p:anim calcmode="lin" valueType="num">
                                      <p:cBhvr additive="base">
                                        <p:cTn id="128" dur="500" fill="hold"/>
                                        <p:tgtEl>
                                          <p:spTgt spid="281629"/>
                                        </p:tgtEl>
                                        <p:attrNameLst>
                                          <p:attrName>ppt_x</p:attrName>
                                        </p:attrNameLst>
                                      </p:cBhvr>
                                      <p:tavLst>
                                        <p:tav tm="0">
                                          <p:val>
                                            <p:strVal val="1+#ppt_w/2"/>
                                          </p:val>
                                        </p:tav>
                                        <p:tav tm="100000">
                                          <p:val>
                                            <p:strVal val="#ppt_x"/>
                                          </p:val>
                                        </p:tav>
                                      </p:tavLst>
                                    </p:anim>
                                    <p:anim calcmode="lin" valueType="num">
                                      <p:cBhvr additive="base">
                                        <p:cTn id="129" dur="500" fill="hold"/>
                                        <p:tgtEl>
                                          <p:spTgt spid="281629"/>
                                        </p:tgtEl>
                                        <p:attrNameLst>
                                          <p:attrName>ppt_y</p:attrName>
                                        </p:attrNameLst>
                                      </p:cBhvr>
                                      <p:tavLst>
                                        <p:tav tm="0">
                                          <p:val>
                                            <p:strVal val="#ppt_y"/>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9" presetClass="entr" presetSubtype="0" fill="hold" grpId="0" nodeType="clickEffect">
                                  <p:stCondLst>
                                    <p:cond delay="0"/>
                                  </p:stCondLst>
                                  <p:childTnLst>
                                    <p:set>
                                      <p:cBhvr>
                                        <p:cTn id="133" dur="1" fill="hold">
                                          <p:stCondLst>
                                            <p:cond delay="0"/>
                                          </p:stCondLst>
                                        </p:cTn>
                                        <p:tgtEl>
                                          <p:spTgt spid="281630"/>
                                        </p:tgtEl>
                                        <p:attrNameLst>
                                          <p:attrName>style.visibility</p:attrName>
                                        </p:attrNameLst>
                                      </p:cBhvr>
                                      <p:to>
                                        <p:strVal val="visible"/>
                                      </p:to>
                                    </p:set>
                                    <p:animEffect transition="in" filter="dissolve">
                                      <p:cBhvr>
                                        <p:cTn id="134" dur="500"/>
                                        <p:tgtEl>
                                          <p:spTgt spid="281630"/>
                                        </p:tgtEl>
                                      </p:cBhvr>
                                    </p:animEffect>
                                  </p:childTnLst>
                                </p:cTn>
                              </p:par>
                              <p:par>
                                <p:cTn id="135" presetID="2" presetClass="entr" presetSubtype="2" fill="hold" grpId="0" nodeType="withEffect">
                                  <p:stCondLst>
                                    <p:cond delay="0"/>
                                  </p:stCondLst>
                                  <p:childTnLst>
                                    <p:set>
                                      <p:cBhvr>
                                        <p:cTn id="136" dur="1" fill="hold">
                                          <p:stCondLst>
                                            <p:cond delay="0"/>
                                          </p:stCondLst>
                                        </p:cTn>
                                        <p:tgtEl>
                                          <p:spTgt spid="281632"/>
                                        </p:tgtEl>
                                        <p:attrNameLst>
                                          <p:attrName>style.visibility</p:attrName>
                                        </p:attrNameLst>
                                      </p:cBhvr>
                                      <p:to>
                                        <p:strVal val="visible"/>
                                      </p:to>
                                    </p:set>
                                    <p:anim calcmode="lin" valueType="num">
                                      <p:cBhvr additive="base">
                                        <p:cTn id="137" dur="500" fill="hold"/>
                                        <p:tgtEl>
                                          <p:spTgt spid="281632"/>
                                        </p:tgtEl>
                                        <p:attrNameLst>
                                          <p:attrName>ppt_x</p:attrName>
                                        </p:attrNameLst>
                                      </p:cBhvr>
                                      <p:tavLst>
                                        <p:tav tm="0">
                                          <p:val>
                                            <p:strVal val="1+#ppt_w/2"/>
                                          </p:val>
                                        </p:tav>
                                        <p:tav tm="100000">
                                          <p:val>
                                            <p:strVal val="#ppt_x"/>
                                          </p:val>
                                        </p:tav>
                                      </p:tavLst>
                                    </p:anim>
                                    <p:anim calcmode="lin" valueType="num">
                                      <p:cBhvr additive="base">
                                        <p:cTn id="138" dur="500" fill="hold"/>
                                        <p:tgtEl>
                                          <p:spTgt spid="281632"/>
                                        </p:tgtEl>
                                        <p:attrNameLst>
                                          <p:attrName>ppt_y</p:attrName>
                                        </p:attrNameLst>
                                      </p:cBhvr>
                                      <p:tavLst>
                                        <p:tav tm="0">
                                          <p:val>
                                            <p:strVal val="#ppt_y"/>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9" presetClass="entr" presetSubtype="0" fill="hold" grpId="0" nodeType="clickEffect">
                                  <p:stCondLst>
                                    <p:cond delay="0"/>
                                  </p:stCondLst>
                                  <p:childTnLst>
                                    <p:set>
                                      <p:cBhvr>
                                        <p:cTn id="142" dur="1" fill="hold">
                                          <p:stCondLst>
                                            <p:cond delay="0"/>
                                          </p:stCondLst>
                                        </p:cTn>
                                        <p:tgtEl>
                                          <p:spTgt spid="281631"/>
                                        </p:tgtEl>
                                        <p:attrNameLst>
                                          <p:attrName>style.visibility</p:attrName>
                                        </p:attrNameLst>
                                      </p:cBhvr>
                                      <p:to>
                                        <p:strVal val="visible"/>
                                      </p:to>
                                    </p:set>
                                    <p:animEffect transition="in" filter="dissolve">
                                      <p:cBhvr>
                                        <p:cTn id="143" dur="500"/>
                                        <p:tgtEl>
                                          <p:spTgt spid="281631"/>
                                        </p:tgtEl>
                                      </p:cBhvr>
                                    </p:animEffect>
                                  </p:childTnLst>
                                </p:cTn>
                              </p:par>
                              <p:par>
                                <p:cTn id="144" presetID="2" presetClass="entr" presetSubtype="2" fill="hold" grpId="0" nodeType="withEffect">
                                  <p:stCondLst>
                                    <p:cond delay="0"/>
                                  </p:stCondLst>
                                  <p:childTnLst>
                                    <p:set>
                                      <p:cBhvr>
                                        <p:cTn id="145" dur="1" fill="hold">
                                          <p:stCondLst>
                                            <p:cond delay="0"/>
                                          </p:stCondLst>
                                        </p:cTn>
                                        <p:tgtEl>
                                          <p:spTgt spid="281633"/>
                                        </p:tgtEl>
                                        <p:attrNameLst>
                                          <p:attrName>style.visibility</p:attrName>
                                        </p:attrNameLst>
                                      </p:cBhvr>
                                      <p:to>
                                        <p:strVal val="visible"/>
                                      </p:to>
                                    </p:set>
                                    <p:anim calcmode="lin" valueType="num">
                                      <p:cBhvr additive="base">
                                        <p:cTn id="146" dur="500" fill="hold"/>
                                        <p:tgtEl>
                                          <p:spTgt spid="281633"/>
                                        </p:tgtEl>
                                        <p:attrNameLst>
                                          <p:attrName>ppt_x</p:attrName>
                                        </p:attrNameLst>
                                      </p:cBhvr>
                                      <p:tavLst>
                                        <p:tav tm="0">
                                          <p:val>
                                            <p:strVal val="1+#ppt_w/2"/>
                                          </p:val>
                                        </p:tav>
                                        <p:tav tm="100000">
                                          <p:val>
                                            <p:strVal val="#ppt_x"/>
                                          </p:val>
                                        </p:tav>
                                      </p:tavLst>
                                    </p:anim>
                                    <p:anim calcmode="lin" valueType="num">
                                      <p:cBhvr additive="base">
                                        <p:cTn id="147" dur="500" fill="hold"/>
                                        <p:tgtEl>
                                          <p:spTgt spid="281633"/>
                                        </p:tgtEl>
                                        <p:attrNameLst>
                                          <p:attrName>ppt_y</p:attrName>
                                        </p:attrNameLst>
                                      </p:cBhvr>
                                      <p:tavLst>
                                        <p:tav tm="0">
                                          <p:val>
                                            <p:strVal val="#ppt_y"/>
                                          </p:val>
                                        </p:tav>
                                        <p:tav tm="100000">
                                          <p:val>
                                            <p:strVal val="#ppt_y"/>
                                          </p:val>
                                        </p:tav>
                                      </p:tavLst>
                                    </p:anim>
                                  </p:childTnLst>
                                </p:cTn>
                              </p:par>
                            </p:childTnLst>
                          </p:cTn>
                        </p:par>
                      </p:childTnLst>
                    </p:cTn>
                  </p:par>
                  <p:par>
                    <p:cTn id="148" fill="hold">
                      <p:stCondLst>
                        <p:cond delay="indefinite"/>
                      </p:stCondLst>
                      <p:childTnLst>
                        <p:par>
                          <p:cTn id="149" fill="hold">
                            <p:stCondLst>
                              <p:cond delay="0"/>
                            </p:stCondLst>
                            <p:childTnLst>
                              <p:par>
                                <p:cTn id="150" presetID="9" presetClass="entr" presetSubtype="0" fill="hold" grpId="0" nodeType="clickEffect">
                                  <p:stCondLst>
                                    <p:cond delay="0"/>
                                  </p:stCondLst>
                                  <p:childTnLst>
                                    <p:set>
                                      <p:cBhvr>
                                        <p:cTn id="151" dur="1" fill="hold">
                                          <p:stCondLst>
                                            <p:cond delay="0"/>
                                          </p:stCondLst>
                                        </p:cTn>
                                        <p:tgtEl>
                                          <p:spTgt spid="281634"/>
                                        </p:tgtEl>
                                        <p:attrNameLst>
                                          <p:attrName>style.visibility</p:attrName>
                                        </p:attrNameLst>
                                      </p:cBhvr>
                                      <p:to>
                                        <p:strVal val="visible"/>
                                      </p:to>
                                    </p:set>
                                    <p:animEffect transition="in" filter="dissolve">
                                      <p:cBhvr>
                                        <p:cTn id="152" dur="500"/>
                                        <p:tgtEl>
                                          <p:spTgt spid="281634"/>
                                        </p:tgtEl>
                                      </p:cBhvr>
                                    </p:animEffect>
                                  </p:childTnLst>
                                </p:cTn>
                              </p:par>
                              <p:par>
                                <p:cTn id="153" presetID="2" presetClass="entr" presetSubtype="2" fill="hold" grpId="0" nodeType="withEffect">
                                  <p:stCondLst>
                                    <p:cond delay="0"/>
                                  </p:stCondLst>
                                  <p:childTnLst>
                                    <p:set>
                                      <p:cBhvr>
                                        <p:cTn id="154" dur="1" fill="hold">
                                          <p:stCondLst>
                                            <p:cond delay="0"/>
                                          </p:stCondLst>
                                        </p:cTn>
                                        <p:tgtEl>
                                          <p:spTgt spid="281635"/>
                                        </p:tgtEl>
                                        <p:attrNameLst>
                                          <p:attrName>style.visibility</p:attrName>
                                        </p:attrNameLst>
                                      </p:cBhvr>
                                      <p:to>
                                        <p:strVal val="visible"/>
                                      </p:to>
                                    </p:set>
                                    <p:anim calcmode="lin" valueType="num">
                                      <p:cBhvr additive="base">
                                        <p:cTn id="155" dur="500" fill="hold"/>
                                        <p:tgtEl>
                                          <p:spTgt spid="281635"/>
                                        </p:tgtEl>
                                        <p:attrNameLst>
                                          <p:attrName>ppt_x</p:attrName>
                                        </p:attrNameLst>
                                      </p:cBhvr>
                                      <p:tavLst>
                                        <p:tav tm="0">
                                          <p:val>
                                            <p:strVal val="1+#ppt_w/2"/>
                                          </p:val>
                                        </p:tav>
                                        <p:tav tm="100000">
                                          <p:val>
                                            <p:strVal val="#ppt_x"/>
                                          </p:val>
                                        </p:tav>
                                      </p:tavLst>
                                    </p:anim>
                                    <p:anim calcmode="lin" valueType="num">
                                      <p:cBhvr additive="base">
                                        <p:cTn id="156" dur="500" fill="hold"/>
                                        <p:tgtEl>
                                          <p:spTgt spid="281635"/>
                                        </p:tgtEl>
                                        <p:attrNameLst>
                                          <p:attrName>ppt_y</p:attrName>
                                        </p:attrNameLst>
                                      </p:cBhvr>
                                      <p:tavLst>
                                        <p:tav tm="0">
                                          <p:val>
                                            <p:strVal val="#ppt_y"/>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9" presetClass="entr" presetSubtype="0" fill="hold" grpId="0" nodeType="clickEffect">
                                  <p:stCondLst>
                                    <p:cond delay="0"/>
                                  </p:stCondLst>
                                  <p:childTnLst>
                                    <p:set>
                                      <p:cBhvr>
                                        <p:cTn id="160" dur="1" fill="hold">
                                          <p:stCondLst>
                                            <p:cond delay="0"/>
                                          </p:stCondLst>
                                        </p:cTn>
                                        <p:tgtEl>
                                          <p:spTgt spid="281636"/>
                                        </p:tgtEl>
                                        <p:attrNameLst>
                                          <p:attrName>style.visibility</p:attrName>
                                        </p:attrNameLst>
                                      </p:cBhvr>
                                      <p:to>
                                        <p:strVal val="visible"/>
                                      </p:to>
                                    </p:set>
                                    <p:animEffect transition="in" filter="dissolve">
                                      <p:cBhvr>
                                        <p:cTn id="161" dur="2000"/>
                                        <p:tgtEl>
                                          <p:spTgt spid="281636"/>
                                        </p:tgtEl>
                                      </p:cBhvr>
                                    </p:animEffect>
                                  </p:childTnLst>
                                </p:cTn>
                              </p:par>
                              <p:par>
                                <p:cTn id="162" presetID="2" presetClass="entr" presetSubtype="2" fill="hold" grpId="0" nodeType="withEffect">
                                  <p:stCondLst>
                                    <p:cond delay="0"/>
                                  </p:stCondLst>
                                  <p:childTnLst>
                                    <p:set>
                                      <p:cBhvr>
                                        <p:cTn id="163" dur="1" fill="hold">
                                          <p:stCondLst>
                                            <p:cond delay="0"/>
                                          </p:stCondLst>
                                        </p:cTn>
                                        <p:tgtEl>
                                          <p:spTgt spid="281638"/>
                                        </p:tgtEl>
                                        <p:attrNameLst>
                                          <p:attrName>style.visibility</p:attrName>
                                        </p:attrNameLst>
                                      </p:cBhvr>
                                      <p:to>
                                        <p:strVal val="visible"/>
                                      </p:to>
                                    </p:set>
                                    <p:anim calcmode="lin" valueType="num">
                                      <p:cBhvr additive="base">
                                        <p:cTn id="164" dur="500" fill="hold"/>
                                        <p:tgtEl>
                                          <p:spTgt spid="281638"/>
                                        </p:tgtEl>
                                        <p:attrNameLst>
                                          <p:attrName>ppt_x</p:attrName>
                                        </p:attrNameLst>
                                      </p:cBhvr>
                                      <p:tavLst>
                                        <p:tav tm="0">
                                          <p:val>
                                            <p:strVal val="1+#ppt_w/2"/>
                                          </p:val>
                                        </p:tav>
                                        <p:tav tm="100000">
                                          <p:val>
                                            <p:strVal val="#ppt_x"/>
                                          </p:val>
                                        </p:tav>
                                      </p:tavLst>
                                    </p:anim>
                                    <p:anim calcmode="lin" valueType="num">
                                      <p:cBhvr additive="base">
                                        <p:cTn id="165" dur="500" fill="hold"/>
                                        <p:tgtEl>
                                          <p:spTgt spid="281638"/>
                                        </p:tgtEl>
                                        <p:attrNameLst>
                                          <p:attrName>ppt_y</p:attrName>
                                        </p:attrNameLst>
                                      </p:cBhvr>
                                      <p:tavLst>
                                        <p:tav tm="0">
                                          <p:val>
                                            <p:strVal val="#ppt_y"/>
                                          </p:val>
                                        </p:tav>
                                        <p:tav tm="100000">
                                          <p:val>
                                            <p:strVal val="#ppt_y"/>
                                          </p:val>
                                        </p:tav>
                                      </p:tavLst>
                                    </p:anim>
                                  </p:childTnLst>
                                </p:cTn>
                              </p:par>
                            </p:childTnLst>
                          </p:cTn>
                        </p:par>
                      </p:childTnLst>
                    </p:cTn>
                  </p:par>
                  <p:par>
                    <p:cTn id="166" fill="hold">
                      <p:stCondLst>
                        <p:cond delay="indefinite"/>
                      </p:stCondLst>
                      <p:childTnLst>
                        <p:par>
                          <p:cTn id="167" fill="hold">
                            <p:stCondLst>
                              <p:cond delay="0"/>
                            </p:stCondLst>
                            <p:childTnLst>
                              <p:par>
                                <p:cTn id="168" presetID="9" presetClass="entr" presetSubtype="0" fill="hold" nodeType="clickEffect">
                                  <p:stCondLst>
                                    <p:cond delay="0"/>
                                  </p:stCondLst>
                                  <p:childTnLst>
                                    <p:set>
                                      <p:cBhvr>
                                        <p:cTn id="169" dur="1" fill="hold">
                                          <p:stCondLst>
                                            <p:cond delay="0"/>
                                          </p:stCondLst>
                                        </p:cTn>
                                        <p:tgtEl>
                                          <p:spTgt spid="281637">
                                            <p:txEl>
                                              <p:pRg st="0" end="0"/>
                                            </p:txEl>
                                          </p:spTgt>
                                        </p:tgtEl>
                                        <p:attrNameLst>
                                          <p:attrName>style.visibility</p:attrName>
                                        </p:attrNameLst>
                                      </p:cBhvr>
                                      <p:to>
                                        <p:strVal val="visible"/>
                                      </p:to>
                                    </p:set>
                                    <p:animEffect transition="in" filter="dissolve">
                                      <p:cBhvr>
                                        <p:cTn id="170" dur="500"/>
                                        <p:tgtEl>
                                          <p:spTgt spid="2816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4" grpId="0" animBg="1"/>
      <p:bldP spid="281606" grpId="0" animBg="1"/>
      <p:bldP spid="281607" grpId="0"/>
      <p:bldP spid="281608" grpId="0" animBg="1"/>
      <p:bldP spid="281609" grpId="0"/>
      <p:bldP spid="281610" grpId="0" animBg="1"/>
      <p:bldP spid="281611" grpId="0" animBg="1"/>
      <p:bldP spid="281612" grpId="0" animBg="1"/>
      <p:bldP spid="281613" grpId="0"/>
      <p:bldP spid="281614" grpId="0" animBg="1"/>
      <p:bldP spid="281615" grpId="0"/>
      <p:bldP spid="281616" grpId="0" animBg="1"/>
      <p:bldP spid="281617" grpId="0"/>
      <p:bldP spid="281618" grpId="0" animBg="1"/>
      <p:bldP spid="281619" grpId="0" animBg="1"/>
      <p:bldP spid="281620" grpId="0" animBg="1"/>
      <p:bldP spid="281621" grpId="0"/>
      <p:bldP spid="281622" grpId="0" animBg="1"/>
      <p:bldP spid="281623" grpId="0" animBg="1"/>
      <p:bldP spid="281624" grpId="0" animBg="1"/>
      <p:bldP spid="281625" grpId="0"/>
      <p:bldP spid="281626" grpId="0" animBg="1"/>
      <p:bldP spid="281628" grpId="0"/>
      <p:bldP spid="281629" grpId="0" animBg="1"/>
      <p:bldP spid="281630" grpId="0"/>
      <p:bldP spid="281631" grpId="0"/>
      <p:bldP spid="281632" grpId="0" animBg="1"/>
      <p:bldP spid="281633" grpId="0" animBg="1"/>
      <p:bldP spid="281634" grpId="0"/>
      <p:bldP spid="281635" grpId="0" animBg="1"/>
      <p:bldP spid="281636" grpId="0" animBg="1"/>
      <p:bldP spid="28163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Assignment</a:t>
            </a:r>
            <a:endParaRPr lang="en-US" dirty="0"/>
          </a:p>
        </p:txBody>
      </p:sp>
      <p:sp>
        <p:nvSpPr>
          <p:cNvPr id="3" name="Content Placeholder 2"/>
          <p:cNvSpPr>
            <a:spLocks noGrp="1"/>
          </p:cNvSpPr>
          <p:nvPr>
            <p:ph idx="1"/>
          </p:nvPr>
        </p:nvSpPr>
        <p:spPr/>
        <p:txBody>
          <a:bodyPr/>
          <a:lstStyle/>
          <a:p>
            <a:r>
              <a:rPr lang="en-US" dirty="0" smtClean="0"/>
              <a:t>Complete Naming Worksheets</a:t>
            </a:r>
          </a:p>
          <a:p>
            <a:r>
              <a:rPr lang="en-US" dirty="0" smtClean="0"/>
              <a:t>Prepare for Exam on Section 2.0</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38200"/>
            <a:ext cx="5791200" cy="5715000"/>
          </a:xfrm>
        </p:spPr>
        <p:txBody>
          <a:bodyPr>
            <a:normAutofit fontScale="85000" lnSpcReduction="20000"/>
          </a:bodyPr>
          <a:lstStyle/>
          <a:p>
            <a:pPr lvl="0"/>
            <a:r>
              <a:rPr lang="en-US" dirty="0" smtClean="0"/>
              <a:t>Ionic bonds form </a:t>
            </a:r>
            <a:r>
              <a:rPr lang="en-US" b="1" dirty="0" smtClean="0"/>
              <a:t>crystal lattice</a:t>
            </a:r>
            <a:r>
              <a:rPr lang="en-US" dirty="0" smtClean="0"/>
              <a:t> due to the alternating +/- ion arrangement.</a:t>
            </a:r>
          </a:p>
          <a:p>
            <a:r>
              <a:rPr lang="en-US" b="1" dirty="0" smtClean="0"/>
              <a:t>For sodium chloride, there is one sodium ion for every chloride ion (they are in a 1:1 ratio).  </a:t>
            </a:r>
            <a:endParaRPr lang="en-US" dirty="0" smtClean="0"/>
          </a:p>
          <a:p>
            <a:pPr lvl="1"/>
            <a:r>
              <a:rPr lang="en-US" b="1" dirty="0" smtClean="0"/>
              <a:t>This is a regular three-dimensional pattern of alternating positive and negative ions producing an electrically neutral compound since electrons can not move</a:t>
            </a:r>
            <a:r>
              <a:rPr lang="en-US" dirty="0" smtClean="0"/>
              <a:t> This is very stable arrangement, so all ionic compounds are solid at room temperature.</a:t>
            </a:r>
          </a:p>
          <a:p>
            <a:pPr lvl="0"/>
            <a:r>
              <a:rPr lang="en-US" dirty="0" smtClean="0"/>
              <a:t>One neutral unit is called a </a:t>
            </a:r>
            <a:r>
              <a:rPr lang="en-US" b="1" dirty="0" smtClean="0"/>
              <a:t>formula unit.</a:t>
            </a:r>
            <a:endParaRPr lang="en-US" dirty="0" smtClean="0"/>
          </a:p>
          <a:p>
            <a:pPr lvl="0"/>
            <a:r>
              <a:rPr lang="en-US" b="1" dirty="0" smtClean="0"/>
              <a:t>Strongest bond unless water is around</a:t>
            </a:r>
            <a:endParaRPr lang="en-US" dirty="0" smtClean="0"/>
          </a:p>
          <a:p>
            <a:endParaRPr lang="en-US" dirty="0"/>
          </a:p>
        </p:txBody>
      </p:sp>
      <p:pic>
        <p:nvPicPr>
          <p:cNvPr id="4" name="Picture 3" descr="A12_FigA2_15"/>
          <p:cNvPicPr/>
          <p:nvPr/>
        </p:nvPicPr>
        <p:blipFill>
          <a:blip r:embed="rId2" cstate="print"/>
          <a:srcRect/>
          <a:stretch>
            <a:fillRect/>
          </a:stretch>
        </p:blipFill>
        <p:spPr bwMode="auto">
          <a:xfrm>
            <a:off x="6248400" y="2514600"/>
            <a:ext cx="2382339" cy="2743200"/>
          </a:xfrm>
          <a:prstGeom prst="rect">
            <a:avLst/>
          </a:prstGeom>
          <a:noFill/>
        </p:spPr>
      </p:pic>
      <p:sp>
        <p:nvSpPr>
          <p:cNvPr id="2050" name="AutoShape 2"/>
          <p:cNvSpPr>
            <a:spLocks noChangeArrowheads="1"/>
          </p:cNvSpPr>
          <p:nvPr/>
        </p:nvSpPr>
        <p:spPr bwMode="auto">
          <a:xfrm rot="5400000">
            <a:off x="6693099" y="774501"/>
            <a:ext cx="1625202" cy="2057400"/>
          </a:xfrm>
          <a:prstGeom prst="rightArrowCallout">
            <a:avLst>
              <a:gd name="adj1" fmla="val 25000"/>
              <a:gd name="adj2" fmla="val 5810"/>
              <a:gd name="adj3" fmla="val 40342"/>
              <a:gd name="adj4" fmla="val 59085"/>
            </a:avLst>
          </a:prstGeom>
          <a:solidFill>
            <a:srgbClr val="FFFFFF"/>
          </a:solidFill>
          <a:ln w="9525">
            <a:solidFill>
              <a:srgbClr val="000000"/>
            </a:solidFill>
            <a:prstDash val="sysDot"/>
            <a:miter lim="800000"/>
            <a:headEnd/>
            <a:tailEnd/>
          </a:ln>
        </p:spPr>
        <p:txBody>
          <a:bodyPr vert="vert270"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rPr>
              <a:t>For sodium chloride, there is one sodium ion for every chloride ion (they are in a 1:1 ratio).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7" name="Text Box 12"/>
          <p:cNvSpPr txBox="1">
            <a:spLocks noChangeArrowheads="1"/>
          </p:cNvSpPr>
          <p:nvPr/>
        </p:nvSpPr>
        <p:spPr bwMode="auto">
          <a:xfrm>
            <a:off x="6324600" y="5334000"/>
            <a:ext cx="2305050" cy="1190625"/>
          </a:xfrm>
          <a:prstGeom prst="rect">
            <a:avLst/>
          </a:prstGeom>
          <a:noFill/>
          <a:ln w="9525" algn="ctr">
            <a:noFill/>
            <a:miter lim="800000"/>
            <a:headEnd/>
            <a:tailEnd/>
          </a:ln>
          <a:effectLst/>
        </p:spPr>
        <p:txBody>
          <a:bodyPr>
            <a:spAutoFit/>
          </a:bodyPr>
          <a:lstStyle/>
          <a:p>
            <a:pPr algn="l">
              <a:spcBef>
                <a:spcPct val="50000"/>
              </a:spcBef>
            </a:pPr>
            <a:r>
              <a:rPr lang="en-US" dirty="0"/>
              <a:t>Attraction between the opposing charged molecules results in a high melting point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6800"/>
          </a:xfrm>
        </p:spPr>
        <p:txBody>
          <a:bodyPr>
            <a:normAutofit/>
          </a:bodyPr>
          <a:lstStyle/>
          <a:p>
            <a:r>
              <a:rPr lang="en-US" b="1" dirty="0" smtClean="0"/>
              <a:t>Naming Ionic Compounds</a:t>
            </a:r>
            <a:endParaRPr lang="en-US" dirty="0"/>
          </a:p>
        </p:txBody>
      </p:sp>
      <p:sp>
        <p:nvSpPr>
          <p:cNvPr id="3" name="Content Placeholder 2"/>
          <p:cNvSpPr>
            <a:spLocks noGrp="1"/>
          </p:cNvSpPr>
          <p:nvPr>
            <p:ph idx="1"/>
          </p:nvPr>
        </p:nvSpPr>
        <p:spPr>
          <a:xfrm>
            <a:off x="457200" y="1905000"/>
            <a:ext cx="8229600" cy="4325112"/>
          </a:xfrm>
        </p:spPr>
        <p:txBody>
          <a:bodyPr/>
          <a:lstStyle/>
          <a:p>
            <a:pPr lvl="0"/>
            <a:r>
              <a:rPr lang="en-US" dirty="0" smtClean="0"/>
              <a:t>Naming chemicals properly is a very important aspect of Chemistry.  If not done properly no one will know which substance you are talking about.</a:t>
            </a:r>
          </a:p>
          <a:p>
            <a:pPr lvl="0"/>
            <a:r>
              <a:rPr lang="en-US" dirty="0" smtClean="0"/>
              <a:t>In 1911 the International Union of Pure and Applied Chemistry (IUPAC) came up with a naming system.</a:t>
            </a:r>
          </a:p>
          <a:p>
            <a:pPr>
              <a:buNone/>
            </a:pPr>
            <a:endParaRPr lang="en-US" dirty="0"/>
          </a:p>
        </p:txBody>
      </p:sp>
      <p:pic>
        <p:nvPicPr>
          <p:cNvPr id="4" name="Picture 5" descr="Image57"/>
          <p:cNvPicPr>
            <a:picLocks noChangeAspect="1" noChangeArrowheads="1"/>
          </p:cNvPicPr>
          <p:nvPr/>
        </p:nvPicPr>
        <p:blipFill>
          <a:blip r:embed="rId2"/>
          <a:srcRect/>
          <a:stretch>
            <a:fillRect/>
          </a:stretch>
        </p:blipFill>
        <p:spPr bwMode="auto">
          <a:xfrm>
            <a:off x="3352800" y="4343400"/>
            <a:ext cx="5343525"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Rules for Type 1</a:t>
            </a:r>
            <a:endParaRPr lang="en-US" dirty="0"/>
          </a:p>
        </p:txBody>
      </p:sp>
      <p:sp>
        <p:nvSpPr>
          <p:cNvPr id="3" name="Content Placeholder 2"/>
          <p:cNvSpPr>
            <a:spLocks noGrp="1"/>
          </p:cNvSpPr>
          <p:nvPr>
            <p:ph idx="1"/>
          </p:nvPr>
        </p:nvSpPr>
        <p:spPr/>
        <p:txBody>
          <a:bodyPr/>
          <a:lstStyle/>
          <a:p>
            <a:pPr>
              <a:buNone/>
            </a:pPr>
            <a:r>
              <a:rPr lang="en-US" dirty="0" smtClean="0"/>
              <a:t>1) The first word is the metal or cation</a:t>
            </a:r>
            <a:endParaRPr lang="en-US" sz="2400" dirty="0" smtClean="0"/>
          </a:p>
          <a:p>
            <a:pPr>
              <a:buNone/>
            </a:pPr>
            <a:r>
              <a:rPr lang="en-US" dirty="0" smtClean="0"/>
              <a:t>2) The first word is named exactly like the element. EX. Na is sodium</a:t>
            </a:r>
            <a:endParaRPr lang="en-US" sz="2400" dirty="0" smtClean="0"/>
          </a:p>
          <a:p>
            <a:pPr>
              <a:buNone/>
            </a:pPr>
            <a:r>
              <a:rPr lang="en-US" dirty="0" smtClean="0"/>
              <a:t>3) The last word is the nonmetal or anion</a:t>
            </a:r>
            <a:endParaRPr lang="en-US" sz="2400" dirty="0" smtClean="0"/>
          </a:p>
          <a:p>
            <a:pPr lvl="2"/>
            <a:r>
              <a:rPr lang="en-US" dirty="0" smtClean="0"/>
              <a:t>It ends in an </a:t>
            </a:r>
            <a:r>
              <a:rPr lang="en-US" b="1" dirty="0" smtClean="0"/>
              <a:t>ide</a:t>
            </a:r>
            <a:r>
              <a:rPr lang="en-US" dirty="0" smtClean="0"/>
              <a:t> ending</a:t>
            </a:r>
            <a:endParaRPr lang="en-US" sz="2000" dirty="0" smtClean="0"/>
          </a:p>
          <a:p>
            <a:pPr lvl="2"/>
            <a:r>
              <a:rPr lang="en-US" dirty="0" smtClean="0"/>
              <a:t>Ex. Chlor</a:t>
            </a:r>
            <a:r>
              <a:rPr lang="en-US" b="1" dirty="0" smtClean="0"/>
              <a:t>ine</a:t>
            </a:r>
            <a:r>
              <a:rPr lang="en-US" dirty="0" smtClean="0"/>
              <a:t> goes to Chlor</a:t>
            </a:r>
            <a:r>
              <a:rPr lang="en-US" b="1" dirty="0" smtClean="0"/>
              <a:t>ide</a:t>
            </a:r>
            <a:endParaRPr lang="en-US" sz="2000" dirty="0" smtClean="0"/>
          </a:p>
          <a:p>
            <a:r>
              <a:rPr lang="en-US" dirty="0" smtClean="0"/>
              <a:t>    Ox</a:t>
            </a:r>
            <a:r>
              <a:rPr lang="en-US" b="1" dirty="0" smtClean="0"/>
              <a:t>ygen</a:t>
            </a:r>
            <a:r>
              <a:rPr lang="en-US" dirty="0" smtClean="0"/>
              <a:t> goes to Ox</a:t>
            </a:r>
            <a:r>
              <a:rPr lang="en-US" b="1" dirty="0" smtClean="0"/>
              <a:t>ide</a:t>
            </a:r>
            <a:endParaRPr lang="en-US" sz="2400" dirty="0" smtClean="0"/>
          </a:p>
          <a:p>
            <a:r>
              <a:rPr lang="en-US" dirty="0" smtClean="0"/>
              <a:t>   Selen</a:t>
            </a:r>
            <a:r>
              <a:rPr lang="en-US" b="1" dirty="0" smtClean="0"/>
              <a:t>ium</a:t>
            </a:r>
            <a:r>
              <a:rPr lang="en-US" dirty="0" smtClean="0"/>
              <a:t> to Selen</a:t>
            </a:r>
            <a:r>
              <a:rPr lang="en-US" b="1" dirty="0" smtClean="0"/>
              <a:t>ide</a:t>
            </a:r>
            <a:endParaRPr lang="en-US" sz="2400" dirty="0" smtClean="0"/>
          </a:p>
          <a:p>
            <a:r>
              <a:rPr lang="en-US" b="1" dirty="0" smtClean="0"/>
              <a:t>   </a:t>
            </a:r>
            <a:r>
              <a:rPr lang="en-US" dirty="0" smtClean="0"/>
              <a:t>Phosph</a:t>
            </a:r>
            <a:r>
              <a:rPr lang="en-US" b="1" dirty="0" smtClean="0"/>
              <a:t>orus</a:t>
            </a:r>
            <a:r>
              <a:rPr lang="en-US" dirty="0" smtClean="0"/>
              <a:t> to Phosph</a:t>
            </a:r>
            <a:r>
              <a:rPr lang="en-US" b="1" dirty="0" smtClean="0"/>
              <a:t>ide</a:t>
            </a:r>
            <a:endParaRPr lang="en-US" sz="2400" dirty="0" smtClean="0"/>
          </a:p>
          <a:p>
            <a:pPr>
              <a:buNone/>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7" name="Rectangle 3"/>
          <p:cNvSpPr>
            <a:spLocks noGrp="1" noChangeArrowheads="1"/>
          </p:cNvSpPr>
          <p:nvPr>
            <p:ph type="body" idx="1"/>
          </p:nvPr>
        </p:nvSpPr>
        <p:spPr>
          <a:xfrm>
            <a:off x="457200" y="304800"/>
            <a:ext cx="8229600" cy="5821363"/>
          </a:xfrm>
          <a:noFill/>
          <a:ln/>
        </p:spPr>
        <p:txBody>
          <a:bodyPr/>
          <a:lstStyle/>
          <a:p>
            <a:pPr>
              <a:lnSpc>
                <a:spcPct val="80000"/>
              </a:lnSpc>
            </a:pPr>
            <a:endParaRPr lang="en-US" b="1" dirty="0" smtClean="0"/>
          </a:p>
          <a:p>
            <a:pPr>
              <a:lnSpc>
                <a:spcPct val="80000"/>
              </a:lnSpc>
              <a:buNone/>
            </a:pPr>
            <a:r>
              <a:rPr lang="en-US" b="1" u="sng" dirty="0" smtClean="0">
                <a:latin typeface="Verdana" pitchFamily="34" charset="0"/>
              </a:rPr>
              <a:t>Naming </a:t>
            </a:r>
            <a:r>
              <a:rPr lang="en-US" b="1" u="sng" dirty="0">
                <a:latin typeface="Verdana" pitchFamily="34" charset="0"/>
              </a:rPr>
              <a:t>Ions</a:t>
            </a:r>
          </a:p>
          <a:p>
            <a:pPr>
              <a:lnSpc>
                <a:spcPct val="80000"/>
              </a:lnSpc>
              <a:buFontTx/>
              <a:buNone/>
            </a:pPr>
            <a:r>
              <a:rPr lang="en-US" sz="2800" dirty="0"/>
              <a:t> </a:t>
            </a:r>
            <a:r>
              <a:rPr lang="en-US" b="1" dirty="0"/>
              <a:t>I) Non Metals – </a:t>
            </a:r>
            <a:r>
              <a:rPr lang="en-US" b="1" dirty="0">
                <a:solidFill>
                  <a:srgbClr val="6600CC"/>
                </a:solidFill>
              </a:rPr>
              <a:t>change end to </a:t>
            </a:r>
            <a:r>
              <a:rPr lang="en-US" sz="3600" b="1" dirty="0">
                <a:solidFill>
                  <a:srgbClr val="6600CC"/>
                </a:solidFill>
              </a:rPr>
              <a:t>“ide</a:t>
            </a:r>
            <a:r>
              <a:rPr lang="en-US" sz="3600" b="1" dirty="0" smtClean="0">
                <a:solidFill>
                  <a:srgbClr val="6600CC"/>
                </a:solidFill>
              </a:rPr>
              <a:t>”</a:t>
            </a:r>
            <a:endParaRPr lang="en-US" sz="3600" b="1" dirty="0">
              <a:solidFill>
                <a:srgbClr val="6600CC"/>
              </a:solidFill>
            </a:endParaRPr>
          </a:p>
          <a:p>
            <a:pPr>
              <a:lnSpc>
                <a:spcPct val="80000"/>
              </a:lnSpc>
              <a:buFontTx/>
              <a:buNone/>
            </a:pPr>
            <a:r>
              <a:rPr lang="en-US" sz="2800" dirty="0">
                <a:solidFill>
                  <a:srgbClr val="0000FF"/>
                </a:solidFill>
              </a:rPr>
              <a:t>	</a:t>
            </a:r>
            <a:r>
              <a:rPr lang="en-US" dirty="0">
                <a:solidFill>
                  <a:srgbClr val="000099"/>
                </a:solidFill>
              </a:rPr>
              <a:t>i) </a:t>
            </a:r>
            <a:r>
              <a:rPr lang="en-US" dirty="0" smtClean="0">
                <a:solidFill>
                  <a:srgbClr val="000099"/>
                </a:solidFill>
              </a:rPr>
              <a:t>chlorine</a:t>
            </a:r>
            <a:endParaRPr lang="en-US" dirty="0">
              <a:solidFill>
                <a:srgbClr val="000099"/>
              </a:solidFill>
            </a:endParaRPr>
          </a:p>
          <a:p>
            <a:pPr>
              <a:lnSpc>
                <a:spcPct val="80000"/>
              </a:lnSpc>
              <a:buFontTx/>
              <a:buNone/>
            </a:pPr>
            <a:r>
              <a:rPr lang="en-US" dirty="0">
                <a:solidFill>
                  <a:srgbClr val="000099"/>
                </a:solidFill>
              </a:rPr>
              <a:t>   ii) fluorine</a:t>
            </a:r>
          </a:p>
          <a:p>
            <a:pPr>
              <a:lnSpc>
                <a:spcPct val="80000"/>
              </a:lnSpc>
              <a:buFontTx/>
              <a:buNone/>
            </a:pPr>
            <a:r>
              <a:rPr lang="en-US" dirty="0">
                <a:solidFill>
                  <a:srgbClr val="000099"/>
                </a:solidFill>
              </a:rPr>
              <a:t>   iii) oxygen</a:t>
            </a:r>
          </a:p>
          <a:p>
            <a:pPr>
              <a:lnSpc>
                <a:spcPct val="80000"/>
              </a:lnSpc>
              <a:buFontTx/>
              <a:buNone/>
            </a:pPr>
            <a:r>
              <a:rPr lang="en-US" dirty="0">
                <a:solidFill>
                  <a:srgbClr val="000099"/>
                </a:solidFill>
              </a:rPr>
              <a:t>   iv) sulfur</a:t>
            </a:r>
          </a:p>
          <a:p>
            <a:pPr>
              <a:lnSpc>
                <a:spcPct val="80000"/>
              </a:lnSpc>
              <a:buFontTx/>
              <a:buNone/>
            </a:pPr>
            <a:r>
              <a:rPr lang="en-US" dirty="0">
                <a:solidFill>
                  <a:srgbClr val="000099"/>
                </a:solidFill>
              </a:rPr>
              <a:t>   v) iodine</a:t>
            </a:r>
          </a:p>
          <a:p>
            <a:pPr>
              <a:lnSpc>
                <a:spcPct val="80000"/>
              </a:lnSpc>
              <a:buFontTx/>
              <a:buNone/>
            </a:pPr>
            <a:r>
              <a:rPr lang="en-US" dirty="0">
                <a:solidFill>
                  <a:srgbClr val="000099"/>
                </a:solidFill>
              </a:rPr>
              <a:t>   vi) bromine</a:t>
            </a:r>
          </a:p>
          <a:p>
            <a:pPr>
              <a:lnSpc>
                <a:spcPct val="80000"/>
              </a:lnSpc>
              <a:buFontTx/>
              <a:buNone/>
            </a:pPr>
            <a:r>
              <a:rPr lang="en-US" dirty="0">
                <a:solidFill>
                  <a:srgbClr val="000099"/>
                </a:solidFill>
              </a:rPr>
              <a:t>   vii) selenium</a:t>
            </a:r>
          </a:p>
          <a:p>
            <a:pPr>
              <a:lnSpc>
                <a:spcPct val="80000"/>
              </a:lnSpc>
              <a:buFontTx/>
              <a:buNone/>
            </a:pPr>
            <a:r>
              <a:rPr lang="en-US" sz="2800" dirty="0">
                <a:solidFill>
                  <a:srgbClr val="3366FF"/>
                </a:solidFill>
              </a:rPr>
              <a:t>    </a:t>
            </a:r>
            <a:endParaRPr lang="en-US" sz="2800" dirty="0">
              <a:solidFill>
                <a:srgbClr val="0000FF"/>
              </a:solidFill>
            </a:endParaRPr>
          </a:p>
          <a:p>
            <a:pPr>
              <a:lnSpc>
                <a:spcPct val="80000"/>
              </a:lnSpc>
              <a:buFontTx/>
              <a:buNone/>
            </a:pPr>
            <a:r>
              <a:rPr lang="en-US" sz="2800" dirty="0">
                <a:solidFill>
                  <a:srgbClr val="0000FF"/>
                </a:solidFill>
              </a:rPr>
              <a:t> </a:t>
            </a:r>
            <a:r>
              <a:rPr lang="en-US" sz="2800" dirty="0">
                <a:solidFill>
                  <a:srgbClr val="CC6600"/>
                </a:solidFill>
              </a:rPr>
              <a:t>     </a:t>
            </a:r>
            <a:endParaRPr lang="en-US" sz="3600" dirty="0"/>
          </a:p>
          <a:p>
            <a:pPr>
              <a:lnSpc>
                <a:spcPct val="80000"/>
              </a:lnSpc>
              <a:buFontTx/>
              <a:buNone/>
            </a:pPr>
            <a:r>
              <a:rPr lang="en-US" b="1" u="sng" dirty="0"/>
              <a:t> </a:t>
            </a:r>
          </a:p>
        </p:txBody>
      </p:sp>
      <p:sp>
        <p:nvSpPr>
          <p:cNvPr id="236549" name="Line 5"/>
          <p:cNvSpPr>
            <a:spLocks noChangeShapeType="1"/>
          </p:cNvSpPr>
          <p:nvPr/>
        </p:nvSpPr>
        <p:spPr bwMode="auto">
          <a:xfrm>
            <a:off x="2590800" y="1752600"/>
            <a:ext cx="2514600" cy="0"/>
          </a:xfrm>
          <a:prstGeom prst="line">
            <a:avLst/>
          </a:prstGeom>
          <a:noFill/>
          <a:ln w="38100">
            <a:solidFill>
              <a:schemeClr val="tx1"/>
            </a:solidFill>
            <a:round/>
            <a:headEnd/>
            <a:tailEnd type="triangle" w="med" len="med"/>
          </a:ln>
          <a:effectLst/>
        </p:spPr>
        <p:txBody>
          <a:bodyPr/>
          <a:lstStyle/>
          <a:p>
            <a:endParaRPr lang="en-US"/>
          </a:p>
        </p:txBody>
      </p:sp>
      <p:sp>
        <p:nvSpPr>
          <p:cNvPr id="236551" name="Line 7"/>
          <p:cNvSpPr>
            <a:spLocks noChangeShapeType="1"/>
          </p:cNvSpPr>
          <p:nvPr/>
        </p:nvSpPr>
        <p:spPr bwMode="auto">
          <a:xfrm>
            <a:off x="2743200" y="2133600"/>
            <a:ext cx="2057400" cy="0"/>
          </a:xfrm>
          <a:prstGeom prst="line">
            <a:avLst/>
          </a:prstGeom>
          <a:noFill/>
          <a:ln w="38100">
            <a:solidFill>
              <a:schemeClr val="tx1"/>
            </a:solidFill>
            <a:round/>
            <a:headEnd/>
            <a:tailEnd type="triangle" w="med" len="med"/>
          </a:ln>
          <a:effectLst/>
        </p:spPr>
        <p:txBody>
          <a:bodyPr/>
          <a:lstStyle/>
          <a:p>
            <a:endParaRPr lang="en-US"/>
          </a:p>
        </p:txBody>
      </p:sp>
      <p:sp>
        <p:nvSpPr>
          <p:cNvPr id="236552" name="Line 8"/>
          <p:cNvSpPr>
            <a:spLocks noChangeShapeType="1"/>
          </p:cNvSpPr>
          <p:nvPr/>
        </p:nvSpPr>
        <p:spPr bwMode="auto">
          <a:xfrm>
            <a:off x="2743200" y="2514600"/>
            <a:ext cx="1981200" cy="0"/>
          </a:xfrm>
          <a:prstGeom prst="line">
            <a:avLst/>
          </a:prstGeom>
          <a:noFill/>
          <a:ln w="38100">
            <a:solidFill>
              <a:schemeClr val="tx1"/>
            </a:solidFill>
            <a:round/>
            <a:headEnd/>
            <a:tailEnd type="triangle" w="med" len="med"/>
          </a:ln>
          <a:effectLst/>
        </p:spPr>
        <p:txBody>
          <a:bodyPr/>
          <a:lstStyle/>
          <a:p>
            <a:endParaRPr lang="en-US"/>
          </a:p>
        </p:txBody>
      </p:sp>
      <p:sp>
        <p:nvSpPr>
          <p:cNvPr id="236553" name="Line 9"/>
          <p:cNvSpPr>
            <a:spLocks noChangeShapeType="1"/>
          </p:cNvSpPr>
          <p:nvPr/>
        </p:nvSpPr>
        <p:spPr bwMode="auto">
          <a:xfrm>
            <a:off x="2514600" y="2895600"/>
            <a:ext cx="2362200" cy="0"/>
          </a:xfrm>
          <a:prstGeom prst="line">
            <a:avLst/>
          </a:prstGeom>
          <a:noFill/>
          <a:ln w="38100">
            <a:solidFill>
              <a:schemeClr val="tx1"/>
            </a:solidFill>
            <a:round/>
            <a:headEnd/>
            <a:tailEnd type="triangle" w="med" len="med"/>
          </a:ln>
          <a:effectLst/>
        </p:spPr>
        <p:txBody>
          <a:bodyPr/>
          <a:lstStyle/>
          <a:p>
            <a:endParaRPr lang="en-US"/>
          </a:p>
        </p:txBody>
      </p:sp>
      <p:sp>
        <p:nvSpPr>
          <p:cNvPr id="236554" name="Line 10"/>
          <p:cNvSpPr>
            <a:spLocks noChangeShapeType="1"/>
          </p:cNvSpPr>
          <p:nvPr/>
        </p:nvSpPr>
        <p:spPr bwMode="auto">
          <a:xfrm>
            <a:off x="2438400" y="3276600"/>
            <a:ext cx="2286000" cy="0"/>
          </a:xfrm>
          <a:prstGeom prst="line">
            <a:avLst/>
          </a:prstGeom>
          <a:noFill/>
          <a:ln w="38100">
            <a:solidFill>
              <a:schemeClr val="tx1"/>
            </a:solidFill>
            <a:round/>
            <a:headEnd/>
            <a:tailEnd type="triangle" w="med" len="med"/>
          </a:ln>
          <a:effectLst/>
        </p:spPr>
        <p:txBody>
          <a:bodyPr/>
          <a:lstStyle/>
          <a:p>
            <a:endParaRPr lang="en-US"/>
          </a:p>
        </p:txBody>
      </p:sp>
      <p:sp>
        <p:nvSpPr>
          <p:cNvPr id="236555" name="Line 11"/>
          <p:cNvSpPr>
            <a:spLocks noChangeShapeType="1"/>
          </p:cNvSpPr>
          <p:nvPr/>
        </p:nvSpPr>
        <p:spPr bwMode="auto">
          <a:xfrm>
            <a:off x="2819400" y="3657600"/>
            <a:ext cx="2057400" cy="0"/>
          </a:xfrm>
          <a:prstGeom prst="line">
            <a:avLst/>
          </a:prstGeom>
          <a:noFill/>
          <a:ln w="38100">
            <a:solidFill>
              <a:schemeClr val="tx1"/>
            </a:solidFill>
            <a:round/>
            <a:headEnd/>
            <a:tailEnd type="triangle" w="med" len="med"/>
          </a:ln>
          <a:effectLst/>
        </p:spPr>
        <p:txBody>
          <a:bodyPr/>
          <a:lstStyle/>
          <a:p>
            <a:endParaRPr lang="en-US"/>
          </a:p>
        </p:txBody>
      </p:sp>
      <p:sp>
        <p:nvSpPr>
          <p:cNvPr id="236556" name="Line 12"/>
          <p:cNvSpPr>
            <a:spLocks noChangeShapeType="1"/>
          </p:cNvSpPr>
          <p:nvPr/>
        </p:nvSpPr>
        <p:spPr bwMode="auto">
          <a:xfrm>
            <a:off x="3124200" y="4038600"/>
            <a:ext cx="2057400" cy="0"/>
          </a:xfrm>
          <a:prstGeom prst="line">
            <a:avLst/>
          </a:prstGeom>
          <a:noFill/>
          <a:ln w="38100">
            <a:solidFill>
              <a:schemeClr val="tx1"/>
            </a:solidFill>
            <a:round/>
            <a:headEnd/>
            <a:tailEnd type="triangle" w="med" len="med"/>
          </a:ln>
          <a:effectLst/>
        </p:spPr>
        <p:txBody>
          <a:bodyPr/>
          <a:lstStyle/>
          <a:p>
            <a:endParaRPr lang="en-US"/>
          </a:p>
        </p:txBody>
      </p:sp>
      <p:sp>
        <p:nvSpPr>
          <p:cNvPr id="236557" name="Text Box 13"/>
          <p:cNvSpPr txBox="1">
            <a:spLocks noChangeArrowheads="1"/>
          </p:cNvSpPr>
          <p:nvPr/>
        </p:nvSpPr>
        <p:spPr bwMode="auto">
          <a:xfrm>
            <a:off x="4800600" y="1828800"/>
            <a:ext cx="3657600" cy="519113"/>
          </a:xfrm>
          <a:prstGeom prst="rect">
            <a:avLst/>
          </a:prstGeom>
          <a:noFill/>
          <a:ln w="9525">
            <a:noFill/>
            <a:miter lim="800000"/>
            <a:headEnd/>
            <a:tailEnd/>
          </a:ln>
          <a:effectLst/>
        </p:spPr>
        <p:txBody>
          <a:bodyPr>
            <a:spAutoFit/>
          </a:bodyPr>
          <a:lstStyle/>
          <a:p>
            <a:pPr>
              <a:spcBef>
                <a:spcPct val="50000"/>
              </a:spcBef>
            </a:pPr>
            <a:r>
              <a:rPr lang="en-US" sz="2800" dirty="0"/>
              <a:t>fluoride  … F</a:t>
            </a:r>
            <a:r>
              <a:rPr lang="en-US" sz="2800" baseline="30000" dirty="0"/>
              <a:t>-</a:t>
            </a:r>
          </a:p>
        </p:txBody>
      </p:sp>
      <p:sp>
        <p:nvSpPr>
          <p:cNvPr id="236558" name="Text Box 14"/>
          <p:cNvSpPr txBox="1">
            <a:spLocks noChangeArrowheads="1"/>
          </p:cNvSpPr>
          <p:nvPr/>
        </p:nvSpPr>
        <p:spPr bwMode="auto">
          <a:xfrm>
            <a:off x="4800600" y="2209800"/>
            <a:ext cx="3048000" cy="519113"/>
          </a:xfrm>
          <a:prstGeom prst="rect">
            <a:avLst/>
          </a:prstGeom>
          <a:noFill/>
          <a:ln w="9525">
            <a:noFill/>
            <a:miter lim="800000"/>
            <a:headEnd/>
            <a:tailEnd/>
          </a:ln>
          <a:effectLst/>
        </p:spPr>
        <p:txBody>
          <a:bodyPr>
            <a:spAutoFit/>
          </a:bodyPr>
          <a:lstStyle/>
          <a:p>
            <a:pPr>
              <a:spcBef>
                <a:spcPct val="50000"/>
              </a:spcBef>
            </a:pPr>
            <a:r>
              <a:rPr lang="en-US" sz="2800" dirty="0"/>
              <a:t>oxide  … O</a:t>
            </a:r>
            <a:r>
              <a:rPr lang="en-US" sz="2800" baseline="30000" dirty="0"/>
              <a:t>2-</a:t>
            </a:r>
          </a:p>
        </p:txBody>
      </p:sp>
      <p:sp>
        <p:nvSpPr>
          <p:cNvPr id="236559" name="Text Box 15"/>
          <p:cNvSpPr txBox="1">
            <a:spLocks noChangeArrowheads="1"/>
          </p:cNvSpPr>
          <p:nvPr/>
        </p:nvSpPr>
        <p:spPr bwMode="auto">
          <a:xfrm>
            <a:off x="4953000" y="2667000"/>
            <a:ext cx="2819400" cy="519113"/>
          </a:xfrm>
          <a:prstGeom prst="rect">
            <a:avLst/>
          </a:prstGeom>
          <a:noFill/>
          <a:ln w="9525">
            <a:noFill/>
            <a:miter lim="800000"/>
            <a:headEnd/>
            <a:tailEnd/>
          </a:ln>
          <a:effectLst/>
        </p:spPr>
        <p:txBody>
          <a:bodyPr>
            <a:spAutoFit/>
          </a:bodyPr>
          <a:lstStyle/>
          <a:p>
            <a:pPr>
              <a:spcBef>
                <a:spcPct val="50000"/>
              </a:spcBef>
            </a:pPr>
            <a:r>
              <a:rPr lang="en-US" sz="2800" dirty="0"/>
              <a:t>sulfide  …  S</a:t>
            </a:r>
            <a:r>
              <a:rPr lang="en-US" sz="2800" baseline="30000" dirty="0"/>
              <a:t>2-</a:t>
            </a:r>
          </a:p>
        </p:txBody>
      </p:sp>
      <p:sp>
        <p:nvSpPr>
          <p:cNvPr id="236560" name="Text Box 16"/>
          <p:cNvSpPr txBox="1">
            <a:spLocks noChangeArrowheads="1"/>
          </p:cNvSpPr>
          <p:nvPr/>
        </p:nvSpPr>
        <p:spPr bwMode="auto">
          <a:xfrm>
            <a:off x="4800600" y="3048000"/>
            <a:ext cx="2819400" cy="519113"/>
          </a:xfrm>
          <a:prstGeom prst="rect">
            <a:avLst/>
          </a:prstGeom>
          <a:noFill/>
          <a:ln w="9525">
            <a:noFill/>
            <a:miter lim="800000"/>
            <a:headEnd/>
            <a:tailEnd/>
          </a:ln>
          <a:effectLst/>
        </p:spPr>
        <p:txBody>
          <a:bodyPr>
            <a:spAutoFit/>
          </a:bodyPr>
          <a:lstStyle/>
          <a:p>
            <a:pPr>
              <a:spcBef>
                <a:spcPct val="50000"/>
              </a:spcBef>
            </a:pPr>
            <a:r>
              <a:rPr lang="en-US" sz="2800" dirty="0"/>
              <a:t>iodide  …  I</a:t>
            </a:r>
            <a:r>
              <a:rPr lang="en-US" sz="2800" baseline="30000" dirty="0"/>
              <a:t>-</a:t>
            </a:r>
          </a:p>
        </p:txBody>
      </p:sp>
      <p:sp>
        <p:nvSpPr>
          <p:cNvPr id="236561" name="Text Box 17"/>
          <p:cNvSpPr txBox="1">
            <a:spLocks noChangeArrowheads="1"/>
          </p:cNvSpPr>
          <p:nvPr/>
        </p:nvSpPr>
        <p:spPr bwMode="auto">
          <a:xfrm>
            <a:off x="4953000" y="3429000"/>
            <a:ext cx="3048000" cy="519113"/>
          </a:xfrm>
          <a:prstGeom prst="rect">
            <a:avLst/>
          </a:prstGeom>
          <a:noFill/>
          <a:ln w="9525">
            <a:noFill/>
            <a:miter lim="800000"/>
            <a:headEnd/>
            <a:tailEnd/>
          </a:ln>
          <a:effectLst/>
        </p:spPr>
        <p:txBody>
          <a:bodyPr>
            <a:spAutoFit/>
          </a:bodyPr>
          <a:lstStyle/>
          <a:p>
            <a:pPr>
              <a:spcBef>
                <a:spcPct val="50000"/>
              </a:spcBef>
            </a:pPr>
            <a:r>
              <a:rPr lang="en-US" sz="2800" dirty="0"/>
              <a:t>bromide  …  Br</a:t>
            </a:r>
            <a:r>
              <a:rPr lang="en-US" sz="2800" baseline="30000" dirty="0"/>
              <a:t>-</a:t>
            </a:r>
          </a:p>
        </p:txBody>
      </p:sp>
      <p:sp>
        <p:nvSpPr>
          <p:cNvPr id="236562" name="Text Box 18"/>
          <p:cNvSpPr txBox="1">
            <a:spLocks noChangeArrowheads="1"/>
          </p:cNvSpPr>
          <p:nvPr/>
        </p:nvSpPr>
        <p:spPr bwMode="auto">
          <a:xfrm>
            <a:off x="5181600" y="3810000"/>
            <a:ext cx="3124200" cy="519113"/>
          </a:xfrm>
          <a:prstGeom prst="rect">
            <a:avLst/>
          </a:prstGeom>
          <a:noFill/>
          <a:ln w="9525">
            <a:noFill/>
            <a:miter lim="800000"/>
            <a:headEnd/>
            <a:tailEnd/>
          </a:ln>
          <a:effectLst/>
        </p:spPr>
        <p:txBody>
          <a:bodyPr>
            <a:spAutoFit/>
          </a:bodyPr>
          <a:lstStyle/>
          <a:p>
            <a:pPr>
              <a:spcBef>
                <a:spcPct val="50000"/>
              </a:spcBef>
            </a:pPr>
            <a:r>
              <a:rPr lang="en-US" sz="2800" dirty="0"/>
              <a:t>selenide  … Se</a:t>
            </a:r>
            <a:r>
              <a:rPr lang="en-US" sz="2800" baseline="30000" dirty="0"/>
              <a:t>2-</a:t>
            </a:r>
          </a:p>
        </p:txBody>
      </p:sp>
      <p:sp>
        <p:nvSpPr>
          <p:cNvPr id="236563" name="Text Box 19"/>
          <p:cNvSpPr txBox="1">
            <a:spLocks noChangeArrowheads="1"/>
          </p:cNvSpPr>
          <p:nvPr/>
        </p:nvSpPr>
        <p:spPr bwMode="auto">
          <a:xfrm>
            <a:off x="5105400" y="1447800"/>
            <a:ext cx="3200400" cy="519113"/>
          </a:xfrm>
          <a:prstGeom prst="rect">
            <a:avLst/>
          </a:prstGeom>
          <a:noFill/>
          <a:ln w="9525">
            <a:noFill/>
            <a:miter lim="800000"/>
            <a:headEnd/>
            <a:tailEnd/>
          </a:ln>
          <a:effectLst/>
        </p:spPr>
        <p:txBody>
          <a:bodyPr>
            <a:spAutoFit/>
          </a:bodyPr>
          <a:lstStyle/>
          <a:p>
            <a:pPr>
              <a:spcBef>
                <a:spcPct val="50000"/>
              </a:spcBef>
            </a:pPr>
            <a:r>
              <a:rPr lang="en-US" sz="2800" dirty="0"/>
              <a:t>chloride … Cl</a:t>
            </a:r>
            <a:r>
              <a:rPr lang="en-US" sz="2800" baseline="30000" dirty="0"/>
              <a:t>-</a:t>
            </a:r>
          </a:p>
        </p:txBody>
      </p:sp>
      <p:sp>
        <p:nvSpPr>
          <p:cNvPr id="236564" name="Rectangle 20"/>
          <p:cNvSpPr>
            <a:spLocks noChangeArrowheads="1"/>
          </p:cNvSpPr>
          <p:nvPr/>
        </p:nvSpPr>
        <p:spPr bwMode="auto">
          <a:xfrm>
            <a:off x="609600" y="5486400"/>
            <a:ext cx="8001000" cy="914400"/>
          </a:xfrm>
          <a:prstGeom prst="rect">
            <a:avLst/>
          </a:prstGeom>
          <a:solidFill>
            <a:srgbClr val="EEF915"/>
          </a:solidFill>
          <a:ln w="57150">
            <a:solidFill>
              <a:schemeClr val="tx1"/>
            </a:solidFill>
            <a:miter lim="800000"/>
            <a:headEnd/>
            <a:tailEnd/>
          </a:ln>
          <a:effectLst/>
        </p:spPr>
        <p:txBody>
          <a:bodyPr wrap="none" anchor="ctr"/>
          <a:lstStyle/>
          <a:p>
            <a:pPr algn="ctr"/>
            <a:r>
              <a:rPr lang="en-US" sz="3600"/>
              <a:t>Know how to name nonmetal 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36547">
                                            <p:txEl>
                                              <p:pRg st="1" end="1"/>
                                            </p:txEl>
                                          </p:spTgt>
                                        </p:tgtEl>
                                        <p:attrNameLst>
                                          <p:attrName>style.visibility</p:attrName>
                                        </p:attrNameLst>
                                      </p:cBhvr>
                                      <p:to>
                                        <p:strVal val="visible"/>
                                      </p:to>
                                    </p:set>
                                    <p:animEffect transition="in" filter="dissolve">
                                      <p:cBhvr>
                                        <p:cTn id="7" dur="2000"/>
                                        <p:tgtEl>
                                          <p:spTgt spid="236547">
                                            <p:txEl>
                                              <p:pRg st="1" end="1"/>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236547">
                                            <p:txEl>
                                              <p:pRg st="2" end="2"/>
                                            </p:txEl>
                                          </p:spTgt>
                                        </p:tgtEl>
                                        <p:attrNameLst>
                                          <p:attrName>style.visibility</p:attrName>
                                        </p:attrNameLst>
                                      </p:cBhvr>
                                      <p:to>
                                        <p:strVal val="visible"/>
                                      </p:to>
                                    </p:set>
                                    <p:anim calcmode="lin" valueType="num">
                                      <p:cBhvr additive="base">
                                        <p:cTn id="10" dur="2000" fill="hold"/>
                                        <p:tgtEl>
                                          <p:spTgt spid="236547">
                                            <p:txEl>
                                              <p:pRg st="2" end="2"/>
                                            </p:txEl>
                                          </p:spTgt>
                                        </p:tgtEl>
                                        <p:attrNameLst>
                                          <p:attrName>ppt_x</p:attrName>
                                        </p:attrNameLst>
                                      </p:cBhvr>
                                      <p:tavLst>
                                        <p:tav tm="0">
                                          <p:val>
                                            <p:strVal val="#ppt_x"/>
                                          </p:val>
                                        </p:tav>
                                        <p:tav tm="100000">
                                          <p:val>
                                            <p:strVal val="#ppt_x"/>
                                          </p:val>
                                        </p:tav>
                                      </p:tavLst>
                                    </p:anim>
                                    <p:anim calcmode="lin" valueType="num">
                                      <p:cBhvr additive="base">
                                        <p:cTn id="11" dur="2000" fill="hold"/>
                                        <p:tgtEl>
                                          <p:spTgt spid="2365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36547">
                                            <p:txEl>
                                              <p:pRg st="3" end="3"/>
                                            </p:txEl>
                                          </p:spTgt>
                                        </p:tgtEl>
                                        <p:attrNameLst>
                                          <p:attrName>style.visibility</p:attrName>
                                        </p:attrNameLst>
                                      </p:cBhvr>
                                      <p:to>
                                        <p:strVal val="visible"/>
                                      </p:to>
                                    </p:set>
                                    <p:anim calcmode="lin" valueType="num">
                                      <p:cBhvr additive="base">
                                        <p:cTn id="16" dur="500" fill="hold"/>
                                        <p:tgtEl>
                                          <p:spTgt spid="236547">
                                            <p:txEl>
                                              <p:pRg st="3" end="3"/>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36547">
                                            <p:txEl>
                                              <p:pRg st="3" end="3"/>
                                            </p:txEl>
                                          </p:spTgt>
                                        </p:tgtEl>
                                        <p:attrNameLst>
                                          <p:attrName>ppt_y</p:attrName>
                                        </p:attrNameLst>
                                      </p:cBhvr>
                                      <p:tavLst>
                                        <p:tav tm="0">
                                          <p:val>
                                            <p:strVal val="1+#ppt_h/2"/>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236549"/>
                                        </p:tgtEl>
                                        <p:attrNameLst>
                                          <p:attrName>style.visibility</p:attrName>
                                        </p:attrNameLst>
                                      </p:cBhvr>
                                      <p:to>
                                        <p:strVal val="visible"/>
                                      </p:to>
                                    </p:set>
                                    <p:anim calcmode="lin" valueType="num">
                                      <p:cBhvr additive="base">
                                        <p:cTn id="20" dur="1000" fill="hold"/>
                                        <p:tgtEl>
                                          <p:spTgt spid="236549"/>
                                        </p:tgtEl>
                                        <p:attrNameLst>
                                          <p:attrName>ppt_x</p:attrName>
                                        </p:attrNameLst>
                                      </p:cBhvr>
                                      <p:tavLst>
                                        <p:tav tm="0">
                                          <p:val>
                                            <p:strVal val="1+#ppt_w/2"/>
                                          </p:val>
                                        </p:tav>
                                        <p:tav tm="100000">
                                          <p:val>
                                            <p:strVal val="#ppt_x"/>
                                          </p:val>
                                        </p:tav>
                                      </p:tavLst>
                                    </p:anim>
                                    <p:anim calcmode="lin" valueType="num">
                                      <p:cBhvr additive="base">
                                        <p:cTn id="21" dur="1000" fill="hold"/>
                                        <p:tgtEl>
                                          <p:spTgt spid="236549"/>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236563"/>
                                        </p:tgtEl>
                                        <p:attrNameLst>
                                          <p:attrName>style.visibility</p:attrName>
                                        </p:attrNameLst>
                                      </p:cBhvr>
                                      <p:to>
                                        <p:strVal val="visible"/>
                                      </p:to>
                                    </p:set>
                                    <p:anim calcmode="lin" valueType="num">
                                      <p:cBhvr additive="base">
                                        <p:cTn id="26" dur="500" fill="hold"/>
                                        <p:tgtEl>
                                          <p:spTgt spid="236563"/>
                                        </p:tgtEl>
                                        <p:attrNameLst>
                                          <p:attrName>ppt_x</p:attrName>
                                        </p:attrNameLst>
                                      </p:cBhvr>
                                      <p:tavLst>
                                        <p:tav tm="0">
                                          <p:val>
                                            <p:strVal val="1+#ppt_w/2"/>
                                          </p:val>
                                        </p:tav>
                                        <p:tav tm="100000">
                                          <p:val>
                                            <p:strVal val="#ppt_x"/>
                                          </p:val>
                                        </p:tav>
                                      </p:tavLst>
                                    </p:anim>
                                    <p:anim calcmode="lin" valueType="num">
                                      <p:cBhvr additive="base">
                                        <p:cTn id="27" dur="500" fill="hold"/>
                                        <p:tgtEl>
                                          <p:spTgt spid="236563"/>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36547">
                                            <p:txEl>
                                              <p:pRg st="4" end="4"/>
                                            </p:txEl>
                                          </p:spTgt>
                                        </p:tgtEl>
                                        <p:attrNameLst>
                                          <p:attrName>style.visibility</p:attrName>
                                        </p:attrNameLst>
                                      </p:cBhvr>
                                      <p:to>
                                        <p:strVal val="visible"/>
                                      </p:to>
                                    </p:set>
                                    <p:anim calcmode="lin" valueType="num">
                                      <p:cBhvr additive="base">
                                        <p:cTn id="32" dur="500" fill="hold"/>
                                        <p:tgtEl>
                                          <p:spTgt spid="236547">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36547">
                                            <p:txEl>
                                              <p:pRg st="4" end="4"/>
                                            </p:txEl>
                                          </p:spTgt>
                                        </p:tgtEl>
                                        <p:attrNameLst>
                                          <p:attrName>ppt_y</p:attrName>
                                        </p:attrNameLst>
                                      </p:cBhvr>
                                      <p:tavLst>
                                        <p:tav tm="0">
                                          <p:val>
                                            <p:strVal val="1+#ppt_h/2"/>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236551"/>
                                        </p:tgtEl>
                                        <p:attrNameLst>
                                          <p:attrName>style.visibility</p:attrName>
                                        </p:attrNameLst>
                                      </p:cBhvr>
                                      <p:to>
                                        <p:strVal val="visible"/>
                                      </p:to>
                                    </p:set>
                                    <p:anim calcmode="lin" valueType="num">
                                      <p:cBhvr additive="base">
                                        <p:cTn id="36" dur="500" fill="hold"/>
                                        <p:tgtEl>
                                          <p:spTgt spid="236551"/>
                                        </p:tgtEl>
                                        <p:attrNameLst>
                                          <p:attrName>ppt_x</p:attrName>
                                        </p:attrNameLst>
                                      </p:cBhvr>
                                      <p:tavLst>
                                        <p:tav tm="0">
                                          <p:val>
                                            <p:strVal val="1+#ppt_w/2"/>
                                          </p:val>
                                        </p:tav>
                                        <p:tav tm="100000">
                                          <p:val>
                                            <p:strVal val="#ppt_x"/>
                                          </p:val>
                                        </p:tav>
                                      </p:tavLst>
                                    </p:anim>
                                    <p:anim calcmode="lin" valueType="num">
                                      <p:cBhvr additive="base">
                                        <p:cTn id="37" dur="500" fill="hold"/>
                                        <p:tgtEl>
                                          <p:spTgt spid="236551"/>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236557"/>
                                        </p:tgtEl>
                                        <p:attrNameLst>
                                          <p:attrName>style.visibility</p:attrName>
                                        </p:attrNameLst>
                                      </p:cBhvr>
                                      <p:to>
                                        <p:strVal val="visible"/>
                                      </p:to>
                                    </p:set>
                                    <p:anim calcmode="lin" valueType="num">
                                      <p:cBhvr additive="base">
                                        <p:cTn id="42" dur="500" fill="hold"/>
                                        <p:tgtEl>
                                          <p:spTgt spid="236557"/>
                                        </p:tgtEl>
                                        <p:attrNameLst>
                                          <p:attrName>ppt_x</p:attrName>
                                        </p:attrNameLst>
                                      </p:cBhvr>
                                      <p:tavLst>
                                        <p:tav tm="0">
                                          <p:val>
                                            <p:strVal val="1+#ppt_w/2"/>
                                          </p:val>
                                        </p:tav>
                                        <p:tav tm="100000">
                                          <p:val>
                                            <p:strVal val="#ppt_x"/>
                                          </p:val>
                                        </p:tav>
                                      </p:tavLst>
                                    </p:anim>
                                    <p:anim calcmode="lin" valueType="num">
                                      <p:cBhvr additive="base">
                                        <p:cTn id="43" dur="500" fill="hold"/>
                                        <p:tgtEl>
                                          <p:spTgt spid="236557"/>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36547">
                                            <p:txEl>
                                              <p:pRg st="5" end="5"/>
                                            </p:txEl>
                                          </p:spTgt>
                                        </p:tgtEl>
                                        <p:attrNameLst>
                                          <p:attrName>style.visibility</p:attrName>
                                        </p:attrNameLst>
                                      </p:cBhvr>
                                      <p:to>
                                        <p:strVal val="visible"/>
                                      </p:to>
                                    </p:set>
                                    <p:anim calcmode="lin" valueType="num">
                                      <p:cBhvr additive="base">
                                        <p:cTn id="48" dur="1000" fill="hold"/>
                                        <p:tgtEl>
                                          <p:spTgt spid="236547">
                                            <p:txEl>
                                              <p:pRg st="5" end="5"/>
                                            </p:txEl>
                                          </p:spTgt>
                                        </p:tgtEl>
                                        <p:attrNameLst>
                                          <p:attrName>ppt_x</p:attrName>
                                        </p:attrNameLst>
                                      </p:cBhvr>
                                      <p:tavLst>
                                        <p:tav tm="0">
                                          <p:val>
                                            <p:strVal val="#ppt_x"/>
                                          </p:val>
                                        </p:tav>
                                        <p:tav tm="100000">
                                          <p:val>
                                            <p:strVal val="#ppt_x"/>
                                          </p:val>
                                        </p:tav>
                                      </p:tavLst>
                                    </p:anim>
                                    <p:anim calcmode="lin" valueType="num">
                                      <p:cBhvr additive="base">
                                        <p:cTn id="49" dur="1000" fill="hold"/>
                                        <p:tgtEl>
                                          <p:spTgt spid="236547">
                                            <p:txEl>
                                              <p:pRg st="5" end="5"/>
                                            </p:txEl>
                                          </p:spTgt>
                                        </p:tgtEl>
                                        <p:attrNameLst>
                                          <p:attrName>ppt_y</p:attrName>
                                        </p:attrNameLst>
                                      </p:cBhvr>
                                      <p:tavLst>
                                        <p:tav tm="0">
                                          <p:val>
                                            <p:strVal val="1+#ppt_h/2"/>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236552"/>
                                        </p:tgtEl>
                                        <p:attrNameLst>
                                          <p:attrName>style.visibility</p:attrName>
                                        </p:attrNameLst>
                                      </p:cBhvr>
                                      <p:to>
                                        <p:strVal val="visible"/>
                                      </p:to>
                                    </p:set>
                                    <p:anim calcmode="lin" valueType="num">
                                      <p:cBhvr additive="base">
                                        <p:cTn id="52" dur="1000" fill="hold"/>
                                        <p:tgtEl>
                                          <p:spTgt spid="236552"/>
                                        </p:tgtEl>
                                        <p:attrNameLst>
                                          <p:attrName>ppt_x</p:attrName>
                                        </p:attrNameLst>
                                      </p:cBhvr>
                                      <p:tavLst>
                                        <p:tav tm="0">
                                          <p:val>
                                            <p:strVal val="1+#ppt_w/2"/>
                                          </p:val>
                                        </p:tav>
                                        <p:tav tm="100000">
                                          <p:val>
                                            <p:strVal val="#ppt_x"/>
                                          </p:val>
                                        </p:tav>
                                      </p:tavLst>
                                    </p:anim>
                                    <p:anim calcmode="lin" valueType="num">
                                      <p:cBhvr additive="base">
                                        <p:cTn id="53" dur="1000" fill="hold"/>
                                        <p:tgtEl>
                                          <p:spTgt spid="236552"/>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grpId="0" nodeType="clickEffect">
                                  <p:stCondLst>
                                    <p:cond delay="0"/>
                                  </p:stCondLst>
                                  <p:childTnLst>
                                    <p:set>
                                      <p:cBhvr>
                                        <p:cTn id="57" dur="1" fill="hold">
                                          <p:stCondLst>
                                            <p:cond delay="0"/>
                                          </p:stCondLst>
                                        </p:cTn>
                                        <p:tgtEl>
                                          <p:spTgt spid="236558"/>
                                        </p:tgtEl>
                                        <p:attrNameLst>
                                          <p:attrName>style.visibility</p:attrName>
                                        </p:attrNameLst>
                                      </p:cBhvr>
                                      <p:to>
                                        <p:strVal val="visible"/>
                                      </p:to>
                                    </p:set>
                                    <p:anim calcmode="lin" valueType="num">
                                      <p:cBhvr additive="base">
                                        <p:cTn id="58" dur="1000" fill="hold"/>
                                        <p:tgtEl>
                                          <p:spTgt spid="236558"/>
                                        </p:tgtEl>
                                        <p:attrNameLst>
                                          <p:attrName>ppt_x</p:attrName>
                                        </p:attrNameLst>
                                      </p:cBhvr>
                                      <p:tavLst>
                                        <p:tav tm="0">
                                          <p:val>
                                            <p:strVal val="1+#ppt_w/2"/>
                                          </p:val>
                                        </p:tav>
                                        <p:tav tm="100000">
                                          <p:val>
                                            <p:strVal val="#ppt_x"/>
                                          </p:val>
                                        </p:tav>
                                      </p:tavLst>
                                    </p:anim>
                                    <p:anim calcmode="lin" valueType="num">
                                      <p:cBhvr additive="base">
                                        <p:cTn id="59" dur="1000" fill="hold"/>
                                        <p:tgtEl>
                                          <p:spTgt spid="236558"/>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236547">
                                            <p:txEl>
                                              <p:pRg st="6" end="6"/>
                                            </p:txEl>
                                          </p:spTgt>
                                        </p:tgtEl>
                                        <p:attrNameLst>
                                          <p:attrName>style.visibility</p:attrName>
                                        </p:attrNameLst>
                                      </p:cBhvr>
                                      <p:to>
                                        <p:strVal val="visible"/>
                                      </p:to>
                                    </p:set>
                                    <p:anim calcmode="lin" valueType="num">
                                      <p:cBhvr additive="base">
                                        <p:cTn id="64" dur="1000" fill="hold"/>
                                        <p:tgtEl>
                                          <p:spTgt spid="236547">
                                            <p:txEl>
                                              <p:pRg st="6" end="6"/>
                                            </p:txEl>
                                          </p:spTgt>
                                        </p:tgtEl>
                                        <p:attrNameLst>
                                          <p:attrName>ppt_x</p:attrName>
                                        </p:attrNameLst>
                                      </p:cBhvr>
                                      <p:tavLst>
                                        <p:tav tm="0">
                                          <p:val>
                                            <p:strVal val="#ppt_x"/>
                                          </p:val>
                                        </p:tav>
                                        <p:tav tm="100000">
                                          <p:val>
                                            <p:strVal val="#ppt_x"/>
                                          </p:val>
                                        </p:tav>
                                      </p:tavLst>
                                    </p:anim>
                                    <p:anim calcmode="lin" valueType="num">
                                      <p:cBhvr additive="base">
                                        <p:cTn id="65" dur="1000" fill="hold"/>
                                        <p:tgtEl>
                                          <p:spTgt spid="236547">
                                            <p:txEl>
                                              <p:pRg st="6" end="6"/>
                                            </p:txEl>
                                          </p:spTgt>
                                        </p:tgtEl>
                                        <p:attrNameLst>
                                          <p:attrName>ppt_y</p:attrName>
                                        </p:attrNameLst>
                                      </p:cBhvr>
                                      <p:tavLst>
                                        <p:tav tm="0">
                                          <p:val>
                                            <p:strVal val="1+#ppt_h/2"/>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36553"/>
                                        </p:tgtEl>
                                        <p:attrNameLst>
                                          <p:attrName>style.visibility</p:attrName>
                                        </p:attrNameLst>
                                      </p:cBhvr>
                                      <p:to>
                                        <p:strVal val="visible"/>
                                      </p:to>
                                    </p:set>
                                    <p:anim calcmode="lin" valueType="num">
                                      <p:cBhvr additive="base">
                                        <p:cTn id="68" dur="1000" fill="hold"/>
                                        <p:tgtEl>
                                          <p:spTgt spid="236553"/>
                                        </p:tgtEl>
                                        <p:attrNameLst>
                                          <p:attrName>ppt_x</p:attrName>
                                        </p:attrNameLst>
                                      </p:cBhvr>
                                      <p:tavLst>
                                        <p:tav tm="0">
                                          <p:val>
                                            <p:strVal val="1+#ppt_w/2"/>
                                          </p:val>
                                        </p:tav>
                                        <p:tav tm="100000">
                                          <p:val>
                                            <p:strVal val="#ppt_x"/>
                                          </p:val>
                                        </p:tav>
                                      </p:tavLst>
                                    </p:anim>
                                    <p:anim calcmode="lin" valueType="num">
                                      <p:cBhvr additive="base">
                                        <p:cTn id="69" dur="1000" fill="hold"/>
                                        <p:tgtEl>
                                          <p:spTgt spid="236553"/>
                                        </p:tgtEl>
                                        <p:attrNameLst>
                                          <p:attrName>ppt_y</p:attrName>
                                        </p:attrNameLst>
                                      </p:cBhvr>
                                      <p:tavLst>
                                        <p:tav tm="0">
                                          <p:val>
                                            <p:strVal val="#ppt_y"/>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2" fill="hold" grpId="0" nodeType="clickEffect">
                                  <p:stCondLst>
                                    <p:cond delay="0"/>
                                  </p:stCondLst>
                                  <p:childTnLst>
                                    <p:set>
                                      <p:cBhvr>
                                        <p:cTn id="73" dur="1" fill="hold">
                                          <p:stCondLst>
                                            <p:cond delay="0"/>
                                          </p:stCondLst>
                                        </p:cTn>
                                        <p:tgtEl>
                                          <p:spTgt spid="236559"/>
                                        </p:tgtEl>
                                        <p:attrNameLst>
                                          <p:attrName>style.visibility</p:attrName>
                                        </p:attrNameLst>
                                      </p:cBhvr>
                                      <p:to>
                                        <p:strVal val="visible"/>
                                      </p:to>
                                    </p:set>
                                    <p:anim calcmode="lin" valueType="num">
                                      <p:cBhvr additive="base">
                                        <p:cTn id="74" dur="1000" fill="hold"/>
                                        <p:tgtEl>
                                          <p:spTgt spid="236559"/>
                                        </p:tgtEl>
                                        <p:attrNameLst>
                                          <p:attrName>ppt_x</p:attrName>
                                        </p:attrNameLst>
                                      </p:cBhvr>
                                      <p:tavLst>
                                        <p:tav tm="0">
                                          <p:val>
                                            <p:strVal val="1+#ppt_w/2"/>
                                          </p:val>
                                        </p:tav>
                                        <p:tav tm="100000">
                                          <p:val>
                                            <p:strVal val="#ppt_x"/>
                                          </p:val>
                                        </p:tav>
                                      </p:tavLst>
                                    </p:anim>
                                    <p:anim calcmode="lin" valueType="num">
                                      <p:cBhvr additive="base">
                                        <p:cTn id="75" dur="1000" fill="hold"/>
                                        <p:tgtEl>
                                          <p:spTgt spid="236559"/>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236547">
                                            <p:txEl>
                                              <p:pRg st="7" end="7"/>
                                            </p:txEl>
                                          </p:spTgt>
                                        </p:tgtEl>
                                        <p:attrNameLst>
                                          <p:attrName>style.visibility</p:attrName>
                                        </p:attrNameLst>
                                      </p:cBhvr>
                                      <p:to>
                                        <p:strVal val="visible"/>
                                      </p:to>
                                    </p:set>
                                    <p:anim calcmode="lin" valueType="num">
                                      <p:cBhvr additive="base">
                                        <p:cTn id="80" dur="1000" fill="hold"/>
                                        <p:tgtEl>
                                          <p:spTgt spid="236547">
                                            <p:txEl>
                                              <p:pRg st="7" end="7"/>
                                            </p:txEl>
                                          </p:spTgt>
                                        </p:tgtEl>
                                        <p:attrNameLst>
                                          <p:attrName>ppt_x</p:attrName>
                                        </p:attrNameLst>
                                      </p:cBhvr>
                                      <p:tavLst>
                                        <p:tav tm="0">
                                          <p:val>
                                            <p:strVal val="#ppt_x"/>
                                          </p:val>
                                        </p:tav>
                                        <p:tav tm="100000">
                                          <p:val>
                                            <p:strVal val="#ppt_x"/>
                                          </p:val>
                                        </p:tav>
                                      </p:tavLst>
                                    </p:anim>
                                    <p:anim calcmode="lin" valueType="num">
                                      <p:cBhvr additive="base">
                                        <p:cTn id="81" dur="1000" fill="hold"/>
                                        <p:tgtEl>
                                          <p:spTgt spid="236547">
                                            <p:txEl>
                                              <p:pRg st="7" end="7"/>
                                            </p:txEl>
                                          </p:spTgt>
                                        </p:tgtEl>
                                        <p:attrNameLst>
                                          <p:attrName>ppt_y</p:attrName>
                                        </p:attrNameLst>
                                      </p:cBhvr>
                                      <p:tavLst>
                                        <p:tav tm="0">
                                          <p:val>
                                            <p:strVal val="1+#ppt_h/2"/>
                                          </p:val>
                                        </p:tav>
                                        <p:tav tm="100000">
                                          <p:val>
                                            <p:strVal val="#ppt_y"/>
                                          </p:val>
                                        </p:tav>
                                      </p:tavLst>
                                    </p:anim>
                                  </p:childTnLst>
                                </p:cTn>
                              </p:par>
                              <p:par>
                                <p:cTn id="82" presetID="2" presetClass="entr" presetSubtype="2" fill="hold" grpId="0" nodeType="withEffect">
                                  <p:stCondLst>
                                    <p:cond delay="0"/>
                                  </p:stCondLst>
                                  <p:childTnLst>
                                    <p:set>
                                      <p:cBhvr>
                                        <p:cTn id="83" dur="1" fill="hold">
                                          <p:stCondLst>
                                            <p:cond delay="0"/>
                                          </p:stCondLst>
                                        </p:cTn>
                                        <p:tgtEl>
                                          <p:spTgt spid="236554"/>
                                        </p:tgtEl>
                                        <p:attrNameLst>
                                          <p:attrName>style.visibility</p:attrName>
                                        </p:attrNameLst>
                                      </p:cBhvr>
                                      <p:to>
                                        <p:strVal val="visible"/>
                                      </p:to>
                                    </p:set>
                                    <p:anim calcmode="lin" valueType="num">
                                      <p:cBhvr additive="base">
                                        <p:cTn id="84" dur="500" fill="hold"/>
                                        <p:tgtEl>
                                          <p:spTgt spid="236554"/>
                                        </p:tgtEl>
                                        <p:attrNameLst>
                                          <p:attrName>ppt_x</p:attrName>
                                        </p:attrNameLst>
                                      </p:cBhvr>
                                      <p:tavLst>
                                        <p:tav tm="0">
                                          <p:val>
                                            <p:strVal val="1+#ppt_w/2"/>
                                          </p:val>
                                        </p:tav>
                                        <p:tav tm="100000">
                                          <p:val>
                                            <p:strVal val="#ppt_x"/>
                                          </p:val>
                                        </p:tav>
                                      </p:tavLst>
                                    </p:anim>
                                    <p:anim calcmode="lin" valueType="num">
                                      <p:cBhvr additive="base">
                                        <p:cTn id="85" dur="500" fill="hold"/>
                                        <p:tgtEl>
                                          <p:spTgt spid="236554"/>
                                        </p:tgtEl>
                                        <p:attrNameLst>
                                          <p:attrName>ppt_y</p:attrName>
                                        </p:attrNameLst>
                                      </p:cBhvr>
                                      <p:tavLst>
                                        <p:tav tm="0">
                                          <p:val>
                                            <p:strVal val="#ppt_y"/>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2" fill="hold" grpId="0" nodeType="clickEffect">
                                  <p:stCondLst>
                                    <p:cond delay="0"/>
                                  </p:stCondLst>
                                  <p:childTnLst>
                                    <p:set>
                                      <p:cBhvr>
                                        <p:cTn id="89" dur="1" fill="hold">
                                          <p:stCondLst>
                                            <p:cond delay="0"/>
                                          </p:stCondLst>
                                        </p:cTn>
                                        <p:tgtEl>
                                          <p:spTgt spid="236560"/>
                                        </p:tgtEl>
                                        <p:attrNameLst>
                                          <p:attrName>style.visibility</p:attrName>
                                        </p:attrNameLst>
                                      </p:cBhvr>
                                      <p:to>
                                        <p:strVal val="visible"/>
                                      </p:to>
                                    </p:set>
                                    <p:anim calcmode="lin" valueType="num">
                                      <p:cBhvr additive="base">
                                        <p:cTn id="90" dur="1000" fill="hold"/>
                                        <p:tgtEl>
                                          <p:spTgt spid="236560"/>
                                        </p:tgtEl>
                                        <p:attrNameLst>
                                          <p:attrName>ppt_x</p:attrName>
                                        </p:attrNameLst>
                                      </p:cBhvr>
                                      <p:tavLst>
                                        <p:tav tm="0">
                                          <p:val>
                                            <p:strVal val="1+#ppt_w/2"/>
                                          </p:val>
                                        </p:tav>
                                        <p:tav tm="100000">
                                          <p:val>
                                            <p:strVal val="#ppt_x"/>
                                          </p:val>
                                        </p:tav>
                                      </p:tavLst>
                                    </p:anim>
                                    <p:anim calcmode="lin" valueType="num">
                                      <p:cBhvr additive="base">
                                        <p:cTn id="91" dur="1000" fill="hold"/>
                                        <p:tgtEl>
                                          <p:spTgt spid="236560"/>
                                        </p:tgtEl>
                                        <p:attrNameLst>
                                          <p:attrName>ppt_y</p:attrName>
                                        </p:attrNameLst>
                                      </p:cBhvr>
                                      <p:tavLst>
                                        <p:tav tm="0">
                                          <p:val>
                                            <p:strVal val="#ppt_y"/>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nodeType="clickEffect">
                                  <p:stCondLst>
                                    <p:cond delay="0"/>
                                  </p:stCondLst>
                                  <p:childTnLst>
                                    <p:set>
                                      <p:cBhvr>
                                        <p:cTn id="95" dur="1" fill="hold">
                                          <p:stCondLst>
                                            <p:cond delay="0"/>
                                          </p:stCondLst>
                                        </p:cTn>
                                        <p:tgtEl>
                                          <p:spTgt spid="236547">
                                            <p:txEl>
                                              <p:pRg st="8" end="8"/>
                                            </p:txEl>
                                          </p:spTgt>
                                        </p:tgtEl>
                                        <p:attrNameLst>
                                          <p:attrName>style.visibility</p:attrName>
                                        </p:attrNameLst>
                                      </p:cBhvr>
                                      <p:to>
                                        <p:strVal val="visible"/>
                                      </p:to>
                                    </p:set>
                                    <p:anim calcmode="lin" valueType="num">
                                      <p:cBhvr additive="base">
                                        <p:cTn id="96" dur="1000" fill="hold"/>
                                        <p:tgtEl>
                                          <p:spTgt spid="236547">
                                            <p:txEl>
                                              <p:pRg st="8" end="8"/>
                                            </p:txEl>
                                          </p:spTgt>
                                        </p:tgtEl>
                                        <p:attrNameLst>
                                          <p:attrName>ppt_x</p:attrName>
                                        </p:attrNameLst>
                                      </p:cBhvr>
                                      <p:tavLst>
                                        <p:tav tm="0">
                                          <p:val>
                                            <p:strVal val="#ppt_x"/>
                                          </p:val>
                                        </p:tav>
                                        <p:tav tm="100000">
                                          <p:val>
                                            <p:strVal val="#ppt_x"/>
                                          </p:val>
                                        </p:tav>
                                      </p:tavLst>
                                    </p:anim>
                                    <p:anim calcmode="lin" valueType="num">
                                      <p:cBhvr additive="base">
                                        <p:cTn id="97" dur="1000" fill="hold"/>
                                        <p:tgtEl>
                                          <p:spTgt spid="236547">
                                            <p:txEl>
                                              <p:pRg st="8" end="8"/>
                                            </p:txEl>
                                          </p:spTgt>
                                        </p:tgtEl>
                                        <p:attrNameLst>
                                          <p:attrName>ppt_y</p:attrName>
                                        </p:attrNameLst>
                                      </p:cBhvr>
                                      <p:tavLst>
                                        <p:tav tm="0">
                                          <p:val>
                                            <p:strVal val="1+#ppt_h/2"/>
                                          </p:val>
                                        </p:tav>
                                        <p:tav tm="100000">
                                          <p:val>
                                            <p:strVal val="#ppt_y"/>
                                          </p:val>
                                        </p:tav>
                                      </p:tavLst>
                                    </p:anim>
                                  </p:childTnLst>
                                </p:cTn>
                              </p:par>
                              <p:par>
                                <p:cTn id="98" presetID="2" presetClass="entr" presetSubtype="2" fill="hold" grpId="0" nodeType="withEffect">
                                  <p:stCondLst>
                                    <p:cond delay="0"/>
                                  </p:stCondLst>
                                  <p:childTnLst>
                                    <p:set>
                                      <p:cBhvr>
                                        <p:cTn id="99" dur="1" fill="hold">
                                          <p:stCondLst>
                                            <p:cond delay="0"/>
                                          </p:stCondLst>
                                        </p:cTn>
                                        <p:tgtEl>
                                          <p:spTgt spid="236555"/>
                                        </p:tgtEl>
                                        <p:attrNameLst>
                                          <p:attrName>style.visibility</p:attrName>
                                        </p:attrNameLst>
                                      </p:cBhvr>
                                      <p:to>
                                        <p:strVal val="visible"/>
                                      </p:to>
                                    </p:set>
                                    <p:anim calcmode="lin" valueType="num">
                                      <p:cBhvr additive="base">
                                        <p:cTn id="100" dur="500" fill="hold"/>
                                        <p:tgtEl>
                                          <p:spTgt spid="236555"/>
                                        </p:tgtEl>
                                        <p:attrNameLst>
                                          <p:attrName>ppt_x</p:attrName>
                                        </p:attrNameLst>
                                      </p:cBhvr>
                                      <p:tavLst>
                                        <p:tav tm="0">
                                          <p:val>
                                            <p:strVal val="1+#ppt_w/2"/>
                                          </p:val>
                                        </p:tav>
                                        <p:tav tm="100000">
                                          <p:val>
                                            <p:strVal val="#ppt_x"/>
                                          </p:val>
                                        </p:tav>
                                      </p:tavLst>
                                    </p:anim>
                                    <p:anim calcmode="lin" valueType="num">
                                      <p:cBhvr additive="base">
                                        <p:cTn id="101" dur="500" fill="hold"/>
                                        <p:tgtEl>
                                          <p:spTgt spid="236555"/>
                                        </p:tgtEl>
                                        <p:attrNameLst>
                                          <p:attrName>ppt_y</p:attrName>
                                        </p:attrNameLst>
                                      </p:cBhvr>
                                      <p:tavLst>
                                        <p:tav tm="0">
                                          <p:val>
                                            <p:strVal val="#ppt_y"/>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 presetClass="entr" presetSubtype="2" fill="hold" grpId="0" nodeType="clickEffect">
                                  <p:stCondLst>
                                    <p:cond delay="0"/>
                                  </p:stCondLst>
                                  <p:childTnLst>
                                    <p:set>
                                      <p:cBhvr>
                                        <p:cTn id="105" dur="1" fill="hold">
                                          <p:stCondLst>
                                            <p:cond delay="0"/>
                                          </p:stCondLst>
                                        </p:cTn>
                                        <p:tgtEl>
                                          <p:spTgt spid="236561"/>
                                        </p:tgtEl>
                                        <p:attrNameLst>
                                          <p:attrName>style.visibility</p:attrName>
                                        </p:attrNameLst>
                                      </p:cBhvr>
                                      <p:to>
                                        <p:strVal val="visible"/>
                                      </p:to>
                                    </p:set>
                                    <p:anim calcmode="lin" valueType="num">
                                      <p:cBhvr additive="base">
                                        <p:cTn id="106" dur="1000" fill="hold"/>
                                        <p:tgtEl>
                                          <p:spTgt spid="236561"/>
                                        </p:tgtEl>
                                        <p:attrNameLst>
                                          <p:attrName>ppt_x</p:attrName>
                                        </p:attrNameLst>
                                      </p:cBhvr>
                                      <p:tavLst>
                                        <p:tav tm="0">
                                          <p:val>
                                            <p:strVal val="1+#ppt_w/2"/>
                                          </p:val>
                                        </p:tav>
                                        <p:tav tm="100000">
                                          <p:val>
                                            <p:strVal val="#ppt_x"/>
                                          </p:val>
                                        </p:tav>
                                      </p:tavLst>
                                    </p:anim>
                                    <p:anim calcmode="lin" valueType="num">
                                      <p:cBhvr additive="base">
                                        <p:cTn id="107" dur="1000" fill="hold"/>
                                        <p:tgtEl>
                                          <p:spTgt spid="236561"/>
                                        </p:tgtEl>
                                        <p:attrNameLst>
                                          <p:attrName>ppt_y</p:attrName>
                                        </p:attrNameLst>
                                      </p:cBhvr>
                                      <p:tavLst>
                                        <p:tav tm="0">
                                          <p:val>
                                            <p:strVal val="#ppt_y"/>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 presetClass="entr" presetSubtype="4" fill="hold" nodeType="clickEffect">
                                  <p:stCondLst>
                                    <p:cond delay="0"/>
                                  </p:stCondLst>
                                  <p:childTnLst>
                                    <p:set>
                                      <p:cBhvr>
                                        <p:cTn id="111" dur="1" fill="hold">
                                          <p:stCondLst>
                                            <p:cond delay="0"/>
                                          </p:stCondLst>
                                        </p:cTn>
                                        <p:tgtEl>
                                          <p:spTgt spid="236547">
                                            <p:txEl>
                                              <p:pRg st="9" end="9"/>
                                            </p:txEl>
                                          </p:spTgt>
                                        </p:tgtEl>
                                        <p:attrNameLst>
                                          <p:attrName>style.visibility</p:attrName>
                                        </p:attrNameLst>
                                      </p:cBhvr>
                                      <p:to>
                                        <p:strVal val="visible"/>
                                      </p:to>
                                    </p:set>
                                    <p:anim calcmode="lin" valueType="num">
                                      <p:cBhvr additive="base">
                                        <p:cTn id="112" dur="500" fill="hold"/>
                                        <p:tgtEl>
                                          <p:spTgt spid="236547">
                                            <p:txEl>
                                              <p:pRg st="9" end="9"/>
                                            </p:txEl>
                                          </p:spTgt>
                                        </p:tgtEl>
                                        <p:attrNameLst>
                                          <p:attrName>ppt_x</p:attrName>
                                        </p:attrNameLst>
                                      </p:cBhvr>
                                      <p:tavLst>
                                        <p:tav tm="0">
                                          <p:val>
                                            <p:strVal val="#ppt_x"/>
                                          </p:val>
                                        </p:tav>
                                        <p:tav tm="100000">
                                          <p:val>
                                            <p:strVal val="#ppt_x"/>
                                          </p:val>
                                        </p:tav>
                                      </p:tavLst>
                                    </p:anim>
                                    <p:anim calcmode="lin" valueType="num">
                                      <p:cBhvr additive="base">
                                        <p:cTn id="113" dur="500" fill="hold"/>
                                        <p:tgtEl>
                                          <p:spTgt spid="236547">
                                            <p:txEl>
                                              <p:pRg st="9" end="9"/>
                                            </p:txEl>
                                          </p:spTgt>
                                        </p:tgtEl>
                                        <p:attrNameLst>
                                          <p:attrName>ppt_y</p:attrName>
                                        </p:attrNameLst>
                                      </p:cBhvr>
                                      <p:tavLst>
                                        <p:tav tm="0">
                                          <p:val>
                                            <p:strVal val="1+#ppt_h/2"/>
                                          </p:val>
                                        </p:tav>
                                        <p:tav tm="100000">
                                          <p:val>
                                            <p:strVal val="#ppt_y"/>
                                          </p:val>
                                        </p:tav>
                                      </p:tavLst>
                                    </p:anim>
                                  </p:childTnLst>
                                </p:cTn>
                              </p:par>
                              <p:par>
                                <p:cTn id="114" presetID="2" presetClass="entr" presetSubtype="2" fill="hold" grpId="0" nodeType="withEffect">
                                  <p:stCondLst>
                                    <p:cond delay="0"/>
                                  </p:stCondLst>
                                  <p:childTnLst>
                                    <p:set>
                                      <p:cBhvr>
                                        <p:cTn id="115" dur="1" fill="hold">
                                          <p:stCondLst>
                                            <p:cond delay="0"/>
                                          </p:stCondLst>
                                        </p:cTn>
                                        <p:tgtEl>
                                          <p:spTgt spid="236556"/>
                                        </p:tgtEl>
                                        <p:attrNameLst>
                                          <p:attrName>style.visibility</p:attrName>
                                        </p:attrNameLst>
                                      </p:cBhvr>
                                      <p:to>
                                        <p:strVal val="visible"/>
                                      </p:to>
                                    </p:set>
                                    <p:anim calcmode="lin" valueType="num">
                                      <p:cBhvr additive="base">
                                        <p:cTn id="116" dur="1000" fill="hold"/>
                                        <p:tgtEl>
                                          <p:spTgt spid="236556"/>
                                        </p:tgtEl>
                                        <p:attrNameLst>
                                          <p:attrName>ppt_x</p:attrName>
                                        </p:attrNameLst>
                                      </p:cBhvr>
                                      <p:tavLst>
                                        <p:tav tm="0">
                                          <p:val>
                                            <p:strVal val="1+#ppt_w/2"/>
                                          </p:val>
                                        </p:tav>
                                        <p:tav tm="100000">
                                          <p:val>
                                            <p:strVal val="#ppt_x"/>
                                          </p:val>
                                        </p:tav>
                                      </p:tavLst>
                                    </p:anim>
                                    <p:anim calcmode="lin" valueType="num">
                                      <p:cBhvr additive="base">
                                        <p:cTn id="117" dur="1000" fill="hold"/>
                                        <p:tgtEl>
                                          <p:spTgt spid="236556"/>
                                        </p:tgtEl>
                                        <p:attrNameLst>
                                          <p:attrName>ppt_y</p:attrName>
                                        </p:attrNameLst>
                                      </p:cBhvr>
                                      <p:tavLst>
                                        <p:tav tm="0">
                                          <p:val>
                                            <p:strVal val="#ppt_y"/>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2" presetClass="entr" presetSubtype="2" fill="hold" grpId="0" nodeType="clickEffect">
                                  <p:stCondLst>
                                    <p:cond delay="0"/>
                                  </p:stCondLst>
                                  <p:childTnLst>
                                    <p:set>
                                      <p:cBhvr>
                                        <p:cTn id="121" dur="1" fill="hold">
                                          <p:stCondLst>
                                            <p:cond delay="0"/>
                                          </p:stCondLst>
                                        </p:cTn>
                                        <p:tgtEl>
                                          <p:spTgt spid="236562"/>
                                        </p:tgtEl>
                                        <p:attrNameLst>
                                          <p:attrName>style.visibility</p:attrName>
                                        </p:attrNameLst>
                                      </p:cBhvr>
                                      <p:to>
                                        <p:strVal val="visible"/>
                                      </p:to>
                                    </p:set>
                                    <p:anim calcmode="lin" valueType="num">
                                      <p:cBhvr additive="base">
                                        <p:cTn id="122" dur="1000" fill="hold"/>
                                        <p:tgtEl>
                                          <p:spTgt spid="236562"/>
                                        </p:tgtEl>
                                        <p:attrNameLst>
                                          <p:attrName>ppt_x</p:attrName>
                                        </p:attrNameLst>
                                      </p:cBhvr>
                                      <p:tavLst>
                                        <p:tav tm="0">
                                          <p:val>
                                            <p:strVal val="1+#ppt_w/2"/>
                                          </p:val>
                                        </p:tav>
                                        <p:tav tm="100000">
                                          <p:val>
                                            <p:strVal val="#ppt_x"/>
                                          </p:val>
                                        </p:tav>
                                      </p:tavLst>
                                    </p:anim>
                                    <p:anim calcmode="lin" valueType="num">
                                      <p:cBhvr additive="base">
                                        <p:cTn id="123" dur="1000" fill="hold"/>
                                        <p:tgtEl>
                                          <p:spTgt spid="236562"/>
                                        </p:tgtEl>
                                        <p:attrNameLst>
                                          <p:attrName>ppt_y</p:attrName>
                                        </p:attrNameLst>
                                      </p:cBhvr>
                                      <p:tavLst>
                                        <p:tav tm="0">
                                          <p:val>
                                            <p:strVal val="#ppt_y"/>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9" presetClass="entr" presetSubtype="0" fill="hold" grpId="0" nodeType="clickEffect">
                                  <p:stCondLst>
                                    <p:cond delay="0"/>
                                  </p:stCondLst>
                                  <p:childTnLst>
                                    <p:set>
                                      <p:cBhvr>
                                        <p:cTn id="127" dur="1" fill="hold">
                                          <p:stCondLst>
                                            <p:cond delay="0"/>
                                          </p:stCondLst>
                                        </p:cTn>
                                        <p:tgtEl>
                                          <p:spTgt spid="236564"/>
                                        </p:tgtEl>
                                        <p:attrNameLst>
                                          <p:attrName>style.visibility</p:attrName>
                                        </p:attrNameLst>
                                      </p:cBhvr>
                                      <p:to>
                                        <p:strVal val="visible"/>
                                      </p:to>
                                    </p:set>
                                    <p:animEffect transition="in" filter="dissolve">
                                      <p:cBhvr>
                                        <p:cTn id="128" dur="2000"/>
                                        <p:tgtEl>
                                          <p:spTgt spid="236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9" grpId="0" animBg="1"/>
      <p:bldP spid="236551" grpId="0" animBg="1"/>
      <p:bldP spid="236552" grpId="0" animBg="1"/>
      <p:bldP spid="236553" grpId="0" animBg="1"/>
      <p:bldP spid="236554" grpId="0" animBg="1"/>
      <p:bldP spid="236555" grpId="0" animBg="1"/>
      <p:bldP spid="236556" grpId="0" animBg="1"/>
      <p:bldP spid="236557" grpId="0"/>
      <p:bldP spid="236558" grpId="0"/>
      <p:bldP spid="236559" grpId="0"/>
      <p:bldP spid="236560" grpId="0"/>
      <p:bldP spid="236561" grpId="0"/>
      <p:bldP spid="236562" grpId="0"/>
      <p:bldP spid="236563" grpId="0"/>
      <p:bldP spid="23656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791</TotalTime>
  <Words>2085</Words>
  <Application>Microsoft Office PowerPoint</Application>
  <PresentationFormat>On-screen Show (4:3)</PresentationFormat>
  <Paragraphs>356</Paragraphs>
  <Slides>53</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55" baseType="lpstr">
      <vt:lpstr>Urban</vt:lpstr>
      <vt:lpstr>Equation</vt:lpstr>
      <vt:lpstr>Unit A Section 2.2</vt:lpstr>
      <vt:lpstr>What are Compounds?</vt:lpstr>
      <vt:lpstr>EXPLANATION:</vt:lpstr>
      <vt:lpstr>Properties of Ionic Compounds</vt:lpstr>
      <vt:lpstr>What are Ionic Bonds?</vt:lpstr>
      <vt:lpstr>PowerPoint Presentation</vt:lpstr>
      <vt:lpstr>Naming Ionic Compounds</vt:lpstr>
      <vt:lpstr>Rules for Type 1</vt:lpstr>
      <vt:lpstr>PowerPoint Presentation</vt:lpstr>
      <vt:lpstr>PowerPoint Presentation</vt:lpstr>
      <vt:lpstr>Writing Ionic Compounds</vt:lpstr>
      <vt:lpstr>PowerPoint Presentation</vt:lpstr>
      <vt:lpstr>PowerPoint Presentation</vt:lpstr>
      <vt:lpstr>Assignment:</vt:lpstr>
      <vt:lpstr>PowerPoint Presentation</vt:lpstr>
      <vt:lpstr>PowerPoint Presentation</vt:lpstr>
      <vt:lpstr>PowerPoint Presentation</vt:lpstr>
      <vt:lpstr>PowerPoint Presentation</vt:lpstr>
      <vt:lpstr>Rules for Type 2 (Binary Compounds)</vt:lpstr>
      <vt:lpstr>How to figure out which Charge was used </vt:lpstr>
      <vt:lpstr>PowerPoint Presentation</vt:lpstr>
      <vt:lpstr>PowerPoint Presentation</vt:lpstr>
      <vt:lpstr>Assignment:</vt:lpstr>
      <vt:lpstr>PowerPoint Presentation</vt:lpstr>
      <vt:lpstr>PowerPoint Presentation</vt:lpstr>
      <vt:lpstr>Polyatomic Ions</vt:lpstr>
      <vt:lpstr>Examples:</vt:lpstr>
      <vt:lpstr>Try these examples yourselves:</vt:lpstr>
      <vt:lpstr>PowerPoint Presentation</vt:lpstr>
      <vt:lpstr>Hydrates (extra water)</vt:lpstr>
      <vt:lpstr>Assignment:</vt:lpstr>
      <vt:lpstr>PowerPoint Presentation</vt:lpstr>
      <vt:lpstr>PowerPoint Presentation</vt:lpstr>
      <vt:lpstr>PowerPoint Presentation</vt:lpstr>
      <vt:lpstr>PowerPoint Presentation</vt:lpstr>
      <vt:lpstr>PowerPoint Presentation</vt:lpstr>
      <vt:lpstr>Properties of Molecular Compounds</vt:lpstr>
      <vt:lpstr>Covalent Bonds – Sharing Electrons!</vt:lpstr>
      <vt:lpstr>PowerPoint Presentation</vt:lpstr>
      <vt:lpstr>Molecular Elements</vt:lpstr>
      <vt:lpstr>PowerPoint Presentation</vt:lpstr>
      <vt:lpstr>Naming Molecular Compounds</vt:lpstr>
      <vt:lpstr>Memorize this Table!!!!!</vt:lpstr>
      <vt:lpstr>PowerPoint Presentation</vt:lpstr>
      <vt:lpstr>Try these Problems:</vt:lpstr>
      <vt:lpstr>Assignment:</vt:lpstr>
      <vt:lpstr>Molecular Compounds that contain Hydrogen</vt:lpstr>
      <vt:lpstr>Assignment:</vt:lpstr>
      <vt:lpstr>Naming Acids</vt:lpstr>
      <vt:lpstr>PowerPoint Presentation</vt:lpstr>
      <vt:lpstr>Examples:</vt:lpstr>
      <vt:lpstr>PowerPoint Presentation</vt:lpstr>
      <vt:lpstr>Assignment</vt:lpstr>
    </vt:vector>
  </TitlesOfParts>
  <Company>ECSD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A Section 2.2</dc:title>
  <dc:creator>lobom</dc:creator>
  <cp:lastModifiedBy>Lobo, Maria</cp:lastModifiedBy>
  <cp:revision>55</cp:revision>
  <dcterms:created xsi:type="dcterms:W3CDTF">2008-10-01T23:01:37Z</dcterms:created>
  <dcterms:modified xsi:type="dcterms:W3CDTF">2012-01-10T16:25:39Z</dcterms:modified>
</cp:coreProperties>
</file>