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1" r:id="rId2"/>
    <p:sldId id="264" r:id="rId3"/>
    <p:sldId id="266" r:id="rId4"/>
    <p:sldId id="268" r:id="rId5"/>
    <p:sldId id="267" r:id="rId6"/>
    <p:sldId id="270" r:id="rId7"/>
    <p:sldId id="271" r:id="rId8"/>
    <p:sldId id="265" r:id="rId9"/>
    <p:sldId id="272" r:id="rId10"/>
    <p:sldId id="259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  <a:srgbClr val="FF0000"/>
    <a:srgbClr val="FFFFCC"/>
    <a:srgbClr val="FF3300"/>
    <a:srgbClr val="CC00CC"/>
    <a:srgbClr val="FFA1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31436-77E9-4808-BB03-250E8AB7F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F818A-1DE6-4589-BFBE-DA362299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A6DB5-6DF7-4D21-B5A3-0C7A2FD0B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0D139-E104-435D-91C1-7BEEFD58B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83A6E-B7DB-4D3D-9B0D-B3BE736C01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FA703-0F91-43F0-9683-B1C9AF20E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99A3B-6F81-4D48-8887-FE595BBFA2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A05B4-46C9-4693-9561-419DF013C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3F45D-A381-40F7-A318-BFDADE2C2D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F3B56-A805-4FC5-8BF2-86E90F9A9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3AEB3-C659-44C0-9B57-4A6D242D35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50B62FA-7C6A-4EFA-9374-D6F4F9B533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4038"/>
          </a:xfrm>
          <a:prstGeom prst="rect">
            <a:avLst/>
          </a:prstGeom>
          <a:noFill/>
        </p:spPr>
      </p:pic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74638" y="228600"/>
            <a:ext cx="8183562" cy="2193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Properties and Classification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1874838" y="1828800"/>
            <a:ext cx="4845050" cy="228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of Ionic and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914400" y="3292475"/>
            <a:ext cx="7818438" cy="32448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Molecular Compounds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wa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638" y="274638"/>
            <a:ext cx="3810000" cy="3886200"/>
          </a:xfrm>
          <a:prstGeom prst="rect">
            <a:avLst/>
          </a:prstGeom>
          <a:noFill/>
        </p:spPr>
      </p:pic>
      <p:pic>
        <p:nvPicPr>
          <p:cNvPr id="5129" name="Picture 9" descr="H-bond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1525" y="4572000"/>
            <a:ext cx="2962275" cy="1600200"/>
          </a:xfrm>
          <a:prstGeom prst="rect">
            <a:avLst/>
          </a:prstGeom>
          <a:noFill/>
        </p:spPr>
      </p:pic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206875" y="136525"/>
            <a:ext cx="4389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polarity of water molecules causes water to have several unique properties: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297363" y="1157288"/>
            <a:ext cx="4070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  High melting and boiling points.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297363" y="2041525"/>
            <a:ext cx="4525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2)  Large capacity to absorb heat energy without large changes in temperature.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697163" y="3336925"/>
            <a:ext cx="5989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3)  The density of ice (solid state) is less than the density of water (liquid).  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28600" y="4618038"/>
            <a:ext cx="525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Water is the only substance on Earth that has this property.  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228600" y="5532438"/>
            <a:ext cx="5394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Water’s unique properties have many implications for the existence life on 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4" grpId="0"/>
      <p:bldP spid="5135" grpId="0"/>
      <p:bldP spid="5137" grpId="0"/>
      <p:bldP spid="51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2179638"/>
            <a:ext cx="8229600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0000"/>
                </a:solidFill>
              </a:rPr>
              <a:t>read pages 51 – 60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endParaRPr lang="en-US" sz="2400">
              <a:solidFill>
                <a:srgbClr val="000000"/>
              </a:solidFill>
            </a:endParaRP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400">
                <a:solidFill>
                  <a:srgbClr val="000000"/>
                </a:solidFill>
              </a:rPr>
              <a:t>A2.2  Check and Reflect page 50</a:t>
            </a:r>
          </a:p>
          <a:p>
            <a:pPr marL="990600" lvl="1" indent="-533400">
              <a:spcBef>
                <a:spcPct val="20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0000"/>
                </a:solidFill>
              </a:rPr>
              <a:t>       #’ 1-12 (a,c,e,g,i)- omit 4i, 9c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ü"/>
            </a:pPr>
            <a:r>
              <a:rPr lang="en-US" sz="2800">
                <a:solidFill>
                  <a:srgbClr val="000000"/>
                </a:solidFill>
              </a:rPr>
              <a:t>A2.3 Check and Reflect page 61</a:t>
            </a:r>
          </a:p>
          <a:p>
            <a:pPr marL="1371600" lvl="2" indent="-457200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#’ 1,3,5,6,7-9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</a:rPr>
              <a:t>         </a:t>
            </a:r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381000" y="152400"/>
            <a:ext cx="3730625" cy="1663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FF3300"/>
                    </a:gs>
                    <a:gs pos="100000">
                      <a:srgbClr val="FF9900"/>
                    </a:gs>
                  </a:gsLst>
                  <a:lin ang="18900000" scaled="1"/>
                </a:gradFill>
                <a:latin typeface="Arial Black"/>
              </a:rPr>
              <a:t>Homework: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19888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3300">
                        <a:gamma/>
                        <a:tint val="0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Properties of Ionic Compounds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20675" y="14319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  High melting and boiling points.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0675" y="974725"/>
            <a:ext cx="6765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  Crystalline solids (made of ions) at room temperature.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20675" y="1935163"/>
            <a:ext cx="768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 Will retain their crystal shape when broken.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20675" y="2392363"/>
            <a:ext cx="768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4)  Most are soluble in water to some extent.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20675" y="4160838"/>
            <a:ext cx="4891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5)  When dissolved in water, the solutions will conduct electricity.</a:t>
            </a:r>
          </a:p>
        </p:txBody>
      </p:sp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46638" y="3017838"/>
            <a:ext cx="4024312" cy="364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39763" y="5121275"/>
            <a:ext cx="3795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solution that conducts electricity is called an </a:t>
            </a:r>
            <a:r>
              <a:rPr lang="en-US" b="1">
                <a:solidFill>
                  <a:srgbClr val="FF0000"/>
                </a:solidFill>
              </a:rPr>
              <a:t>electrolyte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0" grpId="0"/>
      <p:bldP spid="10255" grpId="0"/>
      <p:bldP spid="102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1371600" y="184150"/>
            <a:ext cx="6719888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3300">
                        <a:gamma/>
                        <a:tint val="0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Solubility of Ionic Compounds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22238" y="822325"/>
            <a:ext cx="74676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US"/>
              <a:t> </a:t>
            </a:r>
            <a:r>
              <a:rPr kumimoji="1" lang="en-US" b="1">
                <a:solidFill>
                  <a:srgbClr val="FF0000"/>
                </a:solidFill>
              </a:rPr>
              <a:t>Solubility</a:t>
            </a:r>
            <a:r>
              <a:rPr kumimoji="1" lang="en-US"/>
              <a:t> is a measure of how well a substance dissolves in a solvent.</a:t>
            </a:r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8600" y="1552575"/>
            <a:ext cx="42513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US"/>
              <a:t>If an ionic compound dissolves in water it will form an </a:t>
            </a:r>
            <a:r>
              <a:rPr kumimoji="1" lang="en-US" b="1">
                <a:solidFill>
                  <a:srgbClr val="FF0000"/>
                </a:solidFill>
              </a:rPr>
              <a:t>aqueous</a:t>
            </a:r>
            <a:r>
              <a:rPr kumimoji="1" lang="en-US"/>
              <a:t> (aq) solution.</a:t>
            </a:r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11163" y="3016250"/>
            <a:ext cx="4983162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kumimoji="1" lang="en-US"/>
              <a:t>If an ionic substance is not soluble in water a solid </a:t>
            </a:r>
            <a:r>
              <a:rPr kumimoji="1" lang="en-US" b="1">
                <a:solidFill>
                  <a:srgbClr val="FF0000"/>
                </a:solidFill>
              </a:rPr>
              <a:t>precipitate</a:t>
            </a:r>
            <a:r>
              <a:rPr kumimoji="1" lang="en-US"/>
              <a:t> is formed.</a:t>
            </a:r>
          </a:p>
        </p:txBody>
      </p:sp>
      <p:pic>
        <p:nvPicPr>
          <p:cNvPr id="12298" name="Picture 10" descr="Zumdahl08_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1525" y="2789238"/>
            <a:ext cx="2674938" cy="2882900"/>
          </a:xfrm>
          <a:prstGeom prst="rect">
            <a:avLst/>
          </a:prstGeom>
          <a:noFill/>
        </p:spPr>
      </p:pic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4892675" y="1538288"/>
          <a:ext cx="927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4" imgW="927000" imgH="419040" progId="">
                  <p:embed/>
                </p:oleObj>
              </mc:Choice>
              <mc:Fallback>
                <p:oleObj name="Equation" r:id="rId4" imgW="927000" imgH="41904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1538288"/>
                        <a:ext cx="9271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892675" y="2125663"/>
          <a:ext cx="1028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6" imgW="1028520" imgH="419040" progId="">
                  <p:embed/>
                </p:oleObj>
              </mc:Choice>
              <mc:Fallback>
                <p:oleObj name="Equation" r:id="rId6" imgW="1028520" imgH="41904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75" y="2125663"/>
                        <a:ext cx="10287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5943600" y="16748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65925" y="1462088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table salt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5943600" y="2224088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858000" y="2055813"/>
            <a:ext cx="150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salt solution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457200" y="3978275"/>
            <a:ext cx="51657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All ionic compounds are soluble to some extent, but their solubility is so low that they form precipitates anyway.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6" grpId="0"/>
      <p:bldP spid="12297" grpId="0"/>
      <p:bldP spid="12302" grpId="0" animBg="1"/>
      <p:bldP spid="12303" grpId="0"/>
      <p:bldP spid="12304" grpId="0" animBg="1"/>
      <p:bldP spid="12305" grpId="0"/>
      <p:bldP spid="123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nac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" y="457200"/>
            <a:ext cx="8961438" cy="4659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1874838" y="184150"/>
            <a:ext cx="5668962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00"/>
                    </a:gs>
                    <a:gs pos="50000">
                      <a:srgbClr val="FF3300">
                        <a:gamma/>
                        <a:tint val="0"/>
                        <a:invGamma/>
                      </a:srgbClr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Predictions of Solubility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0488" y="822325"/>
            <a:ext cx="832167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To predict whether or not a particular combination of ions will form a soluble compound or not the solubility table is used.  It is found on the back of the periodic table</a:t>
            </a:r>
            <a:r>
              <a:rPr lang="en-US" dirty="0" smtClean="0"/>
              <a:t>.  (WITH THE NEW DATA BOOKLETS – SOME OF YOURS MIGHT BE A LITTLE DIFFERENT!)</a:t>
            </a:r>
            <a:endParaRPr lang="en-US" dirty="0"/>
          </a:p>
        </p:txBody>
      </p:sp>
      <p:pic>
        <p:nvPicPr>
          <p:cNvPr id="13321" name="Picture 9" descr="A19_TableA2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85974"/>
            <a:ext cx="91440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022725" y="61722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(text p. 57)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76200"/>
            <a:ext cx="7772400" cy="2971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>
                <a:latin typeface="Times New Roman" pitchFamily="18" charset="0"/>
              </a:rPr>
              <a:t>1)   Locate the negative ion at the top of the table.</a:t>
            </a:r>
          </a:p>
          <a:p>
            <a:pPr marL="609600" indent="-609600">
              <a:buFontTx/>
              <a:buNone/>
            </a:pPr>
            <a:r>
              <a:rPr lang="en-US" sz="2000">
                <a:latin typeface="Times New Roman" pitchFamily="18" charset="0"/>
              </a:rPr>
              <a:t>2)   Below this, find the positive ion either in the row labeled very soluble or  slightly soluble.</a:t>
            </a:r>
          </a:p>
          <a:p>
            <a:pPr marL="609600" indent="-609600">
              <a:buFontTx/>
              <a:buNone/>
            </a:pPr>
            <a:r>
              <a:rPr lang="en-US" sz="2000">
                <a:latin typeface="Times New Roman" pitchFamily="18" charset="0"/>
              </a:rPr>
              <a:t>3)   The ions found in the slightly soluble will not dissolve in water and will form a precipitate.</a:t>
            </a:r>
          </a:p>
          <a:p>
            <a:pPr marL="609600" indent="-609600">
              <a:buFontTx/>
              <a:buNone/>
            </a:pPr>
            <a:r>
              <a:rPr lang="en-US" sz="2000">
                <a:latin typeface="Times New Roman" pitchFamily="18" charset="0"/>
              </a:rPr>
              <a:t>4)   The ions found in the very soluble row will dissolve in water.</a:t>
            </a:r>
          </a:p>
          <a:p>
            <a:pPr marL="609600" indent="-609600">
              <a:buFontTx/>
              <a:buNone/>
            </a:pPr>
            <a:endParaRPr lang="en-US" sz="200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endParaRPr lang="en-US" sz="2000">
              <a:latin typeface="Times New Roman" pitchFamily="18" charset="0"/>
            </a:endParaRPr>
          </a:p>
        </p:txBody>
      </p:sp>
      <p:pic>
        <p:nvPicPr>
          <p:cNvPr id="16388" name="Picture 4" descr="A19_TableA2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24200"/>
            <a:ext cx="7848600" cy="3733800"/>
          </a:xfrm>
          <a:prstGeom prst="rect">
            <a:avLst/>
          </a:prstGeom>
          <a:noFill/>
        </p:spPr>
      </p:pic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5029200" y="4191000"/>
            <a:ext cx="533400" cy="533400"/>
          </a:xfrm>
          <a:prstGeom prst="ellips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724400" y="3429000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BaSO</a:t>
            </a:r>
            <a:r>
              <a:rPr lang="en-US" sz="2400" baseline="-25000">
                <a:solidFill>
                  <a:srgbClr val="FF0000"/>
                </a:solidFill>
              </a:rPr>
              <a:t>4 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105400" y="6096000"/>
            <a:ext cx="304800" cy="228600"/>
          </a:xfrm>
          <a:prstGeom prst="rect">
            <a:avLst/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562600" y="3519488"/>
            <a:ext cx="6858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(s)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477000" y="3429000"/>
            <a:ext cx="1295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NH</a:t>
            </a:r>
            <a:r>
              <a:rPr lang="en-US" sz="2400" baseline="-25000">
                <a:solidFill>
                  <a:srgbClr val="0000FF"/>
                </a:solidFill>
              </a:rPr>
              <a:t>4</a:t>
            </a:r>
            <a:r>
              <a:rPr lang="en-US" sz="2400">
                <a:solidFill>
                  <a:srgbClr val="0000FF"/>
                </a:solidFill>
              </a:rPr>
              <a:t>OH</a:t>
            </a:r>
            <a:r>
              <a:rPr lang="en-US" sz="2400" baseline="-250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467600" y="3519488"/>
            <a:ext cx="685800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solidFill>
                  <a:srgbClr val="0000FF"/>
                </a:solidFill>
              </a:rPr>
              <a:t>(aq)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6629400" y="4191000"/>
            <a:ext cx="533400" cy="5334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705600" y="5029200"/>
            <a:ext cx="381000" cy="304800"/>
          </a:xfrm>
          <a:prstGeom prst="rect">
            <a:avLst/>
          </a:prstGeom>
          <a:noFill/>
          <a:ln w="25400" cap="sq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16389" grpId="0" animBg="1"/>
      <p:bldP spid="16391" grpId="0" animBg="1"/>
      <p:bldP spid="16392" grpId="0"/>
      <p:bldP spid="16394" grpId="0"/>
      <p:bldP spid="16395" grpId="0" animBg="1"/>
      <p:bldP spid="163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0" y="228600"/>
          <a:ext cx="9144000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Document" r:id="rId3" imgW="7356850" imgH="6863067" progId="Word.Document.8">
                  <p:embed/>
                </p:oleObj>
              </mc:Choice>
              <mc:Fallback>
                <p:oleObj name="Document" r:id="rId3" imgW="7356850" imgH="686306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28600"/>
                        <a:ext cx="9144000" cy="662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162800" y="838200"/>
            <a:ext cx="1981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Ag</a:t>
            </a:r>
            <a:r>
              <a:rPr lang="en-US" sz="3200" b="1" baseline="-25000">
                <a:solidFill>
                  <a:srgbClr val="0000FF"/>
                </a:solidFill>
              </a:rPr>
              <a:t>2</a:t>
            </a:r>
            <a:r>
              <a:rPr lang="en-US" sz="3200" b="1">
                <a:solidFill>
                  <a:srgbClr val="0000FF"/>
                </a:solidFill>
              </a:rPr>
              <a:t>SO</a:t>
            </a:r>
            <a:r>
              <a:rPr lang="en-US" sz="3200" b="1" baseline="-25000">
                <a:solidFill>
                  <a:srgbClr val="0000FF"/>
                </a:solidFill>
              </a:rPr>
              <a:t>4(s)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467600" y="13716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</a:rPr>
              <a:t>CaS</a:t>
            </a:r>
            <a:r>
              <a:rPr lang="en-US" sz="3200" b="1" baseline="-25000" dirty="0" smtClean="0">
                <a:solidFill>
                  <a:srgbClr val="0000FF"/>
                </a:solidFill>
              </a:rPr>
              <a:t>(s)</a:t>
            </a:r>
            <a:endParaRPr lang="en-US" sz="3200" b="1" baseline="-25000" dirty="0">
              <a:solidFill>
                <a:srgbClr val="0000FF"/>
              </a:solidFill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239000" y="19812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Fe</a:t>
            </a:r>
            <a:r>
              <a:rPr lang="en-US" sz="3200" b="1" baseline="-25000">
                <a:solidFill>
                  <a:srgbClr val="0000FF"/>
                </a:solidFill>
              </a:rPr>
              <a:t>2</a:t>
            </a:r>
            <a:r>
              <a:rPr lang="en-US" sz="3200" b="1">
                <a:solidFill>
                  <a:srgbClr val="0000FF"/>
                </a:solidFill>
              </a:rPr>
              <a:t>S</a:t>
            </a:r>
            <a:r>
              <a:rPr lang="en-US" sz="3200" b="1" baseline="-25000">
                <a:solidFill>
                  <a:srgbClr val="0000FF"/>
                </a:solidFill>
              </a:rPr>
              <a:t>3(s)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086600" y="2590800"/>
            <a:ext cx="2057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NaOH</a:t>
            </a:r>
            <a:r>
              <a:rPr lang="en-US" sz="3200" b="1" baseline="-25000">
                <a:solidFill>
                  <a:srgbClr val="0000FF"/>
                </a:solidFill>
              </a:rPr>
              <a:t>(aq)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010400" y="3124200"/>
            <a:ext cx="2362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(NH</a:t>
            </a:r>
            <a:r>
              <a:rPr lang="en-US" sz="2800" b="1" baseline="-25000">
                <a:solidFill>
                  <a:srgbClr val="0000FF"/>
                </a:solidFill>
              </a:rPr>
              <a:t>4</a:t>
            </a:r>
            <a:r>
              <a:rPr lang="en-US" sz="2800" b="1">
                <a:solidFill>
                  <a:srgbClr val="0000FF"/>
                </a:solidFill>
              </a:rPr>
              <a:t>)</a:t>
            </a:r>
            <a:r>
              <a:rPr lang="en-US" sz="2800" b="1" baseline="-25000">
                <a:solidFill>
                  <a:srgbClr val="0000FF"/>
                </a:solidFill>
              </a:rPr>
              <a:t>2</a:t>
            </a:r>
            <a:r>
              <a:rPr lang="en-US" sz="2800" b="1">
                <a:solidFill>
                  <a:srgbClr val="0000FF"/>
                </a:solidFill>
              </a:rPr>
              <a:t>SO</a:t>
            </a:r>
            <a:r>
              <a:rPr lang="en-US" sz="2800" b="1" baseline="-25000">
                <a:solidFill>
                  <a:srgbClr val="0000FF"/>
                </a:solidFill>
              </a:rPr>
              <a:t>4(</a:t>
            </a:r>
            <a:r>
              <a:rPr lang="en-US" sz="2800" b="1" baseline="-25000" dirty="0" err="1">
                <a:solidFill>
                  <a:srgbClr val="0000FF"/>
                </a:solidFill>
              </a:rPr>
              <a:t>aq</a:t>
            </a:r>
            <a:r>
              <a:rPr lang="en-US" sz="2800" b="1" baseline="-25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239000" y="37338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AgI</a:t>
            </a:r>
            <a:r>
              <a:rPr lang="en-US" sz="3200" b="1" baseline="-25000">
                <a:solidFill>
                  <a:srgbClr val="0000FF"/>
                </a:solidFill>
              </a:rPr>
              <a:t>(s)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239000" y="42672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CaSO</a:t>
            </a:r>
            <a:r>
              <a:rPr lang="en-US" sz="3200" b="1" baseline="-25000">
                <a:solidFill>
                  <a:srgbClr val="0000FF"/>
                </a:solidFill>
              </a:rPr>
              <a:t>4(s)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162800" y="4876800"/>
            <a:ext cx="19812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KNO</a:t>
            </a:r>
            <a:r>
              <a:rPr lang="en-US" sz="3200" b="1" baseline="-25000">
                <a:solidFill>
                  <a:srgbClr val="0000FF"/>
                </a:solidFill>
              </a:rPr>
              <a:t>3(aq)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086600" y="5486400"/>
            <a:ext cx="2209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</a:rPr>
              <a:t>(NH</a:t>
            </a:r>
            <a:r>
              <a:rPr lang="en-US" sz="2400" b="1" baseline="-25000">
                <a:solidFill>
                  <a:srgbClr val="0000FF"/>
                </a:solidFill>
              </a:rPr>
              <a:t>4</a:t>
            </a:r>
            <a:r>
              <a:rPr lang="en-US" sz="2400" b="1">
                <a:solidFill>
                  <a:srgbClr val="0000FF"/>
                </a:solidFill>
              </a:rPr>
              <a:t>)</a:t>
            </a:r>
            <a:r>
              <a:rPr lang="en-US" sz="2400" b="1" baseline="-25000">
                <a:solidFill>
                  <a:srgbClr val="0000FF"/>
                </a:solidFill>
              </a:rPr>
              <a:t>2</a:t>
            </a:r>
            <a:r>
              <a:rPr lang="en-US" sz="2400" b="1">
                <a:solidFill>
                  <a:srgbClr val="0000FF"/>
                </a:solidFill>
              </a:rPr>
              <a:t>CO</a:t>
            </a:r>
            <a:r>
              <a:rPr lang="en-US" sz="2400" b="1" baseline="-25000">
                <a:solidFill>
                  <a:srgbClr val="0000FF"/>
                </a:solidFill>
              </a:rPr>
              <a:t>3(aq)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239000" y="6096000"/>
            <a:ext cx="16764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PbI</a:t>
            </a:r>
            <a:r>
              <a:rPr lang="en-US" sz="3200" b="1" baseline="-25000">
                <a:solidFill>
                  <a:srgbClr val="0000FF"/>
                </a:solidFill>
              </a:rPr>
              <a:t>2(s)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181600" y="8382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5181600" y="14478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FF"/>
                </a:solidFill>
              </a:rPr>
              <a:t>N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5181600" y="2057400"/>
            <a:ext cx="175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5181600" y="2667000"/>
            <a:ext cx="175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181600" y="32004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181600" y="3810000"/>
            <a:ext cx="175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181600" y="43434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5181600" y="4953000"/>
            <a:ext cx="17526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181600" y="55626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5181600" y="6096000"/>
            <a:ext cx="1828800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  <p:bldP spid="17423" grpId="0"/>
      <p:bldP spid="17424" grpId="0"/>
      <p:bldP spid="17425" grpId="0"/>
      <p:bldP spid="17426" grpId="0"/>
      <p:bldP spid="17427" grpId="0"/>
      <p:bldP spid="17428" grpId="0"/>
      <p:bldP spid="17429" grpId="0"/>
      <p:bldP spid="174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1325" y="2216150"/>
            <a:ext cx="4525963" cy="442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19888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00FF00">
                        <a:gamma/>
                        <a:tint val="0"/>
                        <a:invGamma/>
                      </a:srgbClr>
                    </a:gs>
                    <a:gs pos="100000">
                      <a:srgbClr val="00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Properties of Molecular Compounds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92075" y="928688"/>
            <a:ext cx="891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1)  Solids, liquids or gases (made up of individual molecules) at room temperature.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92075" y="1524000"/>
            <a:ext cx="3840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2)  Low melting and boiling points.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2075" y="2071688"/>
            <a:ext cx="4022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3)  Will crumble easily when broken.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92075" y="2620963"/>
            <a:ext cx="5075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4)  Only some are soluble in water.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2075" y="4754563"/>
            <a:ext cx="411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/>
              <a:t>5)  </a:t>
            </a:r>
            <a:r>
              <a:rPr kumimoji="1" lang="en-US"/>
              <a:t>Molecular compounds dissolved in water do not conduct electricity.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  <p:bldP spid="11272" grpId="0"/>
      <p:bldP spid="11273" grpId="0"/>
      <p:bldP spid="112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719888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31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FF"/>
                    </a:gs>
                    <a:gs pos="50000">
                      <a:srgbClr val="0066FF">
                        <a:gamma/>
                        <a:tint val="0"/>
                        <a:invGamma/>
                      </a:srgbClr>
                    </a:gs>
                    <a:gs pos="100000">
                      <a:srgbClr val="0066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Eras Bold ITC"/>
              </a:rPr>
              <a:t>Special Properties of Water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822325"/>
            <a:ext cx="17049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5238" y="3017838"/>
            <a:ext cx="3757612" cy="347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6" name="Picture 10" descr="watermolecu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332038"/>
            <a:ext cx="4297363" cy="2486025"/>
          </a:xfrm>
          <a:prstGeom prst="rect">
            <a:avLst/>
          </a:prstGeom>
          <a:noFill/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103438" y="914400"/>
            <a:ext cx="6537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Water is a </a:t>
            </a:r>
            <a:r>
              <a:rPr lang="en-US" b="1">
                <a:solidFill>
                  <a:srgbClr val="0000CC"/>
                </a:solidFill>
              </a:rPr>
              <a:t>polar</a:t>
            </a:r>
            <a:r>
              <a:rPr lang="en-US"/>
              <a:t> molecule.  This means that one end of the molecule has a slight positive charge and the other end has a slight negative charge.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11163" y="5121275"/>
            <a:ext cx="43894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force between the positive end of one water molecule and the negative end of a neighbouring molecule is called a </a:t>
            </a:r>
            <a:r>
              <a:rPr lang="en-US" b="1">
                <a:solidFill>
                  <a:srgbClr val="0000CC"/>
                </a:solidFill>
              </a:rPr>
              <a:t>hydrogen bond</a:t>
            </a:r>
            <a:r>
              <a:rPr lang="en-US"/>
              <a:t>.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618038" y="2011363"/>
            <a:ext cx="4479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Water molecules have a strong attraction for one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/>
      <p:bldP spid="19469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558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1_Default Design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kriesej</dc:creator>
  <cp:lastModifiedBy>id21117</cp:lastModifiedBy>
  <cp:revision>18</cp:revision>
  <dcterms:created xsi:type="dcterms:W3CDTF">2004-09-14T16:54:19Z</dcterms:created>
  <dcterms:modified xsi:type="dcterms:W3CDTF">2011-09-21T19:32:47Z</dcterms:modified>
</cp:coreProperties>
</file>