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72" r:id="rId2"/>
  </p:sldMasterIdLst>
  <p:handoutMasterIdLst>
    <p:handoutMasterId r:id="rId8"/>
  </p:handoutMasterIdLst>
  <p:sldIdLst>
    <p:sldId id="256" r:id="rId3"/>
    <p:sldId id="257" r:id="rId4"/>
    <p:sldId id="258" r:id="rId5"/>
    <p:sldId id="259" r:id="rId6"/>
    <p:sldId id="26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FF00"/>
    <a:srgbClr val="0000CC"/>
    <a:srgbClr val="FF0000"/>
    <a:srgbClr val="0066FF"/>
    <a:srgbClr val="FF3300"/>
    <a:srgbClr val="FFFF00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816963" cy="468169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E83822C-CBF1-4B20-8F66-5A41B7D16A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3EE6F-4847-4E26-82A0-DAFC9CF8A9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3B03D-0B1B-495F-B1CC-ECACAB54A3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BB8B7-E169-47A9-B2E0-3E0EFBFF82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83DE132-066A-4543-8852-3F04F5AD22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4AABA1-89AB-417A-A134-1617C633A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5A6442E-4281-4795-A262-9A2077B303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075ED47-F22D-4825-A08E-696DFF91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2B649EB-796A-43EF-B549-EE070ECC37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1E7210-1B27-4E02-977F-9112A45ED0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358A3D-4100-4069-9504-4A3E188AB8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01DDAA6-6D18-4464-BF54-CD80F870E9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E5304-56B5-4BA6-A0B9-67540F80B4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061176F-D8EF-4EFB-809D-C4985B2E32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00C8ED-882D-4AC9-9BC3-269EA9383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344EE-C2B6-4A35-AEE8-CC90A5CA78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7038C-3753-4F49-991D-92D272649D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6002E-CED2-4ED0-AF63-823A9193E2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1CE2C-906F-412D-BCD7-99CA89EAA8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300D1-7BB8-4830-A2B2-A2466A5562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1E32F-77AE-42C1-9887-4BB09134F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FAFC8-502B-4D6C-9948-4E64C4C792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F58DE-9E29-4B70-921D-36043A0D0B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23322AAA-D37C-4458-B2FD-EAC3C2C86AA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547786A-2104-466E-8ECE-5BCFF2BF98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j038769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5413"/>
            <a:ext cx="9693275" cy="6915150"/>
          </a:xfrm>
          <a:prstGeom prst="rect">
            <a:avLst/>
          </a:prstGeom>
          <a:noFill/>
        </p:spPr>
      </p:pic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914400" y="0"/>
            <a:ext cx="3724275" cy="38798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9600" kern="10">
                <a:ln w="3810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00">
                        <a:gamma/>
                        <a:shade val="56078"/>
                        <a:invGamma/>
                      </a:srgbClr>
                    </a:gs>
                    <a:gs pos="100000">
                      <a:srgbClr val="FF3300"/>
                    </a:gs>
                  </a:gsLst>
                  <a:lin ang="2700000" scaled="1"/>
                </a:gradFill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Arial Black"/>
              </a:rPr>
              <a:t>Acids</a:t>
            </a:r>
          </a:p>
        </p:txBody>
      </p:sp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3200400" y="2286000"/>
            <a:ext cx="1514475" cy="24225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6000" kern="10">
                <a:ln w="3810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rgbClr val="0066FF"/>
                    </a:gs>
                  </a:gsLst>
                  <a:lin ang="5400000" scaled="1"/>
                </a:gradFill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Arial Black"/>
              </a:rPr>
              <a:t>and</a:t>
            </a:r>
          </a:p>
        </p:txBody>
      </p:sp>
      <p:sp>
        <p:nvSpPr>
          <p:cNvPr id="2057" name="WordArt 9"/>
          <p:cNvSpPr>
            <a:spLocks noChangeArrowheads="1" noChangeShapeType="1" noTextEdit="1"/>
          </p:cNvSpPr>
          <p:nvPr/>
        </p:nvSpPr>
        <p:spPr bwMode="auto">
          <a:xfrm>
            <a:off x="4525963" y="2514600"/>
            <a:ext cx="4057650" cy="38798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9600" kern="10">
                <a:ln w="3810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FF"/>
                    </a:gs>
                    <a:gs pos="50000">
                      <a:srgbClr val="0066FF">
                        <a:gamma/>
                        <a:shade val="46275"/>
                        <a:invGamma/>
                      </a:srgbClr>
                    </a:gs>
                    <a:gs pos="100000">
                      <a:srgbClr val="0066FF"/>
                    </a:gs>
                  </a:gsLst>
                  <a:lin ang="2700000" scaled="1"/>
                </a:gradFill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Arial Black"/>
              </a:rPr>
              <a:t>Bases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3429000" y="228600"/>
            <a:ext cx="2057400" cy="325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50000">
                      <a:srgbClr val="FF3300">
                        <a:gamma/>
                        <a:tint val="0"/>
                        <a:invGamma/>
                      </a:srgbClr>
                    </a:gs>
                    <a:gs pos="100000">
                      <a:srgbClr val="FF33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Playbill"/>
              </a:rPr>
              <a:t>Acids</a:t>
            </a:r>
          </a:p>
        </p:txBody>
      </p:sp>
      <p:pic>
        <p:nvPicPr>
          <p:cNvPr id="3077" name="Picture 5" descr="FG14_03-02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638" y="182563"/>
            <a:ext cx="2789237" cy="2435225"/>
          </a:xfrm>
          <a:prstGeom prst="rect">
            <a:avLst/>
          </a:prstGeom>
          <a:noFill/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290888" y="960438"/>
            <a:ext cx="516731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An </a:t>
            </a:r>
            <a:r>
              <a:rPr lang="en-US" b="1">
                <a:solidFill>
                  <a:srgbClr val="FF0000"/>
                </a:solidFill>
              </a:rPr>
              <a:t>acid</a:t>
            </a:r>
            <a:r>
              <a:rPr lang="en-US"/>
              <a:t> is a compound that contains hydrogen and dissolves in water to form a solution that has a pH less than 7. Examples include vinegar, stomach acid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65125" y="2757488"/>
            <a:ext cx="2652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rgbClr val="FF0000"/>
                </a:solidFill>
              </a:rPr>
              <a:t>Properties of Acids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92075" y="3246438"/>
            <a:ext cx="3976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/>
              <a:t>1)  Acids have a sour taste.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92075" y="3717925"/>
            <a:ext cx="5211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2)  Acids do not have a slippery feel.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92075" y="4175125"/>
            <a:ext cx="6264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3)  Acids react with metals to form hydrogen gas.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92075" y="4678363"/>
            <a:ext cx="420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4)  Acids turn litmus paper </a:t>
            </a:r>
            <a:r>
              <a:rPr lang="en-US">
                <a:solidFill>
                  <a:srgbClr val="FF0000"/>
                </a:solidFill>
              </a:rPr>
              <a:t>red</a:t>
            </a:r>
            <a:r>
              <a:rPr lang="en-US"/>
              <a:t>.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90488" y="5211763"/>
            <a:ext cx="60817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/>
              <a:t>5)  Acidic solutions conduct electricity.  This is because all acids </a:t>
            </a:r>
            <a:r>
              <a:rPr lang="en-US" b="1">
                <a:solidFill>
                  <a:srgbClr val="FF0000"/>
                </a:solidFill>
              </a:rPr>
              <a:t>dissociate</a:t>
            </a:r>
            <a:r>
              <a:rPr lang="en-US"/>
              <a:t> (separate into ions) when they dissolve.</a:t>
            </a:r>
          </a:p>
        </p:txBody>
      </p:sp>
      <p:pic>
        <p:nvPicPr>
          <p:cNvPr id="3090" name="Picture 18" descr="FG14_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2103438"/>
            <a:ext cx="2994025" cy="4479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/>
      <p:bldP spid="3082" grpId="0"/>
      <p:bldP spid="3083" grpId="0"/>
      <p:bldP spid="3084" grpId="0"/>
      <p:bldP spid="3087" grpId="0"/>
      <p:bldP spid="308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Picture 10" descr="FG14_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68938" y="1417638"/>
            <a:ext cx="3481387" cy="5119687"/>
          </a:xfrm>
          <a:prstGeom prst="rect">
            <a:avLst/>
          </a:prstGeom>
          <a:noFill/>
        </p:spPr>
      </p:pic>
      <p:sp>
        <p:nvSpPr>
          <p:cNvPr id="4107" name="WordArt 11"/>
          <p:cNvSpPr>
            <a:spLocks noChangeArrowheads="1" noChangeShapeType="1" noTextEdit="1"/>
          </p:cNvSpPr>
          <p:nvPr/>
        </p:nvSpPr>
        <p:spPr bwMode="auto">
          <a:xfrm>
            <a:off x="3429000" y="228600"/>
            <a:ext cx="2057400" cy="325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FF"/>
                    </a:gs>
                    <a:gs pos="50000">
                      <a:srgbClr val="0066FF">
                        <a:gamma/>
                        <a:tint val="0"/>
                        <a:invGamma/>
                      </a:srgbClr>
                    </a:gs>
                    <a:gs pos="100000">
                      <a:srgbClr val="0066FF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Playbill"/>
              </a:rPr>
              <a:t>Bases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92075" y="868363"/>
            <a:ext cx="8366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</a:t>
            </a:r>
            <a:r>
              <a:rPr lang="en-US" b="1">
                <a:solidFill>
                  <a:srgbClr val="0000CC"/>
                </a:solidFill>
              </a:rPr>
              <a:t>base</a:t>
            </a:r>
            <a:r>
              <a:rPr lang="en-US"/>
              <a:t> is a compound that dissolves in water to form a solution that has a pH more than 7. Example: Milk of Magnesia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227013" y="1981200"/>
            <a:ext cx="2195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rgbClr val="0000CC"/>
                </a:solidFill>
              </a:rPr>
              <a:t>Properties of Bases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92075" y="2652713"/>
            <a:ext cx="320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1)  Bases have a bitter taste.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92075" y="3214688"/>
            <a:ext cx="342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2)  Bases have a slippery feel.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92075" y="3810000"/>
            <a:ext cx="5440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3)  Bases do not react with metals.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92075" y="4449763"/>
            <a:ext cx="4068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4)  Bases turn litmus paper </a:t>
            </a:r>
            <a:r>
              <a:rPr lang="en-US">
                <a:solidFill>
                  <a:srgbClr val="0000CC"/>
                </a:solidFill>
              </a:rPr>
              <a:t>blue</a:t>
            </a:r>
            <a:r>
              <a:rPr lang="en-US"/>
              <a:t>.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92075" y="5059363"/>
            <a:ext cx="56229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/>
              <a:t>5)  Basic solutions conduct electricity.  They also dissociate into ions.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228600" y="5989638"/>
            <a:ext cx="50752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Many basic compounds contain the </a:t>
            </a:r>
            <a:r>
              <a:rPr lang="en-US" b="1">
                <a:solidFill>
                  <a:srgbClr val="0000CC"/>
                </a:solidFill>
              </a:rPr>
              <a:t>hydroxide</a:t>
            </a:r>
            <a:r>
              <a:rPr lang="en-US"/>
              <a:t> ion (OH</a:t>
            </a:r>
            <a:r>
              <a:rPr lang="en-US" baseline="30000"/>
              <a:t>-</a:t>
            </a:r>
            <a:r>
              <a:rPr lang="en-US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/>
      <p:bldP spid="4110" grpId="0"/>
      <p:bldP spid="4111" grpId="0"/>
      <p:bldP spid="4112" grpId="0"/>
      <p:bldP spid="4113" grpId="0"/>
      <p:bldP spid="4115" grpId="0"/>
      <p:bldP spid="41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FG14_14-05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6525" y="1096963"/>
            <a:ext cx="8929688" cy="2354262"/>
          </a:xfrm>
          <a:prstGeom prst="rect">
            <a:avLst/>
          </a:prstGeom>
          <a:noFill/>
        </p:spPr>
      </p:pic>
      <p:sp>
        <p:nvSpPr>
          <p:cNvPr id="5126" name="WordArt 6"/>
          <p:cNvSpPr>
            <a:spLocks noChangeArrowheads="1" noChangeShapeType="1" noTextEdit="1"/>
          </p:cNvSpPr>
          <p:nvPr/>
        </p:nvSpPr>
        <p:spPr bwMode="auto">
          <a:xfrm>
            <a:off x="2697163" y="228600"/>
            <a:ext cx="3703637" cy="325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50000">
                      <a:srgbClr val="00FF00">
                        <a:gamma/>
                        <a:tint val="0"/>
                        <a:invGamma/>
                      </a:srgbClr>
                    </a:gs>
                    <a:gs pos="100000">
                      <a:srgbClr val="00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Playbill"/>
              </a:rPr>
              <a:t>The pH Scale</a:t>
            </a:r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563" y="4525963"/>
            <a:ext cx="226695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9" name="WordArt 9"/>
          <p:cNvSpPr>
            <a:spLocks noChangeArrowheads="1" noChangeShapeType="1" noTextEdit="1"/>
          </p:cNvSpPr>
          <p:nvPr/>
        </p:nvSpPr>
        <p:spPr bwMode="auto">
          <a:xfrm>
            <a:off x="411163" y="3886200"/>
            <a:ext cx="885825" cy="7286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Kyle sez:</a:t>
            </a:r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2697163" y="3657600"/>
            <a:ext cx="1738312" cy="1235075"/>
          </a:xfrm>
          <a:prstGeom prst="wedgeRoundRectCallout">
            <a:avLst>
              <a:gd name="adj1" fmla="val -94931"/>
              <a:gd name="adj2" fmla="val 129565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/>
              <a:t>pH means “power of hydrogen.”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4800600" y="3978275"/>
            <a:ext cx="388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pH scale is a </a:t>
            </a:r>
            <a:r>
              <a:rPr lang="en-US" b="1">
                <a:solidFill>
                  <a:srgbClr val="006600"/>
                </a:solidFill>
              </a:rPr>
              <a:t>logarithmic</a:t>
            </a:r>
            <a:r>
              <a:rPr lang="en-US"/>
              <a:t> scale.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4800600" y="4618038"/>
            <a:ext cx="41608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This means that an decrease in one pH value means a </a:t>
            </a:r>
            <a:r>
              <a:rPr lang="en-US" i="1"/>
              <a:t>10 times</a:t>
            </a:r>
            <a:r>
              <a:rPr lang="en-US"/>
              <a:t> increase in acidity.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 animBg="1"/>
      <p:bldP spid="5130" grpId="0" animBg="1"/>
      <p:bldP spid="5131" grpId="0"/>
      <p:bldP spid="51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731838" y="1554163"/>
            <a:ext cx="8229600" cy="307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400" dirty="0">
                <a:solidFill>
                  <a:srgbClr val="000000"/>
                </a:solidFill>
              </a:rPr>
              <a:t>read pages 62 – 68</a:t>
            </a:r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400" dirty="0">
                <a:solidFill>
                  <a:srgbClr val="000000"/>
                </a:solidFill>
              </a:rPr>
              <a:t>Line master 15 – Classifying and naming compounds</a:t>
            </a:r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400" dirty="0">
                <a:solidFill>
                  <a:srgbClr val="000000"/>
                </a:solidFill>
              </a:rPr>
              <a:t>Read pages 70-75</a:t>
            </a:r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400" dirty="0">
                <a:solidFill>
                  <a:srgbClr val="000000"/>
                </a:solidFill>
              </a:rPr>
              <a:t>Complete Check and reflect page 75</a:t>
            </a:r>
          </a:p>
          <a:p>
            <a:pPr marL="1371600" lvl="2" indent="-4572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>
                <a:solidFill>
                  <a:srgbClr val="000000"/>
                </a:solidFill>
              </a:rPr>
              <a:t># 1-5</a:t>
            </a:r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3200" dirty="0">
                <a:solidFill>
                  <a:srgbClr val="000000"/>
                </a:solidFill>
              </a:rPr>
              <a:t>Prepare for section 2 </a:t>
            </a:r>
            <a:r>
              <a:rPr lang="en-US" sz="3200" dirty="0" smtClean="0">
                <a:solidFill>
                  <a:srgbClr val="000000"/>
                </a:solidFill>
              </a:rPr>
              <a:t>Test</a:t>
            </a:r>
            <a:endParaRPr lang="en-US" sz="3200" dirty="0">
              <a:solidFill>
                <a:srgbClr val="000000"/>
              </a:solidFill>
            </a:endParaRPr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400" dirty="0">
                <a:solidFill>
                  <a:srgbClr val="000000"/>
                </a:solidFill>
              </a:rPr>
              <a:t>Section 2 review</a:t>
            </a:r>
          </a:p>
          <a:p>
            <a:pPr marL="1371600" lvl="2" indent="-4572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>
                <a:solidFill>
                  <a:srgbClr val="000000"/>
                </a:solidFill>
              </a:rPr>
              <a:t># 1-22 even, 32, 33, </a:t>
            </a:r>
          </a:p>
          <a:p>
            <a:pPr marL="1371600" lvl="2" indent="-4572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>
                <a:solidFill>
                  <a:srgbClr val="000000"/>
                </a:solidFill>
              </a:rPr>
              <a:t>23-31 </a:t>
            </a:r>
            <a:r>
              <a:rPr lang="en-US" sz="2400" dirty="0" err="1">
                <a:solidFill>
                  <a:srgbClr val="000000"/>
                </a:solidFill>
              </a:rPr>
              <a:t>b,d,f,h,j,l</a:t>
            </a:r>
            <a:r>
              <a:rPr lang="en-US" sz="2400" dirty="0">
                <a:solidFill>
                  <a:srgbClr val="000000"/>
                </a:solidFill>
              </a:rPr>
              <a:t>, </a:t>
            </a:r>
          </a:p>
          <a:p>
            <a:pPr marL="1371600" lvl="2" indent="-4572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>
                <a:solidFill>
                  <a:srgbClr val="000000"/>
                </a:solidFill>
              </a:rPr>
              <a:t>35,36 </a:t>
            </a:r>
            <a:r>
              <a:rPr lang="en-US" sz="2400" dirty="0" err="1">
                <a:solidFill>
                  <a:srgbClr val="000000"/>
                </a:solidFill>
              </a:rPr>
              <a:t>b,d,f,h,j,l</a:t>
            </a:r>
            <a:endParaRPr lang="en-US" sz="2400" dirty="0">
              <a:solidFill>
                <a:srgbClr val="000000"/>
              </a:solidFill>
            </a:endParaRPr>
          </a:p>
          <a:p>
            <a:pPr marL="990600" lvl="1" indent="-533400">
              <a:spcBef>
                <a:spcPct val="20000"/>
              </a:spcBef>
              <a:buFont typeface="Wingdings" pitchFamily="2" charset="2"/>
              <a:buNone/>
            </a:pPr>
            <a:r>
              <a:rPr lang="en-US" sz="2400" dirty="0">
                <a:solidFill>
                  <a:srgbClr val="000000"/>
                </a:solidFill>
              </a:rPr>
              <a:t>       </a:t>
            </a:r>
          </a:p>
          <a:p>
            <a:pPr marL="609600" indent="-609600">
              <a:spcBef>
                <a:spcPct val="20000"/>
              </a:spcBef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</a:rPr>
              <a:t>         </a:t>
            </a:r>
          </a:p>
        </p:txBody>
      </p:sp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>
            <a:off x="381000" y="152400"/>
            <a:ext cx="3730625" cy="1663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50000">
                      <a:srgbClr val="FF3300"/>
                    </a:gs>
                    <a:gs pos="100000">
                      <a:srgbClr val="FF9900"/>
                    </a:gs>
                  </a:gsLst>
                  <a:lin ang="18900000" scaled="1"/>
                </a:gradFill>
                <a:latin typeface="Arial Black"/>
              </a:rPr>
              <a:t>Homework: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269</Words>
  <Application>Microsoft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1_Default Design</vt:lpstr>
      <vt:lpstr>Foundry</vt:lpstr>
      <vt:lpstr>Slide 1</vt:lpstr>
      <vt:lpstr>Slide 2</vt:lpstr>
      <vt:lpstr>Slide 3</vt:lpstr>
      <vt:lpstr>Slide 4</vt:lpstr>
      <vt:lpstr>Slide 5</vt:lpstr>
    </vt:vector>
  </TitlesOfParts>
  <Company>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kriesej</dc:creator>
  <cp:lastModifiedBy>id21117</cp:lastModifiedBy>
  <cp:revision>29</cp:revision>
  <dcterms:created xsi:type="dcterms:W3CDTF">2004-09-15T18:09:11Z</dcterms:created>
  <dcterms:modified xsi:type="dcterms:W3CDTF">2010-09-28T22:50:16Z</dcterms:modified>
</cp:coreProperties>
</file>