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6" r:id="rId2"/>
  </p:sldMasterIdLst>
  <p:notesMasterIdLst>
    <p:notesMasterId r:id="rId9"/>
  </p:notesMasterIdLst>
  <p:sldIdLst>
    <p:sldId id="257" r:id="rId3"/>
    <p:sldId id="256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53AF6-3BEA-4DFC-9BEB-5E789F1DD696}" type="datetimeFigureOut">
              <a:rPr lang="en-US" smtClean="0"/>
              <a:t>11/6/2008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45C01-1C84-4CE0-A23D-409A4D3A040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5C01-1C84-4CE0-A23D-409A4D3A040C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D08E-CB71-4B7A-8CB4-BA2A5670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BCA6-59EB-4FE5-9D22-F68FF19A1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AB8BD-492A-4F0D-BFE2-B022647E5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C0C5A-3695-449A-9AAB-BFB151142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27474E-CA9D-416F-B834-17BC992E0F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5948-4C21-4457-8CCB-203329CB0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62BF-BDB4-4D1B-9DB6-9DA8B3C47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B2E0-1BDA-4A35-880F-17D26FFCC9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EE20-3C14-4BED-A595-6F711D3E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724-D9F6-4F2F-B727-D3043DF66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D1E29E-A013-4FD1-9A06-514AF1368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147D2-4E0B-4B8E-BF40-4FA4F62A7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767182-6EF9-41BC-97DC-A57E3A771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1FF6-99C0-4219-9C39-32C96357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613D-4816-4111-8796-E1AF8D776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55B5A-6406-4069-9B73-49CDD007B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F784-FA98-4E88-81F3-065A9010E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92455-B98A-4A06-8201-11D730F34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F43D-7887-41C5-8B62-BBF36DF0C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CC9C9-0CCB-4051-8EAA-D39BE0B14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2ADB-F1CB-4FBD-91ED-5956D0093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0F408-505B-4789-8B0D-1CE41ABA6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2FF83AB-B319-49B8-9D2F-836D310131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FF83AB-B319-49B8-9D2F-836D31013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wmf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2159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5925" y="1854200"/>
            <a:ext cx="4238625" cy="4543425"/>
          </a:xfrm>
          <a:prstGeom prst="rect">
            <a:avLst/>
          </a:prstGeom>
          <a:noFill/>
        </p:spPr>
      </p:pic>
      <p:pic>
        <p:nvPicPr>
          <p:cNvPr id="3078" name="Picture 6" descr="j02339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3082925"/>
            <a:ext cx="2909887" cy="3417888"/>
          </a:xfrm>
          <a:prstGeom prst="rect">
            <a:avLst/>
          </a:prstGeom>
          <a:noFill/>
        </p:spPr>
      </p:pic>
      <p:sp>
        <p:nvSpPr>
          <p:cNvPr id="3101" name="WordArt 29"/>
          <p:cNvSpPr>
            <a:spLocks noChangeArrowheads="1" noChangeShapeType="1" noTextEdit="1"/>
          </p:cNvSpPr>
          <p:nvPr/>
        </p:nvSpPr>
        <p:spPr bwMode="auto">
          <a:xfrm>
            <a:off x="228600" y="0"/>
            <a:ext cx="2324100" cy="2165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CC"/>
                    </a:gs>
                    <a:gs pos="50000">
                      <a:srgbClr val="0000CC">
                        <a:gamma/>
                        <a:tint val="11373"/>
                        <a:invGamma/>
                      </a:srgbClr>
                    </a:gs>
                    <a:gs pos="100000">
                      <a:srgbClr val="0000CC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Unit A</a:t>
            </a:r>
          </a:p>
        </p:txBody>
      </p:sp>
      <p:sp>
        <p:nvSpPr>
          <p:cNvPr id="3102" name="WordArt 30"/>
          <p:cNvSpPr>
            <a:spLocks noChangeArrowheads="1" noChangeShapeType="1" noTextEdit="1"/>
          </p:cNvSpPr>
          <p:nvPr/>
        </p:nvSpPr>
        <p:spPr bwMode="auto">
          <a:xfrm>
            <a:off x="2286000" y="0"/>
            <a:ext cx="6126163" cy="3308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CC"/>
                    </a:gs>
                    <a:gs pos="50000">
                      <a:srgbClr val="0000CC">
                        <a:gamma/>
                        <a:tint val="11373"/>
                        <a:invGamma/>
                      </a:srgbClr>
                    </a:gs>
                    <a:gs pos="100000">
                      <a:srgbClr val="0000CC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Section 3.0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692275" y="203200"/>
            <a:ext cx="58007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50000">
                      <a:srgbClr val="0066CC">
                        <a:gamma/>
                        <a:tint val="0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Rockwell Extra Bold"/>
              </a:rPr>
              <a:t>Evidence of Chemical Change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7788" y="931863"/>
            <a:ext cx="910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that a </a:t>
            </a:r>
            <a:r>
              <a:rPr lang="en-US" b="1">
                <a:solidFill>
                  <a:srgbClr val="006600"/>
                </a:solidFill>
              </a:rPr>
              <a:t>physical change</a:t>
            </a:r>
            <a:r>
              <a:rPr lang="en-US"/>
              <a:t> is altering a substance without changing its composition.</a:t>
            </a:r>
          </a:p>
        </p:txBody>
      </p:sp>
      <p:pic>
        <p:nvPicPr>
          <p:cNvPr id="2061" name="Picture 13" descr="j01861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8" y="2430463"/>
            <a:ext cx="1527175" cy="2189162"/>
          </a:xfrm>
          <a:prstGeom prst="rect">
            <a:avLst/>
          </a:prstGeom>
          <a:noFill/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23925" y="1431925"/>
            <a:ext cx="606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 include changes in state/phase, size and shape.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344738" y="2468563"/>
            <a:ext cx="645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>
                <a:solidFill>
                  <a:srgbClr val="0000CC"/>
                </a:solidFill>
              </a:rPr>
              <a:t>chemical change</a:t>
            </a:r>
            <a:r>
              <a:rPr lang="en-US"/>
              <a:t> is a result of a chemical reaction, where new substances are formed.  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382838" y="3467100"/>
            <a:ext cx="541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chemical reactions have the general form:</a:t>
            </a: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381375" y="4197350"/>
          <a:ext cx="4216400" cy="508000"/>
        </p:xfrm>
        <a:graphic>
          <a:graphicData uri="http://schemas.openxmlformats.org/presentationml/2006/ole">
            <p:oleObj spid="_x0000_s2068" name="Equation" r:id="rId5" imgW="4216320" imgH="507960" progId="Equation.DSMT4">
              <p:embed/>
            </p:oleObj>
          </a:graphicData>
        </a:graphic>
      </p:graphicFrame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1838" y="5259388"/>
            <a:ext cx="77962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atoms (or ions) of the reactants are rearranged to form the products.</a:t>
            </a:r>
          </a:p>
          <a:p>
            <a:pPr>
              <a:spcBef>
                <a:spcPct val="50000"/>
              </a:spcBef>
            </a:pPr>
            <a:r>
              <a:rPr lang="en-US"/>
              <a:t>The products have different properties than the reactants and energy flows into or out of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63" grpId="0"/>
      <p:bldP spid="2065" grpId="0"/>
      <p:bldP spid="2066" grpId="0"/>
      <p:bldP spid="20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01650" y="1624013"/>
          <a:ext cx="2343150" cy="2381250"/>
        </p:xfrm>
        <a:graphic>
          <a:graphicData uri="http://schemas.openxmlformats.org/presentationml/2006/ole">
            <p:oleObj spid="_x0000_s4100" name="Bitmap Image" r:id="rId4" imgW="2000000" imgH="2666667" progId="Paint.Picture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7788" y="279400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</a:t>
            </a:r>
            <a:r>
              <a:rPr lang="en-US" b="1" u="sng">
                <a:solidFill>
                  <a:srgbClr val="0000CC"/>
                </a:solidFill>
              </a:rPr>
              <a:t>colour change</a:t>
            </a:r>
            <a:r>
              <a:rPr lang="en-US"/>
              <a:t>  </a:t>
            </a:r>
            <a:endParaRPr lang="en-US" u="sng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7663" y="701675"/>
            <a:ext cx="5260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or more of the products has a different colour than the reactants.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49600" y="2398713"/>
            <a:ext cx="284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</a:t>
            </a:r>
            <a:r>
              <a:rPr lang="en-US" b="1" u="sng">
                <a:solidFill>
                  <a:srgbClr val="0000CC"/>
                </a:solidFill>
              </a:rPr>
              <a:t>formation of a gas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19475" y="2843213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If one of the products is a gas, bubbles will appear. 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11500" y="4760913"/>
            <a:ext cx="368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</a:t>
            </a:r>
            <a:r>
              <a:rPr lang="en-US" b="1" u="sng">
                <a:solidFill>
                  <a:srgbClr val="0000CC"/>
                </a:solidFill>
              </a:rPr>
              <a:t>formation of a precipitate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611563" y="5195888"/>
            <a:ext cx="360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of the products is only slightly soluble in water.</a:t>
            </a:r>
          </a:p>
        </p:txBody>
      </p:sp>
      <p:pic>
        <p:nvPicPr>
          <p:cNvPr id="4107" name="Picture 11" descr="Zumdahl08_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3" y="4657725"/>
            <a:ext cx="253523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32438" y="203200"/>
            <a:ext cx="3149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chem_co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84963" y="4235450"/>
            <a:ext cx="2163762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7788" y="357188"/>
            <a:ext cx="238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</a:t>
            </a:r>
            <a:r>
              <a:rPr lang="en-US" b="1" u="sng">
                <a:solidFill>
                  <a:srgbClr val="0000CC"/>
                </a:solidFill>
              </a:rPr>
              <a:t>energy change</a:t>
            </a:r>
          </a:p>
        </p:txBody>
      </p:sp>
      <p:pic>
        <p:nvPicPr>
          <p:cNvPr id="5126" name="Picture 6" descr="Articare_Instant_Cold_P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775" y="3006725"/>
            <a:ext cx="2687638" cy="1784350"/>
          </a:xfrm>
          <a:prstGeom prst="rect">
            <a:avLst/>
          </a:prstGeom>
          <a:noFill/>
        </p:spPr>
      </p:pic>
      <p:pic>
        <p:nvPicPr>
          <p:cNvPr id="5127" name="Picture 7" descr="j02899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1047750"/>
            <a:ext cx="1843088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 descr="car-batte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3675" y="1085850"/>
            <a:ext cx="1724025" cy="1628775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420938" y="357188"/>
            <a:ext cx="606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This is often noticed as heat or light absorbed or released.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36763" y="1316038"/>
            <a:ext cx="434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 chemical reaction that </a:t>
            </a:r>
            <a:r>
              <a:rPr lang="en-US" b="1">
                <a:solidFill>
                  <a:srgbClr val="FF0000"/>
                </a:solidFill>
              </a:rPr>
              <a:t>releases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energy is </a:t>
            </a:r>
            <a:r>
              <a:rPr lang="en-US" b="1">
                <a:solidFill>
                  <a:srgbClr val="FF0000"/>
                </a:solidFill>
              </a:rPr>
              <a:t>exothermic</a:t>
            </a:r>
            <a:r>
              <a:rPr lang="en-US"/>
              <a:t>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227388" y="3582988"/>
            <a:ext cx="434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 chemical reaction that </a:t>
            </a:r>
            <a:r>
              <a:rPr lang="en-US" b="1">
                <a:solidFill>
                  <a:srgbClr val="0000CC"/>
                </a:solidFill>
              </a:rPr>
              <a:t>absorbs</a:t>
            </a:r>
            <a:r>
              <a:rPr lang="en-US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energy is </a:t>
            </a:r>
            <a:r>
              <a:rPr lang="en-US" b="1">
                <a:solidFill>
                  <a:srgbClr val="0000CC"/>
                </a:solidFill>
              </a:rPr>
              <a:t>endothermic</a:t>
            </a:r>
            <a:r>
              <a:rPr lang="en-US"/>
              <a:t>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7788" y="5413375"/>
            <a:ext cx="238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5)  </a:t>
            </a:r>
            <a:r>
              <a:rPr lang="en-US" b="1" u="sng">
                <a:solidFill>
                  <a:srgbClr val="0000CC"/>
                </a:solidFill>
              </a:rPr>
              <a:t>change in odour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14963"/>
            <a:ext cx="5030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products formed during chemical reactions may have a different odour, or no odour at all.</a:t>
            </a:r>
          </a:p>
        </p:txBody>
      </p:sp>
      <p:pic>
        <p:nvPicPr>
          <p:cNvPr id="5137" name="Picture 17" descr="j023215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05713" y="4235450"/>
            <a:ext cx="1254125" cy="242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  <p:bldP spid="5133" grpId="0"/>
      <p:bldP spid="5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52588" y="165100"/>
            <a:ext cx="5916612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50000">
                      <a:srgbClr val="0066CC">
                        <a:gamma/>
                        <a:tint val="0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Rockwell Extra Bold"/>
              </a:rPr>
              <a:t>The Law of Conservation of Mass</a:t>
            </a:r>
          </a:p>
        </p:txBody>
      </p:sp>
      <p:pic>
        <p:nvPicPr>
          <p:cNvPr id="10247" name="Picture 7" descr="lavoisi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4238" y="779463"/>
            <a:ext cx="3052762" cy="3225800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607175" y="4005263"/>
            <a:ext cx="2151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Old English Text MT" pitchFamily="66" charset="0"/>
              </a:rPr>
              <a:t>Antoine Lavoisier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877050" y="4311650"/>
            <a:ext cx="149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Old English Text MT" pitchFamily="66" charset="0"/>
              </a:rPr>
              <a:t>(1743-1794)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" y="2698750"/>
            <a:ext cx="5724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Bonds between atoms or ions are broken and new bonds are formed without the loss of any atoms or ions.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6200" y="5105400"/>
            <a:ext cx="749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atoms of the reactants are simply </a:t>
            </a:r>
            <a:r>
              <a:rPr lang="en-US" i="1"/>
              <a:t>rearranged</a:t>
            </a:r>
            <a:r>
              <a:rPr lang="en-US"/>
              <a:t> to form the products.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7788" y="1193800"/>
            <a:ext cx="5722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that the </a:t>
            </a:r>
            <a:r>
              <a:rPr lang="en-US" b="1">
                <a:solidFill>
                  <a:srgbClr val="0000CC"/>
                </a:solidFill>
              </a:rPr>
              <a:t>law of conservation of mass</a:t>
            </a:r>
            <a:r>
              <a:rPr lang="en-US"/>
              <a:t> states that the total number of atoms in the reactants is equal to the total number of atoms in the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10251" grpId="0"/>
      <p:bldP spid="10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00"/>
                </a:solidFill>
              </a:rPr>
              <a:t>read pages 78 – 85</a:t>
            </a:r>
            <a:endParaRPr lang="en-US" sz="240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endParaRPr lang="en-US" sz="280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00"/>
                </a:solidFill>
              </a:rPr>
              <a:t>A3.1  Check and Reflect page 85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       #’s 3 – 11</a:t>
            </a:r>
            <a:endParaRPr lang="en-US" sz="240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         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302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Times New Roman</vt:lpstr>
      <vt:lpstr>Old English Text MT</vt:lpstr>
      <vt:lpstr>Wingdings</vt:lpstr>
      <vt:lpstr>1_Default Design</vt:lpstr>
      <vt:lpstr>Paper</vt:lpstr>
      <vt:lpstr>MathType 5.0 Equation</vt:lpstr>
      <vt:lpstr>Bitmap Image</vt:lpstr>
      <vt:lpstr>Slide 1</vt:lpstr>
      <vt:lpstr>Slide 2</vt:lpstr>
      <vt:lpstr>Slide 3</vt:lpstr>
      <vt:lpstr>Slide 4</vt:lpstr>
      <vt:lpstr>Slide 5</vt:lpstr>
      <vt:lpstr>Slide 6</vt:lpstr>
    </vt:vector>
  </TitlesOfParts>
  <Company>Edmonton Catholic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Kriese</dc:creator>
  <cp:lastModifiedBy>Sophia</cp:lastModifiedBy>
  <cp:revision>14</cp:revision>
  <dcterms:created xsi:type="dcterms:W3CDTF">2004-09-20T01:17:29Z</dcterms:created>
  <dcterms:modified xsi:type="dcterms:W3CDTF">2008-11-07T04:53:17Z</dcterms:modified>
</cp:coreProperties>
</file>