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296" r:id="rId3"/>
    <p:sldId id="298" r:id="rId4"/>
    <p:sldId id="299" r:id="rId5"/>
    <p:sldId id="290" r:id="rId6"/>
    <p:sldId id="291" r:id="rId7"/>
    <p:sldId id="300" r:id="rId8"/>
    <p:sldId id="293" r:id="rId9"/>
    <p:sldId id="295" r:id="rId10"/>
    <p:sldId id="271" r:id="rId11"/>
    <p:sldId id="272" r:id="rId12"/>
    <p:sldId id="267" r:id="rId13"/>
    <p:sldId id="269" r:id="rId14"/>
    <p:sldId id="270" r:id="rId15"/>
    <p:sldId id="274" r:id="rId16"/>
    <p:sldId id="280" r:id="rId17"/>
    <p:sldId id="275" r:id="rId18"/>
    <p:sldId id="277" r:id="rId19"/>
    <p:sldId id="278" r:id="rId20"/>
    <p:sldId id="279" r:id="rId21"/>
    <p:sldId id="281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790A8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F35E5-C7D0-42D1-92FE-0DB16139D916}" type="datetimeFigureOut">
              <a:rPr lang="en-US" smtClean="0"/>
              <a:pPr/>
              <a:t>6/28/2011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9A7AB-4524-4263-9C36-113C90E65E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A15A-5433-4D5E-A5DD-6BE6B1728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9B0C-A56B-4516-98D5-670E01156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98A21-0E11-45E6-9C42-BCE786159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3304-74C7-4AD8-991E-B4BBA92AE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7CF4-5FE5-4AF4-924C-3D2B46B9A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E823D7-817C-4782-9964-E117A8D42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2103-B4AF-48D2-858E-6F2C8BCA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E19B-678C-4B7E-96DF-4CA385341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2DBB-235D-4814-83FA-B5A6942D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CDEA-E673-4418-BC6E-C0B7BC311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B47-03F0-49D4-9AC5-477BD259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6807-5BD9-4E4D-9C8D-794016B10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B212-91CA-49CA-A33B-0DD6E9B84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CA44-DA1E-4DEE-8B63-81913B23D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552E-FE6E-4598-97EB-9650519B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107-CB59-4A1E-A7F8-A844386CA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6B7-427A-4C04-9C2B-AC88E9329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F8E-EE1F-48C1-B5EA-39716B40B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419C-F95E-4C33-B418-163FE7BC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BABB-CB87-4A10-80B4-13645ABF0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560C-7EB8-4468-8262-6F3646AD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3B8E01-F0BB-4E9C-8BA0-D7766432D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7E7AC0-1E1C-474C-8F4D-4133145FE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7E7AC0-1E1C-474C-8F4D-4133145FE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8" name="Picture 10" descr="0,1127,1289,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</p:spPr>
      </p:pic>
      <p:sp>
        <p:nvSpPr>
          <p:cNvPr id="73734" name="WordArt 6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3952875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Writing</a:t>
            </a:r>
          </a:p>
        </p:txBody>
      </p:sp>
      <p:sp>
        <p:nvSpPr>
          <p:cNvPr id="73735" name="WordArt 7"/>
          <p:cNvSpPr>
            <a:spLocks noChangeArrowheads="1" noChangeShapeType="1" noTextEdit="1"/>
          </p:cNvSpPr>
          <p:nvPr/>
        </p:nvSpPr>
        <p:spPr bwMode="auto">
          <a:xfrm>
            <a:off x="2438400" y="1066800"/>
            <a:ext cx="5200650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Chemical</a:t>
            </a:r>
          </a:p>
        </p:txBody>
      </p:sp>
      <p:sp>
        <p:nvSpPr>
          <p:cNvPr id="73736" name="WordArt 8"/>
          <p:cNvSpPr>
            <a:spLocks noChangeArrowheads="1" noChangeShapeType="1" noTextEdit="1"/>
          </p:cNvSpPr>
          <p:nvPr/>
        </p:nvSpPr>
        <p:spPr bwMode="auto">
          <a:xfrm>
            <a:off x="1905000" y="3429000"/>
            <a:ext cx="5524500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/>
              <a:t>NH</a:t>
            </a:r>
            <a:r>
              <a:rPr lang="en-US" sz="4800" b="1" baseline="-25000" dirty="0"/>
              <a:t>3(g)</a:t>
            </a:r>
            <a:r>
              <a:rPr lang="en-US" sz="4800" b="1" dirty="0"/>
              <a:t> + O</a:t>
            </a:r>
            <a:r>
              <a:rPr lang="en-US" sz="4800" b="1" baseline="-25000" dirty="0"/>
              <a:t>2(g)</a:t>
            </a:r>
            <a:r>
              <a:rPr lang="en-US" sz="4800" b="1" dirty="0"/>
              <a:t> </a:t>
            </a:r>
            <a:r>
              <a:rPr lang="en-US" sz="4800" b="1" dirty="0">
                <a:sym typeface="ZapfDingbats" pitchFamily="82" charset="2"/>
              </a:rPr>
              <a:t></a:t>
            </a:r>
            <a:r>
              <a:rPr lang="en-US" sz="4800" b="1" dirty="0"/>
              <a:t> N</a:t>
            </a:r>
            <a:r>
              <a:rPr lang="en-US" sz="4800" b="1" baseline="-25000" dirty="0"/>
              <a:t>2(g)</a:t>
            </a:r>
            <a:r>
              <a:rPr lang="en-US" sz="4800" b="1" dirty="0"/>
              <a:t> + H</a:t>
            </a:r>
            <a:r>
              <a:rPr lang="en-US" sz="4800" b="1" baseline="-25000" dirty="0"/>
              <a:t>2</a:t>
            </a:r>
            <a:r>
              <a:rPr lang="en-US" sz="4800" b="1" dirty="0"/>
              <a:t>O</a:t>
            </a:r>
            <a:r>
              <a:rPr lang="en-US" sz="4800" b="1" baseline="-25000" dirty="0"/>
              <a:t>(l)</a:t>
            </a:r>
            <a:endParaRPr lang="en-US" sz="4800" b="1" dirty="0"/>
          </a:p>
          <a:p>
            <a:pPr algn="ctr">
              <a:buFont typeface="Wingdings" pitchFamily="2" charset="2"/>
              <a:buNone/>
            </a:pPr>
            <a:endParaRPr lang="en-US" sz="4000" b="1" dirty="0"/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2"/>
                </a:solidFill>
              </a:rPr>
              <a:t>4 NH</a:t>
            </a:r>
            <a:r>
              <a:rPr lang="en-US" sz="4000" b="1" baseline="-25000" dirty="0">
                <a:solidFill>
                  <a:schemeClr val="bg2"/>
                </a:solidFill>
              </a:rPr>
              <a:t>3(g)</a:t>
            </a:r>
            <a:r>
              <a:rPr lang="en-US" sz="4000" b="1" dirty="0">
                <a:solidFill>
                  <a:schemeClr val="bg2"/>
                </a:solidFill>
              </a:rPr>
              <a:t> + 3 O</a:t>
            </a:r>
            <a:r>
              <a:rPr lang="en-US" sz="4000" b="1" baseline="-25000" dirty="0">
                <a:solidFill>
                  <a:schemeClr val="bg2"/>
                </a:solidFill>
              </a:rPr>
              <a:t>2(g)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2"/>
                </a:solidFill>
              </a:rPr>
              <a:t> 2 N</a:t>
            </a:r>
            <a:r>
              <a:rPr lang="en-US" sz="4000" b="1" baseline="-25000" dirty="0">
                <a:solidFill>
                  <a:schemeClr val="bg2"/>
                </a:solidFill>
              </a:rPr>
              <a:t>2(g)</a:t>
            </a:r>
            <a:r>
              <a:rPr lang="en-US" sz="4000" b="1" dirty="0">
                <a:solidFill>
                  <a:schemeClr val="bg2"/>
                </a:solidFill>
              </a:rPr>
              <a:t> + 6 H</a:t>
            </a:r>
            <a:r>
              <a:rPr lang="en-US" sz="4000" b="1" baseline="-25000" dirty="0">
                <a:solidFill>
                  <a:schemeClr val="bg2"/>
                </a:solidFill>
              </a:rPr>
              <a:t>2</a:t>
            </a:r>
            <a:r>
              <a:rPr lang="en-US" sz="4000" b="1" dirty="0">
                <a:solidFill>
                  <a:schemeClr val="bg2"/>
                </a:solidFill>
              </a:rPr>
              <a:t>O</a:t>
            </a:r>
            <a:r>
              <a:rPr lang="en-US" sz="4000" b="1" baseline="-25000" dirty="0">
                <a:solidFill>
                  <a:schemeClr val="bg2"/>
                </a:solidFill>
              </a:rPr>
              <a:t>(l)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/>
              <a:t>KClO</a:t>
            </a:r>
            <a:r>
              <a:rPr lang="en-US" sz="4800" b="1" baseline="-25000" dirty="0"/>
              <a:t>3(</a:t>
            </a:r>
            <a:r>
              <a:rPr lang="en-US" sz="4800" b="1" baseline="-25000" dirty="0" err="1"/>
              <a:t>aq</a:t>
            </a:r>
            <a:r>
              <a:rPr lang="en-US" sz="4800" b="1" baseline="-25000" dirty="0"/>
              <a:t>)</a:t>
            </a:r>
            <a:r>
              <a:rPr lang="en-US" sz="4800" b="1" dirty="0"/>
              <a:t> </a:t>
            </a:r>
            <a:r>
              <a:rPr lang="en-US" sz="4800" b="1" dirty="0">
                <a:cs typeface="Arial" charset="0"/>
              </a:rPr>
              <a:t>→</a:t>
            </a:r>
            <a:r>
              <a:rPr lang="en-US" sz="4800" b="1" dirty="0"/>
              <a:t> </a:t>
            </a:r>
            <a:r>
              <a:rPr lang="en-US" sz="4800" b="1" dirty="0" err="1"/>
              <a:t>KCl</a:t>
            </a:r>
            <a:r>
              <a:rPr lang="en-US" sz="4800" b="1" baseline="-25000" dirty="0"/>
              <a:t>(</a:t>
            </a:r>
            <a:r>
              <a:rPr lang="en-US" sz="4800" b="1" baseline="-25000" dirty="0" err="1"/>
              <a:t>aq</a:t>
            </a:r>
            <a:r>
              <a:rPr lang="en-US" sz="4800" b="1" baseline="-25000" dirty="0"/>
              <a:t>)</a:t>
            </a:r>
            <a:r>
              <a:rPr lang="en-US" sz="4800" b="1" dirty="0"/>
              <a:t> + O</a:t>
            </a:r>
            <a:r>
              <a:rPr lang="en-US" sz="4800" b="1" baseline="-25000" dirty="0"/>
              <a:t>2(g)</a:t>
            </a:r>
          </a:p>
          <a:p>
            <a:pPr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bg2"/>
                </a:solidFill>
              </a:rPr>
              <a:t>2 KClO</a:t>
            </a:r>
            <a:r>
              <a:rPr lang="en-US" sz="4400" b="1" baseline="-25000" dirty="0">
                <a:solidFill>
                  <a:schemeClr val="bg2"/>
                </a:solidFill>
              </a:rPr>
              <a:t>3(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</a:t>
            </a:r>
            <a:r>
              <a:rPr lang="en-US" sz="4400" b="1" dirty="0">
                <a:solidFill>
                  <a:schemeClr val="bg2"/>
                </a:solidFill>
                <a:cs typeface="Arial" charset="0"/>
              </a:rPr>
              <a:t>→</a:t>
            </a:r>
            <a:r>
              <a:rPr lang="en-US" sz="4400" b="1" dirty="0">
                <a:solidFill>
                  <a:schemeClr val="bg2"/>
                </a:solidFill>
              </a:rPr>
              <a:t>2 </a:t>
            </a:r>
            <a:r>
              <a:rPr lang="en-US" sz="4400" b="1" dirty="0" err="1">
                <a:solidFill>
                  <a:schemeClr val="bg2"/>
                </a:solidFill>
              </a:rPr>
              <a:t>KCl</a:t>
            </a:r>
            <a:r>
              <a:rPr lang="en-US" sz="4400" b="1" baseline="-25000" dirty="0">
                <a:solidFill>
                  <a:schemeClr val="bg2"/>
                </a:solidFill>
              </a:rPr>
              <a:t>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+ 3 O</a:t>
            </a:r>
            <a:r>
              <a:rPr lang="en-US" sz="4400" b="1" baseline="-25000" dirty="0">
                <a:solidFill>
                  <a:schemeClr val="bg2"/>
                </a:solidFill>
              </a:rPr>
              <a:t>2(g)</a:t>
            </a:r>
            <a:endParaRPr lang="en-US" sz="4400" b="1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/>
              <a:t>Al</a:t>
            </a:r>
            <a:r>
              <a:rPr lang="en-US" sz="3600" b="1" baseline="-25000" dirty="0"/>
              <a:t>(s)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SO</a:t>
            </a:r>
            <a:r>
              <a:rPr lang="en-US" sz="3600" b="1" baseline="-25000" dirty="0"/>
              <a:t>4(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  <a:r>
              <a:rPr lang="en-US" sz="3600" b="1" dirty="0"/>
              <a:t> </a:t>
            </a:r>
            <a:r>
              <a:rPr lang="en-US" sz="3600" b="1" dirty="0">
                <a:cs typeface="Arial" charset="0"/>
              </a:rPr>
              <a:t>→</a:t>
            </a:r>
            <a:r>
              <a:rPr lang="en-US" sz="3600" b="1" dirty="0"/>
              <a:t> Al</a:t>
            </a:r>
            <a:r>
              <a:rPr lang="en-US" sz="3600" b="1" baseline="-25000" dirty="0"/>
              <a:t>2</a:t>
            </a:r>
            <a:r>
              <a:rPr lang="en-US" sz="3600" b="1" dirty="0"/>
              <a:t>(SO</a:t>
            </a:r>
            <a:r>
              <a:rPr lang="en-US" sz="3600" b="1" baseline="-25000" dirty="0"/>
              <a:t>4</a:t>
            </a:r>
            <a:r>
              <a:rPr lang="en-US" sz="3600" b="1" dirty="0"/>
              <a:t>)</a:t>
            </a:r>
            <a:r>
              <a:rPr lang="en-US" sz="3600" b="1" baseline="-25000" dirty="0"/>
              <a:t>3(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  <a:r>
              <a:rPr lang="en-US" sz="3600" b="1" dirty="0"/>
              <a:t>  +  H</a:t>
            </a:r>
            <a:r>
              <a:rPr lang="en-US" sz="3600" b="1" baseline="-25000" dirty="0"/>
              <a:t>2(g)</a:t>
            </a:r>
          </a:p>
          <a:p>
            <a:pPr>
              <a:buFont typeface="Wingdings" pitchFamily="2" charset="2"/>
              <a:buNone/>
            </a:pPr>
            <a:endParaRPr lang="en-US" sz="4000" b="1" dirty="0"/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2"/>
                </a:solidFill>
              </a:rPr>
              <a:t>2 Al</a:t>
            </a:r>
            <a:r>
              <a:rPr lang="en-US" sz="3600" b="1" baseline="-25000" dirty="0">
                <a:solidFill>
                  <a:schemeClr val="bg2"/>
                </a:solidFill>
              </a:rPr>
              <a:t>(s)</a:t>
            </a:r>
            <a:r>
              <a:rPr lang="en-US" sz="3600" b="1" dirty="0">
                <a:solidFill>
                  <a:schemeClr val="bg2"/>
                </a:solidFill>
              </a:rPr>
              <a:t>+3 H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SO</a:t>
            </a:r>
            <a:r>
              <a:rPr lang="en-US" sz="3600" b="1" baseline="-25000" dirty="0">
                <a:solidFill>
                  <a:schemeClr val="bg2"/>
                </a:solidFill>
              </a:rPr>
              <a:t>4(</a:t>
            </a:r>
            <a:r>
              <a:rPr lang="en-US" sz="3600" b="1" baseline="-25000" dirty="0" err="1">
                <a:solidFill>
                  <a:schemeClr val="bg2"/>
                </a:solidFill>
              </a:rPr>
              <a:t>aq</a:t>
            </a:r>
            <a:r>
              <a:rPr lang="en-US" sz="3600" b="1" baseline="-25000" dirty="0">
                <a:solidFill>
                  <a:schemeClr val="bg2"/>
                </a:solidFill>
              </a:rPr>
              <a:t>) </a:t>
            </a:r>
            <a:r>
              <a:rPr lang="en-US" sz="3600" b="1" dirty="0">
                <a:solidFill>
                  <a:schemeClr val="bg2"/>
                </a:solidFill>
                <a:cs typeface="Arial" charset="0"/>
              </a:rPr>
              <a:t>→</a:t>
            </a:r>
            <a:r>
              <a:rPr lang="en-US" sz="3600" b="1" dirty="0">
                <a:solidFill>
                  <a:schemeClr val="bg2"/>
                </a:solidFill>
              </a:rPr>
              <a:t> Al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(SO</a:t>
            </a:r>
            <a:r>
              <a:rPr lang="en-US" sz="3600" b="1" baseline="-25000" dirty="0">
                <a:solidFill>
                  <a:schemeClr val="bg2"/>
                </a:solidFill>
              </a:rPr>
              <a:t>4</a:t>
            </a:r>
            <a:r>
              <a:rPr lang="en-US" sz="3600" b="1" dirty="0">
                <a:solidFill>
                  <a:schemeClr val="bg2"/>
                </a:solidFill>
              </a:rPr>
              <a:t>)</a:t>
            </a:r>
            <a:r>
              <a:rPr lang="en-US" sz="3600" b="1" baseline="-25000" dirty="0">
                <a:solidFill>
                  <a:schemeClr val="bg2"/>
                </a:solidFill>
              </a:rPr>
              <a:t>3(</a:t>
            </a:r>
            <a:r>
              <a:rPr lang="en-US" sz="3600" b="1" baseline="-25000" dirty="0" err="1">
                <a:solidFill>
                  <a:schemeClr val="bg2"/>
                </a:solidFill>
              </a:rPr>
              <a:t>aq</a:t>
            </a:r>
            <a:r>
              <a:rPr lang="en-US" sz="3600" b="1" baseline="-25000" dirty="0">
                <a:solidFill>
                  <a:schemeClr val="bg2"/>
                </a:solidFill>
              </a:rPr>
              <a:t>)</a:t>
            </a:r>
            <a:r>
              <a:rPr lang="en-US" sz="3600" b="1" dirty="0">
                <a:solidFill>
                  <a:schemeClr val="bg2"/>
                </a:solidFill>
              </a:rPr>
              <a:t> +  3 H</a:t>
            </a:r>
            <a:r>
              <a:rPr lang="en-US" sz="3600" b="1" baseline="-25000" dirty="0">
                <a:solidFill>
                  <a:schemeClr val="bg2"/>
                </a:solidFill>
              </a:rPr>
              <a:t>2(g)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/>
              <a:t>	Hg(OH)</a:t>
            </a:r>
            <a:r>
              <a:rPr lang="en-US" b="1" baseline="-25000" dirty="0"/>
              <a:t>2(s)</a:t>
            </a:r>
            <a:r>
              <a:rPr lang="en-US" b="1" dirty="0"/>
              <a:t> + H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4(</a:t>
            </a:r>
            <a:r>
              <a:rPr lang="en-US" b="1" baseline="-25000" dirty="0" err="1"/>
              <a:t>aq</a:t>
            </a:r>
            <a:r>
              <a:rPr lang="en-US" b="1" baseline="-25000" dirty="0"/>
              <a:t>) </a:t>
            </a:r>
            <a:r>
              <a:rPr lang="en-US" b="1" dirty="0">
                <a:sym typeface="ZapfDingbats" pitchFamily="82" charset="2"/>
              </a:rPr>
              <a:t></a:t>
            </a:r>
            <a:r>
              <a:rPr lang="en-US" b="1" dirty="0"/>
              <a:t> Hg</a:t>
            </a:r>
            <a:r>
              <a:rPr lang="en-US" b="1" baseline="-25000" dirty="0"/>
              <a:t>3</a:t>
            </a:r>
            <a:r>
              <a:rPr lang="en-US" b="1" dirty="0"/>
              <a:t>(PO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2(s)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(l)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sz="2800" b="1" dirty="0"/>
          </a:p>
          <a:p>
            <a:pPr algn="ctr"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3Hg(OH)</a:t>
            </a:r>
            <a:r>
              <a:rPr lang="en-US" b="1" baseline="-25000" dirty="0">
                <a:solidFill>
                  <a:schemeClr val="bg2"/>
                </a:solidFill>
              </a:rPr>
              <a:t>2(s)</a:t>
            </a:r>
            <a:r>
              <a:rPr lang="en-US" b="1" dirty="0">
                <a:solidFill>
                  <a:schemeClr val="bg2"/>
                </a:solidFill>
              </a:rPr>
              <a:t> + 2H</a:t>
            </a:r>
            <a:r>
              <a:rPr lang="en-US" b="1" baseline="-25000" dirty="0">
                <a:solidFill>
                  <a:schemeClr val="bg2"/>
                </a:solidFill>
              </a:rPr>
              <a:t>3</a:t>
            </a:r>
            <a:r>
              <a:rPr lang="en-US" b="1" dirty="0">
                <a:solidFill>
                  <a:schemeClr val="bg2"/>
                </a:solidFill>
              </a:rPr>
              <a:t>PO</a:t>
            </a:r>
            <a:r>
              <a:rPr lang="en-US" b="1" baseline="-25000" dirty="0">
                <a:solidFill>
                  <a:schemeClr val="bg2"/>
                </a:solidFill>
              </a:rPr>
              <a:t>4(</a:t>
            </a:r>
            <a:r>
              <a:rPr lang="en-US" b="1" baseline="-25000" dirty="0" err="1">
                <a:solidFill>
                  <a:schemeClr val="bg2"/>
                </a:solidFill>
              </a:rPr>
              <a:t>aq</a:t>
            </a:r>
            <a:r>
              <a:rPr lang="en-US" b="1" baseline="-25000" dirty="0">
                <a:solidFill>
                  <a:schemeClr val="bg2"/>
                </a:solidFill>
              </a:rPr>
              <a:t>) </a:t>
            </a:r>
            <a:r>
              <a:rPr lang="en-US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b="1" dirty="0">
                <a:solidFill>
                  <a:schemeClr val="bg2"/>
                </a:solidFill>
              </a:rPr>
              <a:t> Hg</a:t>
            </a:r>
            <a:r>
              <a:rPr lang="en-US" b="1" baseline="-25000" dirty="0">
                <a:solidFill>
                  <a:schemeClr val="bg2"/>
                </a:solidFill>
              </a:rPr>
              <a:t>3</a:t>
            </a:r>
            <a:r>
              <a:rPr lang="en-US" b="1" dirty="0">
                <a:solidFill>
                  <a:schemeClr val="bg2"/>
                </a:solidFill>
              </a:rPr>
              <a:t>(PO</a:t>
            </a:r>
            <a:r>
              <a:rPr lang="en-US" b="1" baseline="-25000" dirty="0">
                <a:solidFill>
                  <a:schemeClr val="bg2"/>
                </a:solidFill>
              </a:rPr>
              <a:t>4</a:t>
            </a:r>
            <a:r>
              <a:rPr lang="en-US" b="1" dirty="0">
                <a:solidFill>
                  <a:schemeClr val="bg2"/>
                </a:solidFill>
              </a:rPr>
              <a:t>)</a:t>
            </a:r>
            <a:r>
              <a:rPr lang="en-US" b="1" baseline="-25000" dirty="0">
                <a:solidFill>
                  <a:schemeClr val="bg2"/>
                </a:solidFill>
              </a:rPr>
              <a:t>2(s)</a:t>
            </a:r>
            <a:r>
              <a:rPr lang="en-US" b="1" dirty="0">
                <a:solidFill>
                  <a:schemeClr val="bg2"/>
                </a:solidFill>
              </a:rPr>
              <a:t> + 6H</a:t>
            </a:r>
            <a:r>
              <a:rPr lang="en-US" b="1" baseline="-25000" dirty="0">
                <a:solidFill>
                  <a:schemeClr val="bg2"/>
                </a:solidFill>
              </a:rPr>
              <a:t>2</a:t>
            </a:r>
            <a:r>
              <a:rPr lang="en-US" b="1" dirty="0">
                <a:solidFill>
                  <a:schemeClr val="bg2"/>
                </a:solidFill>
              </a:rPr>
              <a:t>O</a:t>
            </a:r>
            <a:r>
              <a:rPr lang="en-US" b="1" baseline="-25000" dirty="0">
                <a:solidFill>
                  <a:schemeClr val="bg2"/>
                </a:solidFill>
              </a:rPr>
              <a:t>(l)</a:t>
            </a: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 err="1"/>
              <a:t>CuO</a:t>
            </a:r>
            <a:r>
              <a:rPr lang="en-US" sz="3600" b="1" baseline="-25000" dirty="0"/>
              <a:t>(s)</a:t>
            </a:r>
            <a:r>
              <a:rPr lang="en-US" sz="3600" b="1" dirty="0"/>
              <a:t> + NH</a:t>
            </a:r>
            <a:r>
              <a:rPr lang="en-US" sz="3600" b="1" baseline="-25000" dirty="0"/>
              <a:t>3(g)</a:t>
            </a:r>
            <a:r>
              <a:rPr lang="en-US" sz="3600" b="1" dirty="0"/>
              <a:t>  </a:t>
            </a:r>
            <a:r>
              <a:rPr lang="en-US" sz="3600" b="1" dirty="0">
                <a:sym typeface="ZapfDingbats" pitchFamily="82" charset="2"/>
              </a:rPr>
              <a:t></a:t>
            </a:r>
            <a:r>
              <a:rPr lang="en-US" sz="3600" b="1" dirty="0"/>
              <a:t> Cu</a:t>
            </a:r>
            <a:r>
              <a:rPr lang="en-US" sz="3600" b="1" baseline="-25000" dirty="0"/>
              <a:t>(s)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</a:t>
            </a:r>
            <a:r>
              <a:rPr lang="en-US" sz="3600" b="1" baseline="-25000" dirty="0"/>
              <a:t>(l)</a:t>
            </a:r>
            <a:r>
              <a:rPr lang="en-US" sz="3600" b="1" dirty="0"/>
              <a:t>  + N</a:t>
            </a:r>
            <a:r>
              <a:rPr lang="en-US" sz="3600" b="1" baseline="-25000" dirty="0"/>
              <a:t>2(g)</a:t>
            </a:r>
          </a:p>
          <a:p>
            <a:pPr>
              <a:buFont typeface="Wingdings" pitchFamily="2" charset="2"/>
              <a:buNone/>
            </a:pPr>
            <a:endParaRPr lang="en-US" sz="3600" b="1" dirty="0"/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2"/>
                </a:solidFill>
              </a:rPr>
              <a:t>3CuO</a:t>
            </a:r>
            <a:r>
              <a:rPr lang="en-US" sz="3600" b="1" baseline="-25000" dirty="0">
                <a:solidFill>
                  <a:schemeClr val="bg2"/>
                </a:solidFill>
              </a:rPr>
              <a:t>(s)</a:t>
            </a:r>
            <a:r>
              <a:rPr lang="en-US" sz="3600" b="1" dirty="0">
                <a:solidFill>
                  <a:schemeClr val="bg2"/>
                </a:solidFill>
              </a:rPr>
              <a:t> + 2NH</a:t>
            </a:r>
            <a:r>
              <a:rPr lang="en-US" sz="3600" b="1" baseline="-25000" dirty="0">
                <a:solidFill>
                  <a:schemeClr val="bg2"/>
                </a:solidFill>
              </a:rPr>
              <a:t>3(g)</a:t>
            </a:r>
            <a:r>
              <a:rPr lang="en-US" sz="3600" b="1" dirty="0">
                <a:solidFill>
                  <a:schemeClr val="bg2"/>
                </a:solidFill>
              </a:rPr>
              <a:t> </a:t>
            </a:r>
            <a:r>
              <a:rPr lang="en-US" sz="36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3600" b="1" dirty="0">
                <a:solidFill>
                  <a:schemeClr val="bg2"/>
                </a:solidFill>
              </a:rPr>
              <a:t> 3Cu</a:t>
            </a:r>
            <a:r>
              <a:rPr lang="en-US" sz="3600" b="1" baseline="-25000" dirty="0">
                <a:solidFill>
                  <a:schemeClr val="bg2"/>
                </a:solidFill>
              </a:rPr>
              <a:t>(s)</a:t>
            </a:r>
            <a:r>
              <a:rPr lang="en-US" sz="3600" b="1" dirty="0">
                <a:solidFill>
                  <a:schemeClr val="bg2"/>
                </a:solidFill>
              </a:rPr>
              <a:t>+ 3H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O</a:t>
            </a:r>
            <a:r>
              <a:rPr lang="en-US" sz="3600" b="1" baseline="-25000" dirty="0">
                <a:solidFill>
                  <a:schemeClr val="bg2"/>
                </a:solidFill>
              </a:rPr>
              <a:t>(l)</a:t>
            </a:r>
            <a:r>
              <a:rPr lang="en-US" sz="3600" b="1" dirty="0">
                <a:solidFill>
                  <a:schemeClr val="bg2"/>
                </a:solidFill>
              </a:rPr>
              <a:t> + N</a:t>
            </a:r>
            <a:r>
              <a:rPr lang="en-US" sz="3600" b="1" baseline="-25000" dirty="0">
                <a:solidFill>
                  <a:schemeClr val="bg2"/>
                </a:solidFill>
              </a:rPr>
              <a:t>2(g)</a:t>
            </a:r>
            <a:endParaRPr lang="en-US" sz="3600" b="1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 dirty="0"/>
              <a:t>NH</a:t>
            </a:r>
            <a:r>
              <a:rPr lang="en-US" sz="4400" b="1" baseline="-25000" dirty="0"/>
              <a:t>3(g) </a:t>
            </a:r>
            <a:r>
              <a:rPr lang="en-US" sz="4400" b="1" dirty="0"/>
              <a:t>+ O</a:t>
            </a:r>
            <a:r>
              <a:rPr lang="en-US" sz="4400" b="1" baseline="-25000" dirty="0"/>
              <a:t>2(g)</a:t>
            </a:r>
            <a:r>
              <a:rPr lang="en-US" sz="4400" b="1" dirty="0"/>
              <a:t>  </a:t>
            </a:r>
            <a:r>
              <a:rPr lang="en-US" sz="4400" b="1" dirty="0">
                <a:sym typeface="ZapfDingbats" pitchFamily="82" charset="2"/>
              </a:rPr>
              <a:t></a:t>
            </a:r>
            <a:r>
              <a:rPr lang="en-US" sz="4400" b="1" dirty="0"/>
              <a:t> N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4(g)</a:t>
            </a:r>
            <a:r>
              <a:rPr lang="en-US" sz="4400" b="1" dirty="0"/>
              <a:t> + 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(g)</a:t>
            </a:r>
            <a:endParaRPr lang="en-US" sz="4400" b="1" dirty="0"/>
          </a:p>
          <a:p>
            <a:pPr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2"/>
                </a:solidFill>
              </a:rPr>
              <a:t>4 NH</a:t>
            </a:r>
            <a:r>
              <a:rPr lang="en-US" sz="3600" b="1" baseline="-25000" dirty="0">
                <a:solidFill>
                  <a:schemeClr val="bg2"/>
                </a:solidFill>
              </a:rPr>
              <a:t>3(g)</a:t>
            </a:r>
            <a:r>
              <a:rPr lang="en-US" sz="3600" b="1" dirty="0">
                <a:solidFill>
                  <a:schemeClr val="bg2"/>
                </a:solidFill>
              </a:rPr>
              <a:t> + 7 O</a:t>
            </a:r>
            <a:r>
              <a:rPr lang="en-US" sz="3600" b="1" baseline="-25000" dirty="0">
                <a:solidFill>
                  <a:schemeClr val="bg2"/>
                </a:solidFill>
              </a:rPr>
              <a:t>2(g)</a:t>
            </a:r>
            <a:r>
              <a:rPr lang="en-US" sz="3600" b="1" dirty="0">
                <a:solidFill>
                  <a:schemeClr val="bg2"/>
                </a:solidFill>
              </a:rPr>
              <a:t> </a:t>
            </a:r>
            <a:r>
              <a:rPr lang="en-US" sz="36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3600" b="1" dirty="0">
                <a:solidFill>
                  <a:schemeClr val="bg2"/>
                </a:solidFill>
              </a:rPr>
              <a:t> 2 N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O</a:t>
            </a:r>
            <a:r>
              <a:rPr lang="en-US" sz="3600" b="1" baseline="-25000" dirty="0">
                <a:solidFill>
                  <a:schemeClr val="bg2"/>
                </a:solidFill>
              </a:rPr>
              <a:t>4(g)</a:t>
            </a:r>
            <a:r>
              <a:rPr lang="en-US" sz="3600" b="1" dirty="0">
                <a:solidFill>
                  <a:schemeClr val="bg2"/>
                </a:solidFill>
              </a:rPr>
              <a:t> + 6 H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O</a:t>
            </a:r>
            <a:r>
              <a:rPr lang="en-US" sz="3600" b="1" baseline="-25000" dirty="0">
                <a:solidFill>
                  <a:schemeClr val="bg2"/>
                </a:solidFill>
              </a:rPr>
              <a:t>(g)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/>
              <a:t>chlorine  </a:t>
            </a:r>
            <a:r>
              <a:rPr lang="en-US" sz="3600" b="1" dirty="0"/>
              <a:t>+</a:t>
            </a:r>
            <a:r>
              <a:rPr lang="en-US" sz="3600" dirty="0"/>
              <a:t> magnesium iodide  </a:t>
            </a:r>
            <a:r>
              <a:rPr lang="en-US" sz="3600" dirty="0">
                <a:sym typeface="ZapfDingbats" pitchFamily="82" charset="2"/>
              </a:rPr>
              <a:t></a:t>
            </a:r>
            <a:r>
              <a:rPr lang="en-US" sz="3600" dirty="0"/>
              <a:t> magnesium chloride + iodine</a:t>
            </a:r>
            <a:endParaRPr lang="en-US" sz="2800" b="1" dirty="0"/>
          </a:p>
          <a:p>
            <a:pPr algn="ctr">
              <a:buFont typeface="Wingdings" pitchFamily="2" charset="2"/>
              <a:buNone/>
            </a:pPr>
            <a:endParaRPr lang="en-US" sz="2800" b="1" dirty="0"/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2"/>
                </a:solidFill>
              </a:rPr>
              <a:t>Cl</a:t>
            </a:r>
            <a:r>
              <a:rPr lang="en-US" sz="4000" b="1" baseline="-25000" dirty="0">
                <a:solidFill>
                  <a:schemeClr val="bg2"/>
                </a:solidFill>
              </a:rPr>
              <a:t>2(g)</a:t>
            </a:r>
            <a:r>
              <a:rPr lang="en-US" sz="4000" b="1" dirty="0">
                <a:solidFill>
                  <a:schemeClr val="bg2"/>
                </a:solidFill>
              </a:rPr>
              <a:t> + MgI</a:t>
            </a:r>
            <a:r>
              <a:rPr lang="en-US" sz="4000" b="1" baseline="-25000" dirty="0">
                <a:solidFill>
                  <a:schemeClr val="bg2"/>
                </a:solidFill>
              </a:rPr>
              <a:t>2(</a:t>
            </a:r>
            <a:r>
              <a:rPr lang="en-US" sz="4000" b="1" baseline="-25000" dirty="0" err="1">
                <a:solidFill>
                  <a:schemeClr val="bg2"/>
                </a:solidFill>
              </a:rPr>
              <a:t>aq</a:t>
            </a:r>
            <a:r>
              <a:rPr lang="en-US" sz="4000" b="1" baseline="-25000" dirty="0">
                <a:solidFill>
                  <a:schemeClr val="bg2"/>
                </a:solidFill>
              </a:rPr>
              <a:t>)</a:t>
            </a:r>
            <a:r>
              <a:rPr lang="en-US" sz="4000" b="1" dirty="0">
                <a:solidFill>
                  <a:schemeClr val="bg2"/>
                </a:solidFill>
              </a:rPr>
              <a:t>  </a:t>
            </a:r>
            <a:r>
              <a:rPr lang="en-US" sz="40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2"/>
                </a:solidFill>
              </a:rPr>
              <a:t>  MgCl</a:t>
            </a:r>
            <a:r>
              <a:rPr lang="en-US" sz="4000" b="1" baseline="-25000" dirty="0">
                <a:solidFill>
                  <a:schemeClr val="bg2"/>
                </a:solidFill>
              </a:rPr>
              <a:t>2(</a:t>
            </a:r>
            <a:r>
              <a:rPr lang="en-US" sz="4000" b="1" baseline="-25000" dirty="0" err="1">
                <a:solidFill>
                  <a:schemeClr val="bg2"/>
                </a:solidFill>
              </a:rPr>
              <a:t>aq</a:t>
            </a:r>
            <a:r>
              <a:rPr lang="en-US" sz="4000" b="1" baseline="-25000" dirty="0">
                <a:solidFill>
                  <a:schemeClr val="bg2"/>
                </a:solidFill>
              </a:rPr>
              <a:t>)</a:t>
            </a:r>
            <a:r>
              <a:rPr lang="en-US" sz="4000" b="1" dirty="0">
                <a:solidFill>
                  <a:schemeClr val="bg2"/>
                </a:solidFill>
              </a:rPr>
              <a:t> + I</a:t>
            </a:r>
            <a:r>
              <a:rPr lang="en-US" sz="4000" b="1" baseline="-25000" dirty="0">
                <a:solidFill>
                  <a:schemeClr val="bg2"/>
                </a:solidFill>
              </a:rPr>
              <a:t>2(s)</a:t>
            </a:r>
            <a:endParaRPr lang="en-US" sz="4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sodium chloride </a:t>
            </a:r>
            <a:r>
              <a:rPr lang="en-US" sz="4000" b="1" dirty="0"/>
              <a:t>+</a:t>
            </a:r>
            <a:r>
              <a:rPr lang="en-US" sz="4000" dirty="0"/>
              <a:t> sulfuric acid </a:t>
            </a:r>
            <a:r>
              <a:rPr lang="en-US" sz="4000" dirty="0">
                <a:sym typeface="ZapfDingbats" pitchFamily="82" charset="2"/>
              </a:rPr>
              <a:t></a:t>
            </a:r>
            <a:r>
              <a:rPr lang="en-US" sz="4000" dirty="0"/>
              <a:t> hydrochloric acid </a:t>
            </a:r>
            <a:r>
              <a:rPr lang="en-US" sz="4000" b="1" dirty="0"/>
              <a:t>+</a:t>
            </a:r>
            <a:r>
              <a:rPr lang="en-US" sz="4000" dirty="0"/>
              <a:t> sodium sulfate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 algn="ctr"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2 </a:t>
            </a:r>
            <a:r>
              <a:rPr lang="en-US" b="1" dirty="0" err="1">
                <a:solidFill>
                  <a:schemeClr val="bg2"/>
                </a:solidFill>
              </a:rPr>
              <a:t>NaCl</a:t>
            </a:r>
            <a:r>
              <a:rPr lang="en-US" b="1" baseline="-25000" dirty="0">
                <a:solidFill>
                  <a:schemeClr val="bg2"/>
                </a:solidFill>
              </a:rPr>
              <a:t>(</a:t>
            </a:r>
            <a:r>
              <a:rPr lang="en-US" b="1" baseline="-25000" dirty="0" err="1">
                <a:solidFill>
                  <a:schemeClr val="bg2"/>
                </a:solidFill>
              </a:rPr>
              <a:t>aq</a:t>
            </a:r>
            <a:r>
              <a:rPr lang="en-US" b="1" baseline="-25000" dirty="0">
                <a:solidFill>
                  <a:schemeClr val="bg2"/>
                </a:solidFill>
              </a:rPr>
              <a:t>)</a:t>
            </a:r>
            <a:r>
              <a:rPr lang="en-US" b="1" dirty="0">
                <a:solidFill>
                  <a:schemeClr val="bg2"/>
                </a:solidFill>
              </a:rPr>
              <a:t> + H</a:t>
            </a:r>
            <a:r>
              <a:rPr lang="en-US" b="1" baseline="-25000" dirty="0">
                <a:solidFill>
                  <a:schemeClr val="bg2"/>
                </a:solidFill>
              </a:rPr>
              <a:t>2</a:t>
            </a:r>
            <a:r>
              <a:rPr lang="en-US" b="1" dirty="0">
                <a:solidFill>
                  <a:schemeClr val="bg2"/>
                </a:solidFill>
              </a:rPr>
              <a:t>SO</a:t>
            </a:r>
            <a:r>
              <a:rPr lang="en-US" b="1" baseline="-25000" dirty="0">
                <a:solidFill>
                  <a:schemeClr val="bg2"/>
                </a:solidFill>
              </a:rPr>
              <a:t>4(</a:t>
            </a:r>
            <a:r>
              <a:rPr lang="en-US" b="1" baseline="-25000" dirty="0" err="1">
                <a:solidFill>
                  <a:schemeClr val="bg2"/>
                </a:solidFill>
              </a:rPr>
              <a:t>aq</a:t>
            </a:r>
            <a:r>
              <a:rPr lang="en-US" b="1" baseline="-25000" dirty="0">
                <a:solidFill>
                  <a:schemeClr val="bg2"/>
                </a:solidFill>
              </a:rPr>
              <a:t>)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b="1" dirty="0">
                <a:solidFill>
                  <a:schemeClr val="bg2"/>
                </a:solidFill>
              </a:rPr>
              <a:t> 2 </a:t>
            </a:r>
            <a:r>
              <a:rPr lang="en-US" b="1" dirty="0" err="1">
                <a:solidFill>
                  <a:schemeClr val="bg2"/>
                </a:solidFill>
              </a:rPr>
              <a:t>HCl</a:t>
            </a:r>
            <a:r>
              <a:rPr lang="en-US" b="1" baseline="-25000" dirty="0">
                <a:solidFill>
                  <a:schemeClr val="bg2"/>
                </a:solidFill>
              </a:rPr>
              <a:t>(</a:t>
            </a:r>
            <a:r>
              <a:rPr lang="en-US" b="1" baseline="-25000" dirty="0" err="1">
                <a:solidFill>
                  <a:schemeClr val="bg2"/>
                </a:solidFill>
              </a:rPr>
              <a:t>aq</a:t>
            </a:r>
            <a:r>
              <a:rPr lang="en-US" b="1" baseline="-25000" dirty="0">
                <a:solidFill>
                  <a:schemeClr val="bg2"/>
                </a:solidFill>
              </a:rPr>
              <a:t>)</a:t>
            </a:r>
            <a:r>
              <a:rPr lang="en-US" b="1" dirty="0">
                <a:solidFill>
                  <a:schemeClr val="bg2"/>
                </a:solidFill>
              </a:rPr>
              <a:t> + Na</a:t>
            </a:r>
            <a:r>
              <a:rPr lang="en-US" b="1" baseline="-25000" dirty="0">
                <a:solidFill>
                  <a:schemeClr val="bg2"/>
                </a:solidFill>
              </a:rPr>
              <a:t>2</a:t>
            </a:r>
            <a:r>
              <a:rPr lang="en-US" b="1" dirty="0">
                <a:solidFill>
                  <a:schemeClr val="bg2"/>
                </a:solidFill>
              </a:rPr>
              <a:t>SO</a:t>
            </a:r>
            <a:r>
              <a:rPr lang="en-US" b="1" baseline="-25000" dirty="0">
                <a:solidFill>
                  <a:schemeClr val="bg2"/>
                </a:solidFill>
              </a:rPr>
              <a:t>4(</a:t>
            </a:r>
            <a:r>
              <a:rPr lang="en-US" b="1" baseline="-25000" dirty="0" err="1">
                <a:solidFill>
                  <a:schemeClr val="bg2"/>
                </a:solidFill>
              </a:rPr>
              <a:t>aq</a:t>
            </a:r>
            <a:r>
              <a:rPr lang="en-US" b="1" baseline="-25000" dirty="0">
                <a:solidFill>
                  <a:schemeClr val="bg2"/>
                </a:solidFill>
              </a:rPr>
              <a:t>)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68475"/>
            <a:ext cx="9144000" cy="4362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dirty="0"/>
              <a:t>	</a:t>
            </a:r>
            <a:r>
              <a:rPr lang="en-US" sz="4000" dirty="0"/>
              <a:t>potassium nitrate decomposes into potassium nitrite and oxygen </a:t>
            </a:r>
            <a:endParaRPr lang="en-US" sz="3600" b="1" dirty="0"/>
          </a:p>
          <a:p>
            <a:pPr>
              <a:buFont typeface="Wingdings" pitchFamily="2" charset="2"/>
              <a:buNone/>
            </a:pPr>
            <a:endParaRPr lang="en-US" sz="4000" b="1" dirty="0"/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2"/>
                </a:solidFill>
              </a:rPr>
              <a:t>2 KNO</a:t>
            </a:r>
            <a:r>
              <a:rPr lang="en-US" sz="4000" b="1" baseline="-25000" dirty="0">
                <a:solidFill>
                  <a:schemeClr val="bg2"/>
                </a:solidFill>
              </a:rPr>
              <a:t>3(</a:t>
            </a:r>
            <a:r>
              <a:rPr lang="en-US" sz="4000" b="1" baseline="-25000" dirty="0" err="1">
                <a:solidFill>
                  <a:schemeClr val="bg2"/>
                </a:solidFill>
              </a:rPr>
              <a:t>aq</a:t>
            </a:r>
            <a:r>
              <a:rPr lang="en-US" sz="4000" b="1" baseline="-25000" dirty="0">
                <a:solidFill>
                  <a:schemeClr val="bg2"/>
                </a:solidFill>
              </a:rPr>
              <a:t>) 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2"/>
                </a:solidFill>
              </a:rPr>
              <a:t> 2 KNO</a:t>
            </a:r>
            <a:r>
              <a:rPr lang="en-US" sz="4000" b="1" baseline="-25000" dirty="0">
                <a:solidFill>
                  <a:schemeClr val="bg2"/>
                </a:solidFill>
              </a:rPr>
              <a:t>2(</a:t>
            </a:r>
            <a:r>
              <a:rPr lang="en-US" sz="4000" b="1" baseline="-25000" dirty="0" err="1">
                <a:solidFill>
                  <a:schemeClr val="bg2"/>
                </a:solidFill>
              </a:rPr>
              <a:t>aq</a:t>
            </a:r>
            <a:r>
              <a:rPr lang="en-US" sz="4000" b="1" baseline="-25000" dirty="0">
                <a:solidFill>
                  <a:schemeClr val="bg2"/>
                </a:solidFill>
              </a:rPr>
              <a:t>)</a:t>
            </a:r>
            <a:r>
              <a:rPr lang="en-US" sz="4000" b="1" dirty="0">
                <a:solidFill>
                  <a:schemeClr val="bg2"/>
                </a:solidFill>
              </a:rPr>
              <a:t> +  O</a:t>
            </a:r>
            <a:r>
              <a:rPr lang="en-US" sz="4000" b="1" baseline="-25000" dirty="0">
                <a:solidFill>
                  <a:schemeClr val="bg2"/>
                </a:solidFill>
              </a:rPr>
              <a:t>2(g)</a:t>
            </a:r>
            <a:endParaRPr lang="en-US" sz="4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/>
              <a:t> bismuth (III) nitrate </a:t>
            </a:r>
            <a:r>
              <a:rPr lang="en-US" sz="3600" b="1" dirty="0"/>
              <a:t>+</a:t>
            </a:r>
            <a:r>
              <a:rPr lang="en-US" sz="3600" dirty="0"/>
              <a:t> calcium iodide </a:t>
            </a:r>
            <a:r>
              <a:rPr lang="en-US" sz="3600" dirty="0">
                <a:sym typeface="ZapfDingbats" pitchFamily="82" charset="2"/>
              </a:rPr>
              <a:t></a:t>
            </a:r>
            <a:r>
              <a:rPr lang="en-US" sz="3600" dirty="0"/>
              <a:t> bismuth (III) iodide + calcium nitrate</a:t>
            </a:r>
            <a:endParaRPr lang="en-US" sz="3600" b="1" dirty="0"/>
          </a:p>
          <a:p>
            <a:pPr>
              <a:buFont typeface="Wingdings" pitchFamily="2" charset="2"/>
              <a:buNone/>
            </a:pPr>
            <a:endParaRPr lang="en-US" sz="3600" b="1" dirty="0"/>
          </a:p>
          <a:p>
            <a:pPr algn="ctr">
              <a:buFont typeface="Wingdings" pitchFamily="2" charset="2"/>
              <a:buNone/>
            </a:pPr>
            <a:r>
              <a:rPr lang="en-US" sz="2800" b="1" dirty="0">
                <a:solidFill>
                  <a:schemeClr val="bg2"/>
                </a:solidFill>
              </a:rPr>
              <a:t>2 Bi(NO</a:t>
            </a:r>
            <a:r>
              <a:rPr lang="en-US" sz="2800" b="1" baseline="-25000" dirty="0">
                <a:solidFill>
                  <a:schemeClr val="bg2"/>
                </a:solidFill>
              </a:rPr>
              <a:t>3</a:t>
            </a:r>
            <a:r>
              <a:rPr lang="en-US" sz="2800" b="1" dirty="0">
                <a:solidFill>
                  <a:schemeClr val="bg2"/>
                </a:solidFill>
              </a:rPr>
              <a:t>)</a:t>
            </a:r>
            <a:r>
              <a:rPr lang="en-US" sz="2800" b="1" baseline="-25000" dirty="0">
                <a:solidFill>
                  <a:schemeClr val="bg2"/>
                </a:solidFill>
              </a:rPr>
              <a:t>3(</a:t>
            </a:r>
            <a:r>
              <a:rPr lang="en-US" sz="2800" b="1" baseline="-25000" dirty="0" err="1">
                <a:solidFill>
                  <a:schemeClr val="bg2"/>
                </a:solidFill>
              </a:rPr>
              <a:t>aq</a:t>
            </a:r>
            <a:r>
              <a:rPr lang="en-US" sz="2800" b="1" baseline="-25000" dirty="0">
                <a:solidFill>
                  <a:schemeClr val="bg2"/>
                </a:solidFill>
              </a:rPr>
              <a:t>)</a:t>
            </a:r>
            <a:r>
              <a:rPr lang="en-US" sz="2800" b="1" dirty="0">
                <a:solidFill>
                  <a:schemeClr val="bg2"/>
                </a:solidFill>
              </a:rPr>
              <a:t> + 3 CaI</a:t>
            </a:r>
            <a:r>
              <a:rPr lang="en-US" sz="2800" b="1" baseline="-25000" dirty="0">
                <a:solidFill>
                  <a:schemeClr val="bg2"/>
                </a:solidFill>
              </a:rPr>
              <a:t>2(</a:t>
            </a:r>
            <a:r>
              <a:rPr lang="en-US" sz="2800" b="1" baseline="-25000" dirty="0" err="1">
                <a:solidFill>
                  <a:schemeClr val="bg2"/>
                </a:solidFill>
              </a:rPr>
              <a:t>aq</a:t>
            </a:r>
            <a:r>
              <a:rPr lang="en-US" sz="2800" b="1" baseline="-25000" dirty="0">
                <a:solidFill>
                  <a:schemeClr val="bg2"/>
                </a:solidFill>
              </a:rPr>
              <a:t>)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2800" b="1" dirty="0">
                <a:solidFill>
                  <a:schemeClr val="bg2"/>
                </a:solidFill>
              </a:rPr>
              <a:t> 2 BiI</a:t>
            </a:r>
            <a:r>
              <a:rPr lang="en-US" sz="2800" b="1" baseline="-25000" dirty="0">
                <a:solidFill>
                  <a:schemeClr val="bg2"/>
                </a:solidFill>
              </a:rPr>
              <a:t>3(</a:t>
            </a:r>
            <a:r>
              <a:rPr lang="en-US" sz="2800" b="1" baseline="-25000" dirty="0" err="1">
                <a:solidFill>
                  <a:schemeClr val="bg2"/>
                </a:solidFill>
              </a:rPr>
              <a:t>aq</a:t>
            </a:r>
            <a:r>
              <a:rPr lang="en-US" sz="2800" b="1" baseline="-25000" dirty="0">
                <a:solidFill>
                  <a:schemeClr val="bg2"/>
                </a:solidFill>
              </a:rPr>
              <a:t>)</a:t>
            </a:r>
            <a:r>
              <a:rPr lang="en-US" sz="2800" b="1" dirty="0">
                <a:solidFill>
                  <a:schemeClr val="bg2"/>
                </a:solidFill>
              </a:rPr>
              <a:t> + 3 Ca(NO</a:t>
            </a:r>
            <a:r>
              <a:rPr lang="en-US" sz="2800" b="1" baseline="-25000" dirty="0">
                <a:solidFill>
                  <a:schemeClr val="bg2"/>
                </a:solidFill>
              </a:rPr>
              <a:t>3</a:t>
            </a:r>
            <a:r>
              <a:rPr lang="en-US" sz="2800" b="1" dirty="0">
                <a:solidFill>
                  <a:schemeClr val="bg2"/>
                </a:solidFill>
              </a:rPr>
              <a:t>)</a:t>
            </a:r>
            <a:r>
              <a:rPr lang="en-US" sz="2800" b="1" baseline="-25000" dirty="0">
                <a:solidFill>
                  <a:schemeClr val="bg2"/>
                </a:solidFill>
              </a:rPr>
              <a:t>2(</a:t>
            </a:r>
            <a:r>
              <a:rPr lang="en-US" sz="2800" b="1" baseline="-25000" dirty="0" err="1">
                <a:solidFill>
                  <a:schemeClr val="bg2"/>
                </a:solidFill>
              </a:rPr>
              <a:t>aq</a:t>
            </a:r>
            <a:r>
              <a:rPr lang="en-US" sz="2800" b="1" baseline="-25000" dirty="0">
                <a:solidFill>
                  <a:schemeClr val="bg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 sz="2800" b="1" baseline="-25000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baseline="-25000" dirty="0"/>
          </a:p>
          <a:p>
            <a:pPr>
              <a:buFont typeface="Wingdings" pitchFamily="2" charset="2"/>
              <a:buNone/>
            </a:pPr>
            <a:endParaRPr lang="en-US" sz="24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371600"/>
          </a:xfrm>
        </p:spPr>
        <p:txBody>
          <a:bodyPr/>
          <a:lstStyle/>
          <a:p>
            <a:r>
              <a:rPr lang="en-US" sz="2800" dirty="0"/>
              <a:t>Chemical equations use words or chemical symbols to show what happens during a chemical reaction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848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The simplest form of chemical equation is a word equation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‘hydrogen + oxygen </a:t>
            </a:r>
            <a:r>
              <a:rPr lang="en-US" dirty="0">
                <a:sym typeface="Wingdings" pitchFamily="2" charset="2"/>
              </a:rPr>
              <a:t> water</a:t>
            </a:r>
            <a:endParaRPr lang="en-US" dirty="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362200" y="39624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Reactants on the left side of the arrow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715000" y="39624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Products on the right side of the arrow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057400" y="54864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Plus </a:t>
            </a:r>
            <a:r>
              <a:rPr lang="en-US" dirty="0" smtClean="0"/>
              <a:t>sign </a:t>
            </a:r>
            <a:r>
              <a:rPr lang="en-US" dirty="0"/>
              <a:t>on the left side means “reacts with”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105400" y="56388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Arrow means produce</a:t>
            </a: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3657600" y="5257800"/>
            <a:ext cx="76200" cy="3048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5486400" y="5334000"/>
            <a:ext cx="76200" cy="3048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2862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/>
              <a:t>	i</a:t>
            </a:r>
            <a:r>
              <a:rPr lang="en-US" sz="4000" dirty="0"/>
              <a:t>ron (III) oxide reacts with carbon monoxide to produce iron and carbon dioxide 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2"/>
                </a:solidFill>
              </a:rPr>
              <a:t>Fe</a:t>
            </a:r>
            <a:r>
              <a:rPr lang="en-US" sz="4000" b="1" baseline="-25000" dirty="0">
                <a:solidFill>
                  <a:schemeClr val="bg2"/>
                </a:solidFill>
              </a:rPr>
              <a:t>2</a:t>
            </a:r>
            <a:r>
              <a:rPr lang="en-US" sz="4000" b="1" dirty="0">
                <a:solidFill>
                  <a:schemeClr val="bg2"/>
                </a:solidFill>
              </a:rPr>
              <a:t>O</a:t>
            </a:r>
            <a:r>
              <a:rPr lang="en-US" sz="4000" b="1" baseline="-25000" dirty="0">
                <a:solidFill>
                  <a:schemeClr val="bg2"/>
                </a:solidFill>
              </a:rPr>
              <a:t>3(s)</a:t>
            </a:r>
            <a:r>
              <a:rPr lang="en-US" sz="4000" b="1" dirty="0">
                <a:solidFill>
                  <a:schemeClr val="bg2"/>
                </a:solidFill>
              </a:rPr>
              <a:t> + 3CO</a:t>
            </a:r>
            <a:r>
              <a:rPr lang="en-US" sz="4000" b="1" baseline="-25000" dirty="0">
                <a:solidFill>
                  <a:schemeClr val="bg2"/>
                </a:solidFill>
              </a:rPr>
              <a:t>(g)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2"/>
                </a:solidFill>
              </a:rPr>
              <a:t> 2Fe</a:t>
            </a:r>
            <a:r>
              <a:rPr lang="en-US" sz="4000" b="1" baseline="-25000" dirty="0">
                <a:solidFill>
                  <a:schemeClr val="bg2"/>
                </a:solidFill>
              </a:rPr>
              <a:t>(s)</a:t>
            </a:r>
            <a:r>
              <a:rPr lang="en-US" sz="4000" b="1" dirty="0">
                <a:solidFill>
                  <a:schemeClr val="bg2"/>
                </a:solidFill>
              </a:rPr>
              <a:t> + 3CO</a:t>
            </a:r>
            <a:r>
              <a:rPr lang="en-US" sz="4000" b="1" baseline="-25000" dirty="0">
                <a:solidFill>
                  <a:schemeClr val="bg2"/>
                </a:solidFill>
              </a:rPr>
              <a:t>2(g)</a:t>
            </a:r>
            <a:endParaRPr lang="en-US" sz="4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read pages 86 – 89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Line master 16- Writing formula equations from word equations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Line master 17-Balancing formula equations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A3.1  Check and Reflect page 90</a:t>
            </a:r>
          </a:p>
          <a:p>
            <a:pPr marL="990600" lvl="1" indent="-5334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      #’s 1 – 9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5486400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Activities &amp; Assignments:</a:t>
            </a:r>
            <a:endParaRPr lang="en-C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50000">
                    <a:srgbClr val="FF3300"/>
                  </a:gs>
                  <a:gs pos="100000">
                    <a:srgbClr val="FF9900"/>
                  </a:gs>
                </a:gsLst>
                <a:lin ang="18900000" scaled="1"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790A8C"/>
                </a:solidFill>
              </a:rPr>
              <a:t>How to write formula equations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400" dirty="0"/>
              <a:t>Solid magnesium reacts with aqueous hydrochloric acid to produce aqueous magnesium chloride and hydrogen gas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Determine your reactants and products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Write the equation with reacts on the left side of the arrow and </a:t>
            </a:r>
            <a:r>
              <a:rPr lang="en-US" sz="2400" dirty="0" smtClean="0"/>
              <a:t>products </a:t>
            </a:r>
            <a:r>
              <a:rPr lang="en-US" sz="2400" dirty="0"/>
              <a:t>on the right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Separate reactants and products with plus signs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dirty="0"/>
              <a:t>INCLUDE states and solubility!!!!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b="1" dirty="0"/>
              <a:t>Equations must be balanced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429000"/>
            <a:ext cx="8229600" cy="2590800"/>
          </a:xfrm>
        </p:spPr>
        <p:txBody>
          <a:bodyPr/>
          <a:lstStyle/>
          <a:p>
            <a:r>
              <a:rPr lang="en-US" sz="4000" b="1" dirty="0"/>
              <a:t>This means we must            always have the same number of each type of  atom on both sides of the equation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790A8C"/>
                </a:solidFill>
                <a:latin typeface="Arial Black" pitchFamily="34" charset="0"/>
              </a:rPr>
              <a:t>Writing Formula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allAtOnce"/>
      <p:bldP spid="6144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458200" cy="58674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sz="2800" dirty="0"/>
              <a:t>Determine the correct chemical formula for all reactants and products.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/>
              <a:t>check for diatomic molecules.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/>
              <a:t>check for polyatomic ions.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/>
              <a:t>indicate correct state of compounds. (s, l, g, 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Balance  metals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Balance nonmetals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Balance hydrogen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Balance oxygen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Recount all atoms 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/>
              <a:t>If every coefficient will reduce, rewrite the whole equation using the simplest ratio of coefficients.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/>
          </a:p>
          <a:p>
            <a:pPr marL="990600" lvl="1" indent="-533400">
              <a:buFont typeface="Wingdings" pitchFamily="2" charset="2"/>
              <a:buChar char="§"/>
            </a:pPr>
            <a:endParaRPr lang="en-US" dirty="0"/>
          </a:p>
          <a:p>
            <a:pPr marL="609600" indent="-60960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will work on this problem as we walk through the following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r>
              <a:rPr lang="en-US" b="1" dirty="0" smtClean="0"/>
              <a:t>Ex. </a:t>
            </a:r>
            <a:r>
              <a:rPr lang="en-US" dirty="0" smtClean="0"/>
              <a:t>Solid magnesium reacts with aqueous hydrochloric acid to produce aqueous magnesium chloride and hydrogen gas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Balance by inspection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Balance by adding a coefficient to the </a:t>
            </a:r>
            <a:r>
              <a:rPr lang="en-US" sz="5400" u="sng" dirty="0"/>
              <a:t>front</a:t>
            </a:r>
            <a:r>
              <a:rPr lang="en-US" sz="5400" dirty="0"/>
              <a:t> of the chemical formula.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Balance by inspection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Coefficients must be whole numbers.</a:t>
            </a:r>
          </a:p>
          <a:p>
            <a:pPr>
              <a:lnSpc>
                <a:spcPct val="90000"/>
              </a:lnSpc>
            </a:pPr>
            <a:r>
              <a:rPr lang="en-US" dirty="0"/>
              <a:t>Do not change subscripts in chemical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formula.</a:t>
            </a:r>
          </a:p>
          <a:p>
            <a:pPr>
              <a:lnSpc>
                <a:spcPct val="90000"/>
              </a:lnSpc>
            </a:pPr>
            <a:r>
              <a:rPr lang="en-US" dirty="0"/>
              <a:t>Do not place coefficients between atoms or ions in a formula.</a:t>
            </a:r>
          </a:p>
          <a:p>
            <a:pPr>
              <a:lnSpc>
                <a:spcPct val="90000"/>
              </a:lnSpc>
            </a:pPr>
            <a:r>
              <a:rPr lang="en-US" dirty="0"/>
              <a:t>Number of polyatomic ions must be the same on both sides of the equation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/>
              <a:t>Balance this equation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/>
              <a:t>KI</a:t>
            </a:r>
            <a:r>
              <a:rPr lang="en-US" sz="4800" b="1" baseline="-25000" dirty="0"/>
              <a:t>(</a:t>
            </a:r>
            <a:r>
              <a:rPr lang="en-US" sz="4800" b="1" baseline="-25000" dirty="0" err="1"/>
              <a:t>aq</a:t>
            </a:r>
            <a:r>
              <a:rPr lang="en-US" sz="4800" b="1" baseline="-25000" dirty="0"/>
              <a:t>)</a:t>
            </a:r>
            <a:r>
              <a:rPr lang="en-US" sz="4800" b="1" dirty="0"/>
              <a:t> + Cl</a:t>
            </a:r>
            <a:r>
              <a:rPr lang="en-US" sz="4800" b="1" baseline="-25000" dirty="0"/>
              <a:t>2(g)</a:t>
            </a:r>
            <a:r>
              <a:rPr lang="en-US" sz="4800" b="1" dirty="0"/>
              <a:t> </a:t>
            </a:r>
            <a:r>
              <a:rPr lang="en-US" sz="4800" b="1" dirty="0">
                <a:sym typeface="ZapfDingbats" pitchFamily="82" charset="2"/>
              </a:rPr>
              <a:t></a:t>
            </a:r>
            <a:r>
              <a:rPr lang="en-US" sz="4800" b="1" dirty="0"/>
              <a:t> </a:t>
            </a:r>
            <a:r>
              <a:rPr lang="en-US" sz="4800" b="1" dirty="0" err="1"/>
              <a:t>KCl</a:t>
            </a:r>
            <a:r>
              <a:rPr lang="en-US" sz="4800" b="1" baseline="-25000" dirty="0"/>
              <a:t>(</a:t>
            </a:r>
            <a:r>
              <a:rPr lang="en-US" sz="4800" b="1" baseline="-25000" dirty="0" err="1"/>
              <a:t>aq</a:t>
            </a:r>
            <a:r>
              <a:rPr lang="en-US" sz="4800" b="1" baseline="-25000" dirty="0"/>
              <a:t>)</a:t>
            </a:r>
            <a:r>
              <a:rPr lang="en-US" sz="4800" b="1" dirty="0"/>
              <a:t> + I</a:t>
            </a:r>
            <a:r>
              <a:rPr lang="en-US" sz="4800" b="1" baseline="-25000" dirty="0"/>
              <a:t>2(s)</a:t>
            </a:r>
          </a:p>
          <a:p>
            <a:pPr algn="ctr"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bg2"/>
                </a:solidFill>
              </a:rPr>
              <a:t>2KI</a:t>
            </a:r>
            <a:r>
              <a:rPr lang="en-US" sz="4400" b="1" baseline="-25000" dirty="0">
                <a:solidFill>
                  <a:schemeClr val="bg2"/>
                </a:solidFill>
              </a:rPr>
              <a:t>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+ Cl</a:t>
            </a:r>
            <a:r>
              <a:rPr lang="en-US" sz="4400" b="1" baseline="-25000" dirty="0">
                <a:solidFill>
                  <a:schemeClr val="bg2"/>
                </a:solidFill>
              </a:rPr>
              <a:t>2(g) </a:t>
            </a:r>
            <a:r>
              <a:rPr lang="en-US" sz="44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400" b="1" dirty="0">
                <a:solidFill>
                  <a:schemeClr val="bg2"/>
                </a:solidFill>
              </a:rPr>
              <a:t> 2KCl</a:t>
            </a:r>
            <a:r>
              <a:rPr lang="en-US" sz="4400" b="1" baseline="-25000" dirty="0">
                <a:solidFill>
                  <a:schemeClr val="bg2"/>
                </a:solidFill>
              </a:rPr>
              <a:t>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+ I</a:t>
            </a:r>
            <a:r>
              <a:rPr lang="en-US" sz="4400" b="1" baseline="-25000" dirty="0">
                <a:solidFill>
                  <a:schemeClr val="bg2"/>
                </a:solidFill>
              </a:rPr>
              <a:t>2(s)</a:t>
            </a:r>
            <a:endParaRPr lang="en-US" sz="4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612</Words>
  <Application>Microsoft PowerPoint</Application>
  <PresentationFormat>On-screen Show (4:3)</PresentationFormat>
  <Paragraphs>126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1_Module</vt:lpstr>
      <vt:lpstr>Apex</vt:lpstr>
      <vt:lpstr>Slide 1</vt:lpstr>
      <vt:lpstr>Chemical equations use words or chemical symbols to show what happens during a chemical reaction</vt:lpstr>
      <vt:lpstr>How to write formula equations</vt:lpstr>
      <vt:lpstr>Equations must be balanced</vt:lpstr>
      <vt:lpstr>Slide 5</vt:lpstr>
      <vt:lpstr>We will work on this problem as we walk through the following steps</vt:lpstr>
      <vt:lpstr>Balance by inspection</vt:lpstr>
      <vt:lpstr>Balance by inspection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Slide 21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Gregory Carabine</dc:creator>
  <cp:lastModifiedBy>id21117</cp:lastModifiedBy>
  <cp:revision>56</cp:revision>
  <dcterms:created xsi:type="dcterms:W3CDTF">2002-10-07T14:34:08Z</dcterms:created>
  <dcterms:modified xsi:type="dcterms:W3CDTF">2011-06-28T16:49:36Z</dcterms:modified>
</cp:coreProperties>
</file>