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2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3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oleObject4.bin" ContentType="application/vnd.openxmlformats-officedocument.oleObject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82" r:id="rId2"/>
  </p:sldMasterIdLst>
  <p:notesMasterIdLst>
    <p:notesMasterId r:id="rId16"/>
  </p:notesMasterIdLst>
  <p:sldIdLst>
    <p:sldId id="264" r:id="rId3"/>
    <p:sldId id="261" r:id="rId4"/>
    <p:sldId id="266" r:id="rId5"/>
    <p:sldId id="257" r:id="rId6"/>
    <p:sldId id="267" r:id="rId7"/>
    <p:sldId id="262" r:id="rId8"/>
    <p:sldId id="259" r:id="rId9"/>
    <p:sldId id="268" r:id="rId10"/>
    <p:sldId id="270" r:id="rId11"/>
    <p:sldId id="260" r:id="rId12"/>
    <p:sldId id="269" r:id="rId13"/>
    <p:sldId id="263" r:id="rId14"/>
    <p:sldId id="26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5" autoAdjust="0"/>
    <p:restoredTop sz="94660"/>
  </p:normalViewPr>
  <p:slideViewPr>
    <p:cSldViewPr>
      <p:cViewPr varScale="1">
        <p:scale>
          <a:sx n="63" d="100"/>
          <a:sy n="63" d="100"/>
        </p:scale>
        <p:origin x="-19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1" d="100"/>
          <a:sy n="31" d="100"/>
        </p:scale>
        <p:origin x="-120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0">
                <a:latin typeface="Times New Roman" pitchFamily="18" charset="0"/>
              </a:defRPr>
            </a:lvl1pPr>
          </a:lstStyle>
          <a:p>
            <a:fld id="{36E6A1F8-9685-43A1-A1B3-E77CEC19D2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29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6A1F8-9685-43A1-A1B3-E77CEC19D2C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6A1F8-9685-43A1-A1B3-E77CEC19D2C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6A1F8-9685-43A1-A1B3-E77CEC19D2C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6A1F8-9685-43A1-A1B3-E77CEC19D2C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6A1F8-9685-43A1-A1B3-E77CEC19D2C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A7936-BD85-4539-83C5-C690F58815DD}" type="slidenum">
              <a:rPr lang="en-US"/>
              <a:pPr/>
              <a:t>2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6A1F8-9685-43A1-A1B3-E77CEC19D2C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6A1F8-9685-43A1-A1B3-E77CEC19D2C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6A1F8-9685-43A1-A1B3-E77CEC19D2C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6A1F8-9685-43A1-A1B3-E77CEC19D2C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8C6481-B390-40ED-AEF1-F2053B857370}" type="slidenum">
              <a:rPr lang="en-US"/>
              <a:pPr/>
              <a:t>7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6A1F8-9685-43A1-A1B3-E77CEC19D2C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6A1F8-9685-43A1-A1B3-E77CEC19D2C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B33E0-D394-4185-BE7C-2F2BE22EE5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FE863-D04E-4E50-93F3-E525DE8861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B08F5-E38E-4B8F-817A-06D529BC93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9B68D4A-3C2D-4096-B398-41813D947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928A0-177E-45E4-A710-2FA1206499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2B760E9-E97B-4944-A926-46AC44CCC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3E25F-9EC4-4183-86FF-3A562AD3A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C6627-D091-418E-9DE9-EC6C187C32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059CF4-72FD-4878-ABFC-E3C0DFF04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87164B-CC62-433A-A53C-FE158D9B7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29CE5-2892-40C0-AC65-7718DF550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E8403-4A07-40B4-800C-0789AAD687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2D8DF-256A-4A8B-8F9B-B8A7AB727A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859B-B3CF-4A6F-A4D8-5D2A1A2CA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DC4A2D-6275-4505-A7A8-83C820BBF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14B89F9-462D-41FB-9FE7-902B13C9D9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0E995-1F1F-41AF-87BE-B3C2DDFD10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2AFDD-97BD-41FA-BB1B-E1A78AB010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43B80-3195-4028-BEF8-6C2854C141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600E1-80BE-44C7-80D4-1FCA97DBAD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C05BE-7B15-4EBC-921A-C82636CF4D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EF23B-AC89-4ACF-9B52-195B922B32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82531E-0747-40E4-959F-8963824D7D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fld id="{43D5BD2F-804E-4181-AC84-0184704F954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194B06A-653A-4C0B-8DF6-CBE98C13C0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7" name="Picture 5" descr="scin00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590800"/>
            <a:ext cx="9134475" cy="9448800"/>
          </a:xfrm>
          <a:prstGeom prst="rect">
            <a:avLst/>
          </a:prstGeom>
          <a:noFill/>
        </p:spPr>
      </p:pic>
      <p:sp>
        <p:nvSpPr>
          <p:cNvPr id="49158" name="WordArt 6"/>
          <p:cNvSpPr>
            <a:spLocks noChangeArrowheads="1" noChangeShapeType="1" noTextEdit="1"/>
          </p:cNvSpPr>
          <p:nvPr/>
        </p:nvSpPr>
        <p:spPr bwMode="auto">
          <a:xfrm>
            <a:off x="381000" y="361950"/>
            <a:ext cx="4267200" cy="29146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CA" sz="7200" kern="10"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FF00">
                        <a:gamma/>
                        <a:tint val="0"/>
                        <a:invGamma/>
                      </a:srgbClr>
                    </a:gs>
                  </a:gsLst>
                  <a:lin ang="5400000" scaled="1"/>
                </a:gradFill>
                <a:latin typeface="Arial Black"/>
              </a:rPr>
              <a:t>Types of</a:t>
            </a:r>
          </a:p>
        </p:txBody>
      </p:sp>
      <p:sp>
        <p:nvSpPr>
          <p:cNvPr id="49159" name="WordArt 7"/>
          <p:cNvSpPr>
            <a:spLocks noChangeArrowheads="1" noChangeShapeType="1" noTextEdit="1"/>
          </p:cNvSpPr>
          <p:nvPr/>
        </p:nvSpPr>
        <p:spPr bwMode="auto">
          <a:xfrm>
            <a:off x="457200" y="2590800"/>
            <a:ext cx="8324850" cy="24225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CA" sz="6000" kern="10"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FF00">
                        <a:gamma/>
                        <a:tint val="0"/>
                        <a:invGamma/>
                      </a:srgbClr>
                    </a:gs>
                  </a:gsLst>
                  <a:lin ang="5400000" scaled="1"/>
                </a:gradFill>
                <a:latin typeface="Arial Black"/>
              </a:rPr>
              <a:t>Chemical Reactions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6172200"/>
            <a:ext cx="6629400" cy="609600"/>
          </a:xfrm>
          <a:noFill/>
          <a:ln/>
        </p:spPr>
        <p:txBody>
          <a:bodyPr lIns="90488" tIns="44450" rIns="90488" bIns="44450"/>
          <a:lstStyle/>
          <a:p>
            <a:pPr algn="ctr">
              <a:buFontTx/>
              <a:buNone/>
            </a:pPr>
            <a:r>
              <a:rPr lang="en-US" sz="2400" b="1" dirty="0"/>
              <a:t>H</a:t>
            </a:r>
            <a:r>
              <a:rPr lang="en-US" sz="2400" b="1" baseline="-25000" dirty="0"/>
              <a:t>2</a:t>
            </a:r>
            <a:r>
              <a:rPr lang="en-US" sz="2400" b="1" dirty="0"/>
              <a:t>SO</a:t>
            </a:r>
            <a:r>
              <a:rPr lang="en-US" sz="2400" b="1" baseline="-25000" dirty="0"/>
              <a:t>4(</a:t>
            </a:r>
            <a:r>
              <a:rPr lang="en-US" sz="2400" b="1" baseline="-25000" dirty="0" err="1"/>
              <a:t>aq</a:t>
            </a:r>
            <a:r>
              <a:rPr lang="en-US" sz="2400" b="1" baseline="-25000" dirty="0"/>
              <a:t>)</a:t>
            </a:r>
            <a:r>
              <a:rPr lang="en-US" sz="2400" b="1" dirty="0"/>
              <a:t> + 2 </a:t>
            </a:r>
            <a:r>
              <a:rPr lang="en-US" sz="2400" b="1" dirty="0" err="1"/>
              <a:t>NaOH</a:t>
            </a:r>
            <a:r>
              <a:rPr lang="en-US" sz="2400" b="1" baseline="-25000" dirty="0"/>
              <a:t>(</a:t>
            </a:r>
            <a:r>
              <a:rPr lang="en-US" sz="2400" b="1" baseline="-25000" dirty="0" err="1"/>
              <a:t>aq</a:t>
            </a:r>
            <a:r>
              <a:rPr lang="en-US" sz="2400" b="1" baseline="-25000" dirty="0"/>
              <a:t>)</a:t>
            </a:r>
            <a:r>
              <a:rPr lang="en-US" sz="2400" b="1" dirty="0"/>
              <a:t> </a:t>
            </a:r>
            <a:r>
              <a:rPr lang="en-US" sz="2400" b="1" dirty="0">
                <a:cs typeface="Arial" charset="0"/>
              </a:rPr>
              <a:t>→</a:t>
            </a:r>
            <a:r>
              <a:rPr lang="en-US" sz="2400" b="1" dirty="0"/>
              <a:t> Na</a:t>
            </a:r>
            <a:r>
              <a:rPr lang="en-US" sz="2400" b="1" baseline="-25000" dirty="0"/>
              <a:t>2</a:t>
            </a:r>
            <a:r>
              <a:rPr lang="en-US" sz="2400" b="1" dirty="0"/>
              <a:t>SO</a:t>
            </a:r>
            <a:r>
              <a:rPr lang="en-US" sz="2400" b="1" baseline="-25000" dirty="0"/>
              <a:t>4(</a:t>
            </a:r>
            <a:r>
              <a:rPr lang="en-US" sz="2400" b="1" baseline="-25000" dirty="0" err="1"/>
              <a:t>aq</a:t>
            </a:r>
            <a:r>
              <a:rPr lang="en-US" sz="2400" b="1" baseline="-25000" dirty="0"/>
              <a:t>)</a:t>
            </a:r>
            <a:r>
              <a:rPr lang="en-US" sz="2400" b="1" dirty="0"/>
              <a:t> + 2H</a:t>
            </a:r>
            <a:r>
              <a:rPr lang="en-US" sz="2400" b="1" baseline="-25000" dirty="0"/>
              <a:t>2</a:t>
            </a:r>
            <a:r>
              <a:rPr lang="en-US" sz="2400" b="1" dirty="0"/>
              <a:t>O</a:t>
            </a:r>
            <a:r>
              <a:rPr lang="en-US" sz="2400" b="1" baseline="-25000" dirty="0"/>
              <a:t>(l)</a:t>
            </a:r>
          </a:p>
        </p:txBody>
      </p:sp>
      <p:graphicFrame>
        <p:nvGraphicFramePr>
          <p:cNvPr id="6151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4648200" y="2293938"/>
          <a:ext cx="4038600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QuickTime Picture" r:id="rId4" imgW="6200318" imgH="4815894" progId="ViewerFrameClass">
                  <p:embed/>
                </p:oleObj>
              </mc:Choice>
              <mc:Fallback>
                <p:oleObj name="QuickTime Picture" r:id="rId4" imgW="6200318" imgH="4815894" progId="ViewerFrameClass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293938"/>
                        <a:ext cx="4038600" cy="313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04800" y="1447800"/>
            <a:ext cx="82296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aseline="0" dirty="0"/>
              <a:t>An element  from each of two compounds switch  places.</a:t>
            </a: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3467100" cy="7429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CA" sz="3200" kern="10" dirty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Double Replacement</a:t>
            </a:r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91000" y="685800"/>
            <a:ext cx="46482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457200" y="3886200"/>
            <a:ext cx="303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baseline="0" dirty="0"/>
              <a:t>AB + CD </a:t>
            </a:r>
            <a:r>
              <a:rPr lang="en-US" sz="2400" b="1" baseline="0" dirty="0">
                <a:cs typeface="Arial" charset="0"/>
              </a:rPr>
              <a:t>→</a:t>
            </a:r>
            <a:r>
              <a:rPr lang="en-US" sz="2400" b="1" baseline="0" dirty="0">
                <a:sym typeface="Marlett" pitchFamily="2" charset="2"/>
              </a:rPr>
              <a:t> AD +CB</a:t>
            </a:r>
          </a:p>
        </p:txBody>
      </p:sp>
    </p:spTree>
  </p:cSld>
  <p:clrMapOvr>
    <a:masterClrMapping/>
  </p:clrMapOvr>
  <p:transition xmlns:p14="http://schemas.microsoft.com/office/powerpoint/2010/main">
    <p:split orient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76200" y="13716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baseline="0"/>
              <a:t>examples</a:t>
            </a:r>
            <a:r>
              <a:rPr lang="en-US" baseline="0"/>
              <a:t>:  Write the balanced equations.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76200" y="2041525"/>
            <a:ext cx="830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 dirty="0"/>
              <a:t>When aqueous copper (I) nitrate and aqueous potassium bromide are mixed, a precipitate of solid copper (I) bromide forms.  Another product also forms.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371600" y="32004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 dirty="0"/>
              <a:t>CuNO</a:t>
            </a:r>
            <a:r>
              <a:rPr lang="en-US" sz="2400" dirty="0"/>
              <a:t>3</a:t>
            </a:r>
            <a:r>
              <a:rPr lang="en-US" sz="2400" baseline="0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aq</a:t>
            </a:r>
            <a:r>
              <a:rPr lang="en-US" sz="2400" dirty="0"/>
              <a:t>)</a:t>
            </a:r>
            <a:r>
              <a:rPr lang="en-US" sz="2400" baseline="0" dirty="0"/>
              <a:t> + </a:t>
            </a:r>
            <a:r>
              <a:rPr lang="en-US" sz="2400" baseline="0" dirty="0" err="1"/>
              <a:t>KBr</a:t>
            </a:r>
            <a:r>
              <a:rPr lang="en-US" sz="2400" dirty="0"/>
              <a:t> (</a:t>
            </a:r>
            <a:r>
              <a:rPr lang="en-US" sz="2400" dirty="0" err="1"/>
              <a:t>aq</a:t>
            </a:r>
            <a:r>
              <a:rPr lang="en-US" sz="2400" dirty="0"/>
              <a:t>) </a:t>
            </a:r>
            <a:r>
              <a:rPr lang="en-US" sz="2400" baseline="0" dirty="0">
                <a:cs typeface="Arial" charset="0"/>
              </a:rPr>
              <a:t>→ </a:t>
            </a:r>
            <a:r>
              <a:rPr lang="en-US" sz="2400" baseline="0" dirty="0" err="1">
                <a:cs typeface="Arial" charset="0"/>
              </a:rPr>
              <a:t>CuBr</a:t>
            </a:r>
            <a:r>
              <a:rPr lang="en-US" sz="2400" dirty="0">
                <a:cs typeface="Arial" charset="0"/>
              </a:rPr>
              <a:t> (s)</a:t>
            </a:r>
            <a:r>
              <a:rPr lang="en-US" sz="2400" baseline="0" dirty="0">
                <a:cs typeface="Arial" charset="0"/>
              </a:rPr>
              <a:t> + KNO</a:t>
            </a:r>
            <a:r>
              <a:rPr lang="en-US" sz="2400" dirty="0">
                <a:cs typeface="Arial" charset="0"/>
              </a:rPr>
              <a:t>3 (</a:t>
            </a:r>
            <a:r>
              <a:rPr lang="en-US" sz="2400" dirty="0" err="1">
                <a:cs typeface="Arial" charset="0"/>
              </a:rPr>
              <a:t>aq</a:t>
            </a:r>
            <a:r>
              <a:rPr lang="en-US" sz="2400" dirty="0">
                <a:cs typeface="Arial" charset="0"/>
              </a:rPr>
              <a:t>)</a:t>
            </a:r>
            <a:endParaRPr lang="en-US" sz="2400" baseline="0" dirty="0">
              <a:cs typeface="Arial" charset="0"/>
              <a:sym typeface="Symbol" pitchFamily="18" charset="2"/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76200" y="4343400"/>
            <a:ext cx="8839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 dirty="0"/>
              <a:t>When aqueous aluminum chloride and aqueous sodium hydroxide are mixed, a precipitate of solid aluminum hydroxide forms.  Another product also forms.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838200" y="54102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 dirty="0"/>
              <a:t>AlCl</a:t>
            </a:r>
            <a:r>
              <a:rPr lang="en-US" sz="2400" dirty="0"/>
              <a:t>3</a:t>
            </a:r>
            <a:r>
              <a:rPr lang="en-US" sz="2400" baseline="0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aq</a:t>
            </a:r>
            <a:r>
              <a:rPr lang="en-US" sz="2400" dirty="0"/>
              <a:t>)</a:t>
            </a:r>
            <a:r>
              <a:rPr lang="en-US" sz="2400" baseline="0" dirty="0"/>
              <a:t> + 3 </a:t>
            </a:r>
            <a:r>
              <a:rPr lang="en-US" sz="2400" baseline="0" dirty="0" err="1"/>
              <a:t>NaOH</a:t>
            </a:r>
            <a:r>
              <a:rPr lang="en-US" sz="2400" dirty="0"/>
              <a:t> (</a:t>
            </a:r>
            <a:r>
              <a:rPr lang="en-US" sz="2400" dirty="0" err="1"/>
              <a:t>aq</a:t>
            </a:r>
            <a:r>
              <a:rPr lang="en-US" sz="2400" dirty="0"/>
              <a:t>) </a:t>
            </a:r>
            <a:r>
              <a:rPr lang="en-US" sz="2400" baseline="0" dirty="0">
                <a:cs typeface="Arial" charset="0"/>
              </a:rPr>
              <a:t>→  Al(OH)</a:t>
            </a:r>
            <a:r>
              <a:rPr lang="en-US" sz="2400" dirty="0">
                <a:cs typeface="Arial" charset="0"/>
              </a:rPr>
              <a:t>3 (s)</a:t>
            </a:r>
            <a:r>
              <a:rPr lang="en-US" sz="2400" baseline="0" dirty="0">
                <a:cs typeface="Arial" charset="0"/>
              </a:rPr>
              <a:t> + 3 </a:t>
            </a:r>
            <a:r>
              <a:rPr lang="en-US" sz="2400" baseline="0" dirty="0" err="1">
                <a:cs typeface="Arial" charset="0"/>
              </a:rPr>
              <a:t>NaCl</a:t>
            </a:r>
            <a:r>
              <a:rPr lang="en-US" sz="2400" dirty="0">
                <a:cs typeface="Arial" charset="0"/>
              </a:rPr>
              <a:t> (</a:t>
            </a:r>
            <a:r>
              <a:rPr lang="en-US" sz="2400" dirty="0" err="1">
                <a:cs typeface="Arial" charset="0"/>
              </a:rPr>
              <a:t>aq</a:t>
            </a:r>
            <a:r>
              <a:rPr lang="en-US" sz="2400" dirty="0">
                <a:cs typeface="Arial" charset="0"/>
              </a:rPr>
              <a:t>)</a:t>
            </a:r>
            <a:endParaRPr lang="en-US" sz="2400" baseline="0" dirty="0">
              <a:cs typeface="Arial" charset="0"/>
              <a:sym typeface="Symbol" pitchFamily="18" charset="2"/>
            </a:endParaRPr>
          </a:p>
        </p:txBody>
      </p:sp>
      <p:sp>
        <p:nvSpPr>
          <p:cNvPr id="57352" name="WordArt 8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3467100" cy="7429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CA" sz="3200" kern="1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Double Replacement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49" grpId="0"/>
      <p:bldP spid="573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A21_TableA3_2or3(inbk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495800" y="304800"/>
            <a:ext cx="419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This table is found in your data booklet! USE IT!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685800" y="2179638"/>
            <a:ext cx="8229600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800" baseline="0" dirty="0">
                <a:solidFill>
                  <a:srgbClr val="000000"/>
                </a:solidFill>
                <a:latin typeface="Times New Roman" pitchFamily="18" charset="0"/>
              </a:rPr>
              <a:t>R</a:t>
            </a:r>
            <a:r>
              <a:rPr lang="en-US" sz="2800" baseline="0" dirty="0" smtClean="0">
                <a:solidFill>
                  <a:srgbClr val="000000"/>
                </a:solidFill>
                <a:latin typeface="Times New Roman" pitchFamily="18" charset="0"/>
              </a:rPr>
              <a:t>ead </a:t>
            </a:r>
            <a:r>
              <a:rPr lang="en-US" sz="2800" baseline="0" dirty="0">
                <a:solidFill>
                  <a:srgbClr val="000000"/>
                </a:solidFill>
                <a:latin typeface="Times New Roman" pitchFamily="18" charset="0"/>
              </a:rPr>
              <a:t>pages  98 – 105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800" baseline="0" dirty="0">
                <a:solidFill>
                  <a:srgbClr val="000000"/>
                </a:solidFill>
                <a:latin typeface="Times New Roman" pitchFamily="18" charset="0"/>
              </a:rPr>
              <a:t>Line </a:t>
            </a:r>
            <a:r>
              <a:rPr lang="en-US" sz="2800" baseline="0" dirty="0" smtClean="0">
                <a:solidFill>
                  <a:srgbClr val="000000"/>
                </a:solidFill>
                <a:latin typeface="Times New Roman" pitchFamily="18" charset="0"/>
              </a:rPr>
              <a:t>Master </a:t>
            </a:r>
            <a:r>
              <a:rPr lang="en-US" sz="2800" baseline="0" dirty="0">
                <a:solidFill>
                  <a:srgbClr val="000000"/>
                </a:solidFill>
                <a:latin typeface="Times New Roman" pitchFamily="18" charset="0"/>
              </a:rPr>
              <a:t>19- Classifying and Balancing Chemical Reactions </a:t>
            </a:r>
            <a:endParaRPr lang="en-US" sz="2800" baseline="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800" baseline="0" dirty="0" smtClean="0">
                <a:solidFill>
                  <a:srgbClr val="000000"/>
                </a:solidFill>
                <a:latin typeface="Times New Roman" pitchFamily="18" charset="0"/>
              </a:rPr>
              <a:t>A3.3  </a:t>
            </a:r>
            <a:r>
              <a:rPr lang="en-US" sz="2800" baseline="0" dirty="0">
                <a:solidFill>
                  <a:srgbClr val="000000"/>
                </a:solidFill>
                <a:latin typeface="Times New Roman" pitchFamily="18" charset="0"/>
              </a:rPr>
              <a:t>Check and Reflect page 106</a:t>
            </a:r>
          </a:p>
          <a:p>
            <a:pPr marL="990600" lvl="1" indent="-533400">
              <a:spcBef>
                <a:spcPct val="20000"/>
              </a:spcBef>
              <a:buFont typeface="Wingdings" pitchFamily="2" charset="2"/>
              <a:buNone/>
            </a:pPr>
            <a:r>
              <a:rPr lang="en-US" sz="2800" baseline="0" dirty="0">
                <a:solidFill>
                  <a:srgbClr val="000000"/>
                </a:solidFill>
                <a:latin typeface="Times New Roman" pitchFamily="18" charset="0"/>
              </a:rPr>
              <a:t>       #’s 1 – 3 (</a:t>
            </a:r>
            <a:r>
              <a:rPr lang="en-US" sz="2800" baseline="0" dirty="0" err="1">
                <a:solidFill>
                  <a:srgbClr val="000000"/>
                </a:solidFill>
                <a:latin typeface="Times New Roman" pitchFamily="18" charset="0"/>
              </a:rPr>
              <a:t>a,c,e,g,i</a:t>
            </a:r>
            <a:r>
              <a:rPr lang="en-US" sz="2800" baseline="0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  <a:p>
            <a:pPr marL="990600" lvl="1" indent="-533400">
              <a:spcBef>
                <a:spcPct val="20000"/>
              </a:spcBef>
              <a:buFont typeface="Wingdings" pitchFamily="2" charset="2"/>
              <a:buNone/>
            </a:pPr>
            <a:r>
              <a:rPr lang="en-US" sz="2800" baseline="0" dirty="0">
                <a:solidFill>
                  <a:srgbClr val="000000"/>
                </a:solidFill>
                <a:latin typeface="Times New Roman" pitchFamily="18" charset="0"/>
              </a:rPr>
              <a:t>	       4-10 </a:t>
            </a:r>
            <a:r>
              <a:rPr lang="en-US" sz="2800" baseline="0" dirty="0" smtClean="0">
                <a:solidFill>
                  <a:srgbClr val="000000"/>
                </a:solidFill>
                <a:latin typeface="Times New Roman" pitchFamily="18" charset="0"/>
              </a:rPr>
              <a:t>all</a:t>
            </a:r>
            <a:endParaRPr lang="en-US" sz="2800" baseline="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27" name="WordArt 3"/>
          <p:cNvSpPr>
            <a:spLocks noChangeArrowheads="1" noChangeShapeType="1" noTextEdit="1"/>
          </p:cNvSpPr>
          <p:nvPr/>
        </p:nvSpPr>
        <p:spPr bwMode="auto">
          <a:xfrm>
            <a:off x="381000" y="152400"/>
            <a:ext cx="3730625" cy="1663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CA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50000">
                      <a:srgbClr val="FF3300"/>
                    </a:gs>
                    <a:gs pos="100000">
                      <a:srgbClr val="FF9900"/>
                    </a:gs>
                  </a:gsLst>
                  <a:lin ang="18900000" scaled="1"/>
                </a:gradFill>
                <a:latin typeface="Arial Black"/>
              </a:rPr>
              <a:t>Homework: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332038"/>
            <a:ext cx="4038600" cy="2392362"/>
          </a:xfrm>
          <a:noFill/>
          <a:ln/>
        </p:spPr>
        <p:txBody>
          <a:bodyPr lIns="90488" tIns="44450" rIns="90488" bIns="44450"/>
          <a:lstStyle/>
          <a:p>
            <a:pPr algn="ctr">
              <a:buFontTx/>
              <a:buNone/>
            </a:pPr>
            <a:r>
              <a:rPr lang="en-US" sz="2400" b="1"/>
              <a:t>A + B </a:t>
            </a:r>
            <a:r>
              <a:rPr lang="en-US" sz="2400" b="1">
                <a:cs typeface="Arial" charset="0"/>
              </a:rPr>
              <a:t>→</a:t>
            </a:r>
            <a:r>
              <a:rPr lang="en-US" sz="2400" b="1">
                <a:sym typeface="Marlett" pitchFamily="2" charset="2"/>
              </a:rPr>
              <a:t> AB</a:t>
            </a:r>
          </a:p>
          <a:p>
            <a:pPr algn="ctr">
              <a:buFontTx/>
              <a:buNone/>
            </a:pPr>
            <a:endParaRPr lang="en-US" sz="2400" b="1"/>
          </a:p>
          <a:p>
            <a:pPr algn="ctr">
              <a:buFontTx/>
              <a:buNone/>
            </a:pPr>
            <a:r>
              <a:rPr lang="en-US" sz="2400" b="1"/>
              <a:t>2H</a:t>
            </a:r>
            <a:r>
              <a:rPr lang="en-US" sz="2400" b="1" baseline="-25000"/>
              <a:t>2(g)</a:t>
            </a:r>
            <a:r>
              <a:rPr lang="en-US" sz="2400" b="1"/>
              <a:t> + O</a:t>
            </a:r>
            <a:r>
              <a:rPr lang="en-US" sz="2400" b="1" baseline="-25000"/>
              <a:t>2(g) </a:t>
            </a:r>
            <a:r>
              <a:rPr lang="en-US" sz="2400" b="1">
                <a:cs typeface="Arial" charset="0"/>
              </a:rPr>
              <a:t>→</a:t>
            </a:r>
            <a:r>
              <a:rPr lang="en-US" sz="2400" b="1" baseline="-25000"/>
              <a:t> </a:t>
            </a:r>
            <a:r>
              <a:rPr lang="en-US" sz="2400" b="1"/>
              <a:t>2H</a:t>
            </a:r>
            <a:r>
              <a:rPr lang="en-US" sz="2400" b="1" baseline="-25000"/>
              <a:t>2</a:t>
            </a:r>
            <a:r>
              <a:rPr lang="en-US" sz="2400" b="1"/>
              <a:t>O</a:t>
            </a:r>
            <a:r>
              <a:rPr lang="en-US" sz="2400" b="1" baseline="-25000"/>
              <a:t>(g)</a:t>
            </a:r>
          </a:p>
        </p:txBody>
      </p:sp>
      <p:graphicFrame>
        <p:nvGraphicFramePr>
          <p:cNvPr id="7175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00" y="2474913"/>
          <a:ext cx="5105400" cy="396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QuickTime Picture" r:id="rId4" imgW="6200318" imgH="4815894" progId="ViewerFrameClass">
                  <p:embed/>
                </p:oleObj>
              </mc:Choice>
              <mc:Fallback>
                <p:oleObj name="QuickTime Picture" r:id="rId4" imgW="6200318" imgH="4815894" progId="ViewerFrameClass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474913"/>
                        <a:ext cx="5105400" cy="396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57200" y="1447800"/>
            <a:ext cx="82296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aseline="0"/>
              <a:t>Elements or compounds are joined together</a:t>
            </a:r>
            <a:r>
              <a:rPr lang="en-US" sz="2800" b="1" baseline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3486150" cy="7429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CA" sz="3200" kern="1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Synthesis/Formation</a:t>
            </a:r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457200"/>
            <a:ext cx="35052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>
    <p:split orient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WordArt 4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3486150" cy="7429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CA" sz="3200" kern="1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Synthesis/Formation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76200" y="13716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baseline="0"/>
              <a:t>examples</a:t>
            </a:r>
            <a:r>
              <a:rPr lang="en-US" baseline="0"/>
              <a:t>: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76200" y="2057400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Write the balanced equation for the formation of lithium oxide from its elements.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2209800" y="26670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/>
              <a:t>4 Li </a:t>
            </a:r>
            <a:r>
              <a:rPr lang="en-US" sz="2400"/>
              <a:t>(s)</a:t>
            </a:r>
            <a:r>
              <a:rPr lang="en-US" sz="2400" baseline="0"/>
              <a:t> + O</a:t>
            </a:r>
            <a:r>
              <a:rPr lang="en-US" sz="2400"/>
              <a:t>2 (g)</a:t>
            </a:r>
            <a:r>
              <a:rPr lang="en-US" sz="2400" baseline="0"/>
              <a:t> </a:t>
            </a:r>
            <a:r>
              <a:rPr lang="en-US" sz="2400" baseline="0">
                <a:cs typeface="Arial" charset="0"/>
              </a:rPr>
              <a:t>→ 2 Li</a:t>
            </a:r>
            <a:r>
              <a:rPr lang="en-US" sz="2400">
                <a:cs typeface="Arial" charset="0"/>
              </a:rPr>
              <a:t>2</a:t>
            </a:r>
            <a:r>
              <a:rPr lang="en-US" sz="2400" baseline="0">
                <a:cs typeface="Arial" charset="0"/>
              </a:rPr>
              <a:t>O</a:t>
            </a:r>
            <a:r>
              <a:rPr lang="en-US" sz="2400">
                <a:cs typeface="Arial" charset="0"/>
              </a:rPr>
              <a:t> (s)</a:t>
            </a:r>
            <a:endParaRPr lang="en-US" sz="2400" baseline="0">
              <a:cs typeface="Arial" charset="0"/>
              <a:sym typeface="Symbol" pitchFamily="18" charset="2"/>
            </a:endParaRP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76200" y="3717925"/>
            <a:ext cx="883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Write a balanced chemical equation for each unfinished formation reaction: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228600" y="44196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calcium + nitrogen →  . . .  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3962400" y="44196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 dirty="0"/>
              <a:t> 3 Ca </a:t>
            </a:r>
            <a:r>
              <a:rPr lang="en-US" sz="2400" dirty="0"/>
              <a:t>(s)</a:t>
            </a:r>
            <a:r>
              <a:rPr lang="en-US" sz="2400" baseline="0" dirty="0"/>
              <a:t> + N</a:t>
            </a:r>
            <a:r>
              <a:rPr lang="en-US" sz="2400" dirty="0"/>
              <a:t>2 (g)</a:t>
            </a:r>
            <a:r>
              <a:rPr lang="en-US" sz="2400" baseline="0" dirty="0"/>
              <a:t> </a:t>
            </a:r>
            <a:r>
              <a:rPr lang="en-US" sz="2400" baseline="0" dirty="0">
                <a:cs typeface="Arial" charset="0"/>
              </a:rPr>
              <a:t>→ Ca</a:t>
            </a:r>
            <a:r>
              <a:rPr lang="en-US" sz="2400" dirty="0">
                <a:cs typeface="Arial" charset="0"/>
              </a:rPr>
              <a:t>3</a:t>
            </a:r>
            <a:r>
              <a:rPr lang="en-US" sz="2400" baseline="0" dirty="0">
                <a:cs typeface="Arial" charset="0"/>
              </a:rPr>
              <a:t>N</a:t>
            </a:r>
            <a:r>
              <a:rPr lang="en-US" sz="2400" dirty="0">
                <a:cs typeface="Arial" charset="0"/>
              </a:rPr>
              <a:t>2 (s)</a:t>
            </a:r>
            <a:endParaRPr lang="en-US" sz="2400" baseline="0" dirty="0">
              <a:cs typeface="Arial" charset="0"/>
              <a:sym typeface="Symbol" pitchFamily="18" charset="2"/>
            </a:endParaRP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228600" y="51816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silver + oxygen →  . . .  </a:t>
            </a: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3962400" y="51816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 dirty="0"/>
              <a:t> 4 Ag </a:t>
            </a:r>
            <a:r>
              <a:rPr lang="en-US" sz="2400" dirty="0"/>
              <a:t>(s)</a:t>
            </a:r>
            <a:r>
              <a:rPr lang="en-US" sz="2400" baseline="0" dirty="0"/>
              <a:t> + O</a:t>
            </a:r>
            <a:r>
              <a:rPr lang="en-US" sz="2400" dirty="0"/>
              <a:t>2 (g)</a:t>
            </a:r>
            <a:r>
              <a:rPr lang="en-US" sz="2400" baseline="0" dirty="0"/>
              <a:t> </a:t>
            </a:r>
            <a:r>
              <a:rPr lang="en-US" sz="2400" baseline="0" dirty="0">
                <a:cs typeface="Arial" charset="0"/>
              </a:rPr>
              <a:t>→ 2 Ag</a:t>
            </a:r>
            <a:r>
              <a:rPr lang="en-US" sz="2400" dirty="0">
                <a:cs typeface="Arial" charset="0"/>
              </a:rPr>
              <a:t>2</a:t>
            </a:r>
            <a:r>
              <a:rPr lang="en-US" sz="2400" baseline="0" dirty="0">
                <a:cs typeface="Arial" charset="0"/>
              </a:rPr>
              <a:t>O</a:t>
            </a:r>
            <a:r>
              <a:rPr lang="en-US" sz="2400" dirty="0">
                <a:cs typeface="Arial" charset="0"/>
              </a:rPr>
              <a:t> (s)</a:t>
            </a:r>
            <a:endParaRPr lang="en-US" sz="2400" baseline="0" dirty="0">
              <a:cs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5" grpId="0"/>
      <p:bldP spid="53258" grpId="0"/>
      <p:bldP spid="53260" grpId="0"/>
      <p:bldP spid="53261" grpId="0"/>
      <p:bldP spid="53262" grpId="0"/>
      <p:bldP spid="532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332038"/>
            <a:ext cx="4724400" cy="2087562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dirty="0">
                <a:latin typeface="Verdana" pitchFamily="34" charset="0"/>
              </a:rPr>
              <a:t>	   AB </a:t>
            </a:r>
            <a:r>
              <a:rPr lang="en-US" sz="2400" b="1" dirty="0">
                <a:cs typeface="Arial" charset="0"/>
              </a:rPr>
              <a:t>→</a:t>
            </a:r>
            <a:r>
              <a:rPr lang="en-US" sz="2400" b="1" dirty="0">
                <a:sym typeface="Marlett" pitchFamily="2" charset="2"/>
              </a:rPr>
              <a:t> A + B</a:t>
            </a:r>
          </a:p>
          <a:p>
            <a:pPr algn="ctr">
              <a:buFontTx/>
              <a:buNone/>
            </a:pPr>
            <a:endParaRPr lang="en-US" sz="2400" b="1" dirty="0">
              <a:latin typeface="Verdana" pitchFamily="34" charset="0"/>
            </a:endParaRPr>
          </a:p>
          <a:p>
            <a:pPr>
              <a:buFontTx/>
              <a:buNone/>
            </a:pPr>
            <a:r>
              <a:rPr lang="en-US" sz="2400" b="1" dirty="0">
                <a:latin typeface="Verdana" pitchFamily="34" charset="0"/>
              </a:rPr>
              <a:t>CaCl</a:t>
            </a:r>
            <a:r>
              <a:rPr lang="en-US" sz="2400" b="1" baseline="-25000" dirty="0">
                <a:latin typeface="Verdana" pitchFamily="34" charset="0"/>
              </a:rPr>
              <a:t>2(s) </a:t>
            </a:r>
            <a:r>
              <a:rPr lang="en-US" sz="2400" b="1" dirty="0">
                <a:cs typeface="Arial" charset="0"/>
              </a:rPr>
              <a:t>→</a:t>
            </a:r>
            <a:r>
              <a:rPr lang="en-US" sz="2400" b="1" dirty="0">
                <a:latin typeface="Verdana" pitchFamily="34" charset="0"/>
              </a:rPr>
              <a:t> Ca</a:t>
            </a:r>
            <a:r>
              <a:rPr lang="en-US" sz="2400" b="1" baseline="-25000" dirty="0">
                <a:latin typeface="Verdana" pitchFamily="34" charset="0"/>
              </a:rPr>
              <a:t>(s)</a:t>
            </a:r>
            <a:r>
              <a:rPr lang="en-US" sz="2400" b="1" dirty="0">
                <a:latin typeface="Verdana" pitchFamily="34" charset="0"/>
              </a:rPr>
              <a:t> + Cl</a:t>
            </a:r>
            <a:r>
              <a:rPr lang="en-US" sz="2400" b="1" baseline="-25000" dirty="0">
                <a:latin typeface="Verdana" pitchFamily="34" charset="0"/>
              </a:rPr>
              <a:t>2(g)</a:t>
            </a:r>
          </a:p>
        </p:txBody>
      </p:sp>
      <p:graphicFrame>
        <p:nvGraphicFramePr>
          <p:cNvPr id="3082" name="Object 10"/>
          <p:cNvGraphicFramePr>
            <a:graphicFrameLocks noGrp="1" noChangeAspect="1"/>
          </p:cNvGraphicFramePr>
          <p:nvPr>
            <p:ph sz="half" idx="2"/>
          </p:nvPr>
        </p:nvGraphicFramePr>
        <p:xfrm>
          <a:off x="4648200" y="2293938"/>
          <a:ext cx="4038600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QuickTime Picture" r:id="rId4" imgW="6200318" imgH="4815894" progId="ViewerFrameClass">
                  <p:embed/>
                </p:oleObj>
              </mc:Choice>
              <mc:Fallback>
                <p:oleObj name="QuickTime Picture" r:id="rId4" imgW="6200318" imgH="4815894" progId="ViewerFrameClass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293938"/>
                        <a:ext cx="4038600" cy="313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2524125" cy="7429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CA" sz="3200" kern="10" dirty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Decomposition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33400" y="1371600"/>
            <a:ext cx="8382000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bg1"/>
              </a:buClr>
            </a:pPr>
            <a:r>
              <a:rPr lang="en-US" sz="2800" baseline="0" dirty="0"/>
              <a:t>Compounds are  separated into constituent parts</a:t>
            </a:r>
          </a:p>
          <a:p>
            <a:pPr>
              <a:spcBef>
                <a:spcPct val="50000"/>
              </a:spcBef>
            </a:pPr>
            <a:endParaRPr lang="en-US" sz="1800" baseline="0" dirty="0"/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91000" y="381000"/>
            <a:ext cx="411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WordArt 8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2524125" cy="7429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CA" sz="3200" kern="1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Decomposition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76200" y="13716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baseline="0"/>
              <a:t>examples</a:t>
            </a:r>
            <a:r>
              <a:rPr lang="en-US" baseline="0"/>
              <a:t>: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76200" y="2057400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 dirty="0"/>
              <a:t>Write the balanced equation for the decomposition of solid magnesium sulfide into its elements.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2209800" y="2971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 dirty="0"/>
              <a:t>8 </a:t>
            </a:r>
            <a:r>
              <a:rPr lang="en-US" sz="2400" baseline="0" dirty="0" err="1"/>
              <a:t>MgS</a:t>
            </a:r>
            <a:r>
              <a:rPr lang="en-US" sz="2400" baseline="0" dirty="0"/>
              <a:t> </a:t>
            </a:r>
            <a:r>
              <a:rPr lang="en-US" sz="2400" dirty="0"/>
              <a:t>(s)</a:t>
            </a:r>
            <a:r>
              <a:rPr lang="en-US" sz="2400" baseline="0" dirty="0"/>
              <a:t> </a:t>
            </a:r>
            <a:r>
              <a:rPr lang="en-US" sz="2400" baseline="0" dirty="0">
                <a:cs typeface="Arial" charset="0"/>
              </a:rPr>
              <a:t>→ 8 Mg</a:t>
            </a:r>
            <a:r>
              <a:rPr lang="en-US" sz="2400" dirty="0">
                <a:cs typeface="Arial" charset="0"/>
              </a:rPr>
              <a:t> (s)</a:t>
            </a:r>
            <a:r>
              <a:rPr lang="en-US" sz="2400" baseline="0" dirty="0">
                <a:cs typeface="Arial" charset="0"/>
              </a:rPr>
              <a:t> + S</a:t>
            </a:r>
            <a:r>
              <a:rPr lang="en-US" sz="2400" dirty="0">
                <a:cs typeface="Arial" charset="0"/>
              </a:rPr>
              <a:t>8 (s)</a:t>
            </a:r>
            <a:endParaRPr lang="en-US" sz="2400" baseline="0" dirty="0">
              <a:cs typeface="Arial" charset="0"/>
              <a:sym typeface="Symbol" pitchFamily="18" charset="2"/>
            </a:endParaRP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76200" y="4114800"/>
            <a:ext cx="883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 dirty="0"/>
              <a:t>Write the balanced equation for the decomposition of solid nickel (II) chloride into its elements.</a:t>
            </a: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2209800" y="50292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 dirty="0"/>
              <a:t>NiCl</a:t>
            </a:r>
            <a:r>
              <a:rPr lang="en-US" sz="2400" dirty="0"/>
              <a:t>2</a:t>
            </a:r>
            <a:r>
              <a:rPr lang="en-US" sz="2400" baseline="0" dirty="0"/>
              <a:t> </a:t>
            </a:r>
            <a:r>
              <a:rPr lang="en-US" sz="2400" dirty="0"/>
              <a:t>(s)</a:t>
            </a:r>
            <a:r>
              <a:rPr lang="en-US" sz="2400" baseline="0" dirty="0"/>
              <a:t> </a:t>
            </a:r>
            <a:r>
              <a:rPr lang="en-US" sz="2400" baseline="0" dirty="0">
                <a:cs typeface="Arial" charset="0"/>
              </a:rPr>
              <a:t>→ Ni</a:t>
            </a:r>
            <a:r>
              <a:rPr lang="en-US" sz="2400" dirty="0">
                <a:cs typeface="Arial" charset="0"/>
              </a:rPr>
              <a:t> (s)</a:t>
            </a:r>
            <a:r>
              <a:rPr lang="en-US" sz="2400" baseline="0" dirty="0">
                <a:cs typeface="Arial" charset="0"/>
              </a:rPr>
              <a:t> + Cl</a:t>
            </a:r>
            <a:r>
              <a:rPr lang="en-US" sz="2400" dirty="0">
                <a:cs typeface="Arial" charset="0"/>
              </a:rPr>
              <a:t>2 (g)</a:t>
            </a:r>
            <a:endParaRPr lang="en-US" sz="2400" baseline="0" dirty="0">
              <a:cs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9" grpId="0"/>
      <p:bldP spid="55310" grpId="0"/>
      <p:bldP spid="553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819400"/>
            <a:ext cx="5638800" cy="1828800"/>
          </a:xfrm>
          <a:noFill/>
          <a:ln/>
        </p:spPr>
        <p:txBody>
          <a:bodyPr lIns="90488" tIns="44450" rIns="90488" bIns="44450"/>
          <a:lstStyle/>
          <a:p>
            <a:pPr algn="ctr">
              <a:buFontTx/>
              <a:buNone/>
            </a:pPr>
            <a:r>
              <a:rPr lang="en-US" sz="2400" dirty="0"/>
              <a:t> </a:t>
            </a:r>
            <a:r>
              <a:rPr lang="en-US" sz="2400" dirty="0" err="1"/>
              <a:t>C</a:t>
            </a:r>
            <a:r>
              <a:rPr lang="en-US" sz="2400" baseline="-25000" dirty="0" err="1"/>
              <a:t>x</a:t>
            </a:r>
            <a:r>
              <a:rPr lang="en-US" sz="2400" dirty="0" err="1"/>
              <a:t>H</a:t>
            </a:r>
            <a:r>
              <a:rPr lang="en-US" sz="2400" baseline="-25000" dirty="0" err="1"/>
              <a:t>x</a:t>
            </a:r>
            <a:r>
              <a:rPr lang="en-US" sz="2400" dirty="0"/>
              <a:t> + O</a:t>
            </a:r>
            <a:r>
              <a:rPr lang="en-US" sz="2400" baseline="-25000" dirty="0"/>
              <a:t>2 </a:t>
            </a:r>
            <a:r>
              <a:rPr lang="en-US" sz="2400" dirty="0">
                <a:cs typeface="Arial" charset="0"/>
              </a:rPr>
              <a:t>→</a:t>
            </a:r>
            <a:r>
              <a:rPr lang="en-US" sz="2400" dirty="0">
                <a:sym typeface="Marlett" pitchFamily="2" charset="2"/>
              </a:rPr>
              <a:t> CO</a:t>
            </a:r>
            <a:r>
              <a:rPr lang="en-US" sz="2400" baseline="-25000" dirty="0">
                <a:sym typeface="Marlett" pitchFamily="2" charset="2"/>
              </a:rPr>
              <a:t>2</a:t>
            </a:r>
            <a:r>
              <a:rPr lang="en-US" sz="2400" dirty="0">
                <a:sym typeface="Marlett" pitchFamily="2" charset="2"/>
              </a:rPr>
              <a:t> + H</a:t>
            </a:r>
            <a:r>
              <a:rPr lang="en-US" sz="2400" baseline="-25000" dirty="0">
                <a:sym typeface="Marlett" pitchFamily="2" charset="2"/>
              </a:rPr>
              <a:t>2</a:t>
            </a:r>
            <a:r>
              <a:rPr lang="en-US" sz="2400" dirty="0">
                <a:sym typeface="Marlett" pitchFamily="2" charset="2"/>
              </a:rPr>
              <a:t>O</a:t>
            </a:r>
          </a:p>
          <a:p>
            <a:pPr algn="ctr">
              <a:buFontTx/>
              <a:buNone/>
            </a:pPr>
            <a:endParaRPr lang="en-US" sz="2400" dirty="0"/>
          </a:p>
          <a:p>
            <a:pPr algn="ctr">
              <a:buFontTx/>
              <a:buNone/>
            </a:pPr>
            <a:r>
              <a:rPr lang="en-US" sz="2400" dirty="0"/>
              <a:t>CH</a:t>
            </a:r>
            <a:r>
              <a:rPr lang="en-US" sz="2400" baseline="-25000" dirty="0"/>
              <a:t>4 (g)</a:t>
            </a:r>
            <a:r>
              <a:rPr lang="en-US" sz="2400" dirty="0"/>
              <a:t> +  2 O</a:t>
            </a:r>
            <a:r>
              <a:rPr lang="en-US" sz="2400" baseline="-25000" dirty="0"/>
              <a:t>2 (g)</a:t>
            </a:r>
            <a:r>
              <a:rPr lang="en-US" sz="2400" dirty="0"/>
              <a:t> </a:t>
            </a:r>
            <a:r>
              <a:rPr lang="en-US" sz="2400" dirty="0">
                <a:cs typeface="Arial" charset="0"/>
              </a:rPr>
              <a:t>→</a:t>
            </a:r>
            <a:r>
              <a:rPr lang="en-US" sz="2400" dirty="0"/>
              <a:t> CO</a:t>
            </a:r>
            <a:r>
              <a:rPr lang="en-US" sz="2400" baseline="-25000" dirty="0"/>
              <a:t>2 (g)</a:t>
            </a:r>
            <a:r>
              <a:rPr lang="en-US" sz="2400" dirty="0"/>
              <a:t>+ 2 H</a:t>
            </a:r>
            <a:r>
              <a:rPr lang="en-US" sz="2400" baseline="-25000" dirty="0"/>
              <a:t>2</a:t>
            </a:r>
            <a:r>
              <a:rPr lang="en-US" sz="2400" dirty="0"/>
              <a:t>O </a:t>
            </a:r>
            <a:r>
              <a:rPr lang="en-US" sz="2400" baseline="-25000" dirty="0"/>
              <a:t>(g)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57200" y="1371600"/>
            <a:ext cx="8169275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800" baseline="0" dirty="0"/>
              <a:t>A  hydrocarbon combines  with oxygen and the products are </a:t>
            </a:r>
            <a:r>
              <a:rPr lang="en-US" sz="2800" u="sng" baseline="0" dirty="0"/>
              <a:t>always</a:t>
            </a:r>
            <a:r>
              <a:rPr lang="en-US" sz="2800" baseline="0" dirty="0"/>
              <a:t> CO</a:t>
            </a:r>
            <a:r>
              <a:rPr lang="en-US" sz="2800" dirty="0"/>
              <a:t>2 (g)</a:t>
            </a:r>
            <a:r>
              <a:rPr lang="en-US" sz="2800" baseline="0" dirty="0"/>
              <a:t> and H</a:t>
            </a:r>
            <a:r>
              <a:rPr lang="en-US" sz="2800" dirty="0"/>
              <a:t>2</a:t>
            </a:r>
            <a:r>
              <a:rPr lang="en-US" sz="2800" baseline="0" dirty="0"/>
              <a:t>O</a:t>
            </a:r>
            <a:r>
              <a:rPr lang="en-US" sz="2800" dirty="0"/>
              <a:t>(g)</a:t>
            </a:r>
            <a:r>
              <a:rPr lang="en-US" sz="2800" baseline="0" dirty="0"/>
              <a:t>.</a:t>
            </a:r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3733800" cy="7429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CA" sz="3200" kern="10" dirty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Hydrocarbon Combustion</a:t>
            </a:r>
          </a:p>
        </p:txBody>
      </p:sp>
      <p:pic>
        <p:nvPicPr>
          <p:cNvPr id="8199" name="Picture 7" descr="j02899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733800"/>
            <a:ext cx="2971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6096000"/>
            <a:ext cx="6019800" cy="533400"/>
          </a:xfrm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sz="2400" b="1" dirty="0"/>
              <a:t>Zn</a:t>
            </a:r>
            <a:r>
              <a:rPr lang="en-US" sz="2400" b="1" baseline="-25000" dirty="0"/>
              <a:t>(s)</a:t>
            </a:r>
            <a:r>
              <a:rPr lang="en-US" sz="2400" b="1" dirty="0"/>
              <a:t> + 2 </a:t>
            </a:r>
            <a:r>
              <a:rPr lang="en-US" sz="2400" b="1" dirty="0" err="1"/>
              <a:t>HCl</a:t>
            </a:r>
            <a:r>
              <a:rPr lang="en-US" sz="2400" b="1" baseline="-25000" dirty="0"/>
              <a:t>(</a:t>
            </a:r>
            <a:r>
              <a:rPr lang="en-US" sz="2400" b="1" baseline="-25000" dirty="0" err="1"/>
              <a:t>aq</a:t>
            </a:r>
            <a:r>
              <a:rPr lang="en-US" sz="2400" b="1" baseline="-25000" dirty="0"/>
              <a:t>)</a:t>
            </a:r>
            <a:r>
              <a:rPr lang="en-US" sz="2400" b="1" dirty="0"/>
              <a:t> </a:t>
            </a:r>
            <a:r>
              <a:rPr lang="en-US" sz="2400" b="1" dirty="0">
                <a:cs typeface="Arial" charset="0"/>
              </a:rPr>
              <a:t>→  </a:t>
            </a:r>
            <a:r>
              <a:rPr lang="en-US" sz="2400" b="1" dirty="0"/>
              <a:t>ZnCl</a:t>
            </a:r>
            <a:r>
              <a:rPr lang="en-US" sz="2400" b="1" baseline="-25000" dirty="0"/>
              <a:t>2(</a:t>
            </a:r>
            <a:r>
              <a:rPr lang="en-US" sz="2400" b="1" baseline="-25000" dirty="0" err="1"/>
              <a:t>aq</a:t>
            </a:r>
            <a:r>
              <a:rPr lang="en-US" sz="2400" b="1" baseline="-25000" dirty="0"/>
              <a:t>)</a:t>
            </a:r>
            <a:r>
              <a:rPr lang="en-US" sz="2400" b="1" dirty="0"/>
              <a:t> + H</a:t>
            </a:r>
            <a:r>
              <a:rPr lang="en-US" sz="2400" b="1" baseline="-25000" dirty="0"/>
              <a:t>2(g)</a:t>
            </a:r>
            <a:endParaRPr lang="en-US" sz="2400" b="1" dirty="0"/>
          </a:p>
        </p:txBody>
      </p:sp>
      <p:graphicFrame>
        <p:nvGraphicFramePr>
          <p:cNvPr id="5127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3733800" y="1981200"/>
          <a:ext cx="5105400" cy="396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QuickTime Picture" r:id="rId4" imgW="6200318" imgH="4815894" progId="ViewerFrameClass">
                  <p:embed/>
                </p:oleObj>
              </mc:Choice>
              <mc:Fallback>
                <p:oleObj name="QuickTime Picture" r:id="rId4" imgW="6200318" imgH="4815894" progId="ViewerFrameClass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981200"/>
                        <a:ext cx="5105400" cy="396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04800" y="1447800"/>
            <a:ext cx="88392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buFont typeface="Monotype Sorts" pitchFamily="2" charset="2"/>
              <a:buNone/>
            </a:pPr>
            <a:r>
              <a:rPr lang="en-US" sz="2800" baseline="0" dirty="0"/>
              <a:t>A single element replaces an element in a compound.</a:t>
            </a:r>
            <a:endParaRPr lang="en-US" sz="2400" baseline="0" dirty="0"/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161925" y="304800"/>
            <a:ext cx="3343275" cy="7429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CA" sz="3200" kern="10" dirty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Single Replacement</a:t>
            </a:r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62400" y="420688"/>
            <a:ext cx="4876800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533400" y="2667000"/>
            <a:ext cx="267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 baseline="0" dirty="0" smtClean="0"/>
              <a:t>A + BC </a:t>
            </a:r>
            <a:r>
              <a:rPr lang="en-US" sz="2400" b="1" baseline="0" dirty="0" smtClean="0">
                <a:cs typeface="Arial" charset="0"/>
              </a:rPr>
              <a:t>→</a:t>
            </a:r>
            <a:r>
              <a:rPr lang="en-US" sz="2400" b="1" baseline="0" dirty="0" smtClean="0">
                <a:sym typeface="Marlett" pitchFamily="2" charset="2"/>
              </a:rPr>
              <a:t> AC + B</a:t>
            </a:r>
            <a:endParaRPr lang="en-US" sz="2400" b="1" baseline="0" dirty="0">
              <a:sym typeface="Marlett" pitchFamily="2" charset="2"/>
            </a:endParaRPr>
          </a:p>
        </p:txBody>
      </p:sp>
    </p:spTree>
  </p:cSld>
  <p:clrMapOvr>
    <a:masterClrMapping/>
  </p:clrMapOvr>
  <p:transition xmlns:p14="http://schemas.microsoft.com/office/powerpoint/2010/main">
    <p:split orient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76200" y="13716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baseline="0" dirty="0"/>
              <a:t>examples</a:t>
            </a:r>
            <a:r>
              <a:rPr lang="en-US" baseline="0" dirty="0"/>
              <a:t>:  Write the balanced equations.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76200" y="2041525"/>
            <a:ext cx="830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 dirty="0"/>
              <a:t>Chlorine gas is added to a solution of aqueous nickel (III) bromide and the mixture is stirred.  This produces aqueous nickel (III) chloride and liquid bromine.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371600" y="32004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 dirty="0"/>
              <a:t>3 Cl</a:t>
            </a:r>
            <a:r>
              <a:rPr lang="en-US" sz="2400" dirty="0"/>
              <a:t>2</a:t>
            </a:r>
            <a:r>
              <a:rPr lang="en-US" sz="2400" baseline="0" dirty="0"/>
              <a:t> </a:t>
            </a:r>
            <a:r>
              <a:rPr lang="en-US" sz="2400" dirty="0"/>
              <a:t>(g)</a:t>
            </a:r>
            <a:r>
              <a:rPr lang="en-US" sz="2400" baseline="0" dirty="0"/>
              <a:t> + 2 NiBr</a:t>
            </a:r>
            <a:r>
              <a:rPr lang="en-US" sz="2400" dirty="0"/>
              <a:t>3 (</a:t>
            </a:r>
            <a:r>
              <a:rPr lang="en-US" sz="2400" dirty="0" err="1"/>
              <a:t>aq</a:t>
            </a:r>
            <a:r>
              <a:rPr lang="en-US" sz="2400" dirty="0"/>
              <a:t>) </a:t>
            </a:r>
            <a:r>
              <a:rPr lang="en-US" sz="2400" baseline="0" dirty="0">
                <a:cs typeface="Arial" charset="0"/>
              </a:rPr>
              <a:t>→ 2 NiCl</a:t>
            </a:r>
            <a:r>
              <a:rPr lang="en-US" sz="2400" dirty="0">
                <a:cs typeface="Arial" charset="0"/>
              </a:rPr>
              <a:t>3 (</a:t>
            </a:r>
            <a:r>
              <a:rPr lang="en-US" sz="2400" dirty="0" err="1">
                <a:cs typeface="Arial" charset="0"/>
              </a:rPr>
              <a:t>aq</a:t>
            </a:r>
            <a:r>
              <a:rPr lang="en-US" sz="2400" dirty="0">
                <a:cs typeface="Arial" charset="0"/>
              </a:rPr>
              <a:t>)</a:t>
            </a:r>
            <a:r>
              <a:rPr lang="en-US" sz="2400" baseline="0" dirty="0">
                <a:cs typeface="Arial" charset="0"/>
              </a:rPr>
              <a:t> + 3 Br</a:t>
            </a:r>
            <a:r>
              <a:rPr lang="en-US" sz="2400" dirty="0">
                <a:cs typeface="Arial" charset="0"/>
              </a:rPr>
              <a:t>2 (l)</a:t>
            </a:r>
            <a:endParaRPr lang="en-US" sz="2400" baseline="0" dirty="0">
              <a:cs typeface="Arial" charset="0"/>
              <a:sym typeface="Symbol" pitchFamily="18" charset="2"/>
            </a:endParaRP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76200" y="4343400"/>
            <a:ext cx="883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 dirty="0"/>
              <a:t>Zinc metal is placed into a solution of silver nitrate and allowed to sit.  This produces aqueous zinc nitrate and solid silver metal.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1371600" y="52578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 dirty="0"/>
              <a:t>Zn </a:t>
            </a:r>
            <a:r>
              <a:rPr lang="en-US" sz="2400" dirty="0"/>
              <a:t>(s)</a:t>
            </a:r>
            <a:r>
              <a:rPr lang="en-US" sz="2400" baseline="0" dirty="0"/>
              <a:t> + 2 AgNO</a:t>
            </a:r>
            <a:r>
              <a:rPr lang="en-US" sz="2400" dirty="0"/>
              <a:t>3 (</a:t>
            </a:r>
            <a:r>
              <a:rPr lang="en-US" sz="2400" dirty="0" err="1"/>
              <a:t>aq</a:t>
            </a:r>
            <a:r>
              <a:rPr lang="en-US" sz="2400" dirty="0"/>
              <a:t>) </a:t>
            </a:r>
            <a:r>
              <a:rPr lang="en-US" sz="2400" baseline="0" dirty="0">
                <a:cs typeface="Arial" charset="0"/>
              </a:rPr>
              <a:t>→  Zn(NO</a:t>
            </a:r>
            <a:r>
              <a:rPr lang="en-US" sz="2400" dirty="0">
                <a:cs typeface="Arial" charset="0"/>
              </a:rPr>
              <a:t>3</a:t>
            </a:r>
            <a:r>
              <a:rPr lang="en-US" sz="2400" baseline="0" dirty="0">
                <a:cs typeface="Arial" charset="0"/>
              </a:rPr>
              <a:t>)</a:t>
            </a:r>
            <a:r>
              <a:rPr lang="en-US" sz="2400" dirty="0">
                <a:cs typeface="Arial" charset="0"/>
              </a:rPr>
              <a:t>2 (</a:t>
            </a:r>
            <a:r>
              <a:rPr lang="en-US" sz="2400" dirty="0" err="1">
                <a:cs typeface="Arial" charset="0"/>
              </a:rPr>
              <a:t>aq</a:t>
            </a:r>
            <a:r>
              <a:rPr lang="en-US" sz="2400" dirty="0">
                <a:cs typeface="Arial" charset="0"/>
              </a:rPr>
              <a:t>)</a:t>
            </a:r>
            <a:r>
              <a:rPr lang="en-US" sz="2400" baseline="0" dirty="0">
                <a:cs typeface="Arial" charset="0"/>
              </a:rPr>
              <a:t> + 2 Ag</a:t>
            </a:r>
            <a:r>
              <a:rPr lang="en-US" sz="2400" dirty="0">
                <a:cs typeface="Arial" charset="0"/>
              </a:rPr>
              <a:t> (s)</a:t>
            </a:r>
            <a:endParaRPr lang="en-US" sz="2400" baseline="0" dirty="0">
              <a:cs typeface="Arial" charset="0"/>
              <a:sym typeface="Symbol" pitchFamily="18" charset="2"/>
            </a:endParaRPr>
          </a:p>
        </p:txBody>
      </p:sp>
      <p:sp>
        <p:nvSpPr>
          <p:cNvPr id="56328" name="WordArt 8"/>
          <p:cNvSpPr>
            <a:spLocks noChangeArrowheads="1" noChangeShapeType="1" noTextEdit="1"/>
          </p:cNvSpPr>
          <p:nvPr/>
        </p:nvSpPr>
        <p:spPr bwMode="auto">
          <a:xfrm>
            <a:off x="161925" y="304800"/>
            <a:ext cx="3343275" cy="7429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CA" sz="3200" kern="1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Single Replacement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  <p:bldP spid="56326" grpId="0"/>
      <p:bldP spid="563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685800" y="2179638"/>
            <a:ext cx="8229600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800" baseline="0">
                <a:solidFill>
                  <a:srgbClr val="000000"/>
                </a:solidFill>
                <a:latin typeface="Times New Roman" pitchFamily="18" charset="0"/>
              </a:rPr>
              <a:t>read pages  91 - 97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800" baseline="0">
                <a:solidFill>
                  <a:srgbClr val="000000"/>
                </a:solidFill>
                <a:latin typeface="Times New Roman" pitchFamily="18" charset="0"/>
              </a:rPr>
              <a:t>pg. 93 #’s 1 – 3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800" baseline="0">
                <a:solidFill>
                  <a:srgbClr val="000000"/>
                </a:solidFill>
                <a:latin typeface="Times New Roman" pitchFamily="18" charset="0"/>
              </a:rPr>
              <a:t>pg. 97 #’s 1 – 4 </a:t>
            </a:r>
          </a:p>
        </p:txBody>
      </p:sp>
      <p:sp>
        <p:nvSpPr>
          <p:cNvPr id="59395" name="WordArt 3"/>
          <p:cNvSpPr>
            <a:spLocks noChangeArrowheads="1" noChangeShapeType="1" noTextEdit="1"/>
          </p:cNvSpPr>
          <p:nvPr/>
        </p:nvSpPr>
        <p:spPr bwMode="auto">
          <a:xfrm>
            <a:off x="381000" y="152400"/>
            <a:ext cx="3730625" cy="1663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CA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50000">
                      <a:srgbClr val="FF3300"/>
                    </a:gs>
                    <a:gs pos="100000">
                      <a:srgbClr val="FF9900"/>
                    </a:gs>
                  </a:gsLst>
                  <a:lin ang="18900000" scaled="1"/>
                </a:gradFill>
                <a:latin typeface="Arial Black"/>
              </a:rPr>
              <a:t>Homework: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3733800" y="2971800"/>
            <a:ext cx="3733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Answers in the back of the book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</TotalTime>
  <Words>645</Words>
  <Application>Microsoft Macintosh PowerPoint</Application>
  <PresentationFormat>On-screen Show (4:3)</PresentationFormat>
  <Paragraphs>77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1_Default Design</vt:lpstr>
      <vt:lpstr>Opulent</vt:lpstr>
      <vt:lpstr>QuickTime Picture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Equations</dc:title>
  <dc:creator>Gregory Carabine</dc:creator>
  <cp:lastModifiedBy>Cheryl &amp; Colin Pilipchuk</cp:lastModifiedBy>
  <cp:revision>45</cp:revision>
  <dcterms:created xsi:type="dcterms:W3CDTF">2002-10-15T15:08:23Z</dcterms:created>
  <dcterms:modified xsi:type="dcterms:W3CDTF">2015-10-13T00:00:12Z</dcterms:modified>
</cp:coreProperties>
</file>