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E1A6DD-5A81-434D-AB86-0FB381547488}" type="datetimeFigureOut">
              <a:rPr lang="en-US" smtClean="0"/>
              <a:pPr/>
              <a:t>15-10-13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AAD223-B382-4917-BA17-0459F7D540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hyperlink" Target="Mole%20Video.notebook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AustinPowers_Mo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6638" y="2390775"/>
            <a:ext cx="2722562" cy="4314825"/>
          </a:xfrm>
          <a:prstGeom prst="rect">
            <a:avLst/>
          </a:prstGeom>
          <a:noFill/>
        </p:spPr>
      </p:pic>
      <p:pic>
        <p:nvPicPr>
          <p:cNvPr id="31751" name="Picture 7" descr="shot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52400"/>
            <a:ext cx="2057400" cy="1947863"/>
          </a:xfrm>
          <a:prstGeom prst="rect">
            <a:avLst/>
          </a:prstGeom>
          <a:noFill/>
        </p:spPr>
      </p:pic>
      <p:pic>
        <p:nvPicPr>
          <p:cNvPr id="31753" name="Picture 9" descr="Mo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3333750" cy="3333750"/>
          </a:xfrm>
          <a:prstGeom prst="rect">
            <a:avLst/>
          </a:prstGeom>
          <a:noFill/>
        </p:spPr>
      </p:pic>
      <p:sp>
        <p:nvSpPr>
          <p:cNvPr id="31754" name="WordArt 10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2495550" cy="3879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80">
                        <a:gamma/>
                        <a:tint val="30196"/>
                        <a:invGamma/>
                      </a:srgbClr>
                    </a:gs>
                    <a:gs pos="100000">
                      <a:srgbClr val="800080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Arial Black"/>
              </a:rPr>
              <a:t>The</a:t>
            </a:r>
          </a:p>
        </p:txBody>
      </p:sp>
      <p:sp>
        <p:nvSpPr>
          <p:cNvPr id="31755" name="WordArt 11"/>
          <p:cNvSpPr>
            <a:spLocks noChangeArrowheads="1" noChangeShapeType="1" noTextEdit="1"/>
          </p:cNvSpPr>
          <p:nvPr/>
        </p:nvSpPr>
        <p:spPr bwMode="auto">
          <a:xfrm>
            <a:off x="2438400" y="2743200"/>
            <a:ext cx="3181350" cy="3879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80">
                        <a:gamma/>
                        <a:tint val="30196"/>
                        <a:invGamma/>
                      </a:srgbClr>
                    </a:gs>
                    <a:gs pos="100000">
                      <a:srgbClr val="800080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Arial Black"/>
              </a:rPr>
              <a:t>Mole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6248400"/>
            <a:ext cx="1981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file"/>
              </a:rPr>
              <a:t>Mole Clip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Mole and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properly determine substance quantities to use in a chemistry lab, you must determine the total number of moles or the total mass required of that substance.</a:t>
            </a:r>
          </a:p>
          <a:p>
            <a:r>
              <a:rPr lang="en-US" dirty="0" smtClean="0"/>
              <a:t>Once you have determined the molar mass, you know the # of grams in 1 mole of a substance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. Cl</a:t>
            </a:r>
            <a:r>
              <a:rPr lang="en-US" baseline="-25000" dirty="0" smtClean="0"/>
              <a:t>2</a:t>
            </a:r>
            <a:r>
              <a:rPr lang="en-US" dirty="0" smtClean="0"/>
              <a:t> is 70.90 g/mol)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that we use is:</a:t>
            </a:r>
          </a:p>
          <a:p>
            <a:pPr lvl="1"/>
            <a:r>
              <a:rPr lang="en-US" dirty="0" smtClean="0"/>
              <a:t>Where:</a:t>
            </a:r>
          </a:p>
          <a:p>
            <a:pPr lvl="2"/>
            <a:r>
              <a:rPr lang="en-US" dirty="0" smtClean="0"/>
              <a:t>n = number of moles (mol)</a:t>
            </a:r>
          </a:p>
          <a:p>
            <a:pPr lvl="2"/>
            <a:r>
              <a:rPr lang="en-US" dirty="0" smtClean="0"/>
              <a:t>m = mass (g) </a:t>
            </a:r>
          </a:p>
          <a:p>
            <a:pPr lvl="2"/>
            <a:r>
              <a:rPr lang="en-US" dirty="0" smtClean="0"/>
              <a:t>M = molar mass (g/mol)</a:t>
            </a:r>
          </a:p>
          <a:p>
            <a:pPr lvl="2"/>
            <a:endParaRPr lang="en-US" dirty="0" smtClean="0"/>
          </a:p>
          <a:p>
            <a:pPr lvl="2">
              <a:buFontTx/>
              <a:buChar char="-"/>
            </a:pPr>
            <a:r>
              <a:rPr lang="en-US" dirty="0" smtClean="0"/>
              <a:t>You won’t have to memorize this formula, as it can be found on pg 2 of your data booklet</a:t>
            </a:r>
          </a:p>
          <a:p>
            <a:pPr lvl="2">
              <a:buFontTx/>
              <a:buChar char="-"/>
            </a:pPr>
            <a:endParaRPr lang="en-US" dirty="0" smtClean="0"/>
          </a:p>
          <a:p>
            <a:pPr lvl="2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905000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the formula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Steps to solving conversion problems: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what you are looking for (mass or moles)</a:t>
            </a:r>
          </a:p>
          <a:p>
            <a:pPr marL="514350" indent="-514350">
              <a:buAutoNum type="arabicPeriod"/>
            </a:pPr>
            <a:r>
              <a:rPr lang="en-US" dirty="0" smtClean="0"/>
              <a:t>Calculate the molar mass of the substance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Manipulate the formula to solve for the unknown</a:t>
            </a:r>
          </a:p>
          <a:p>
            <a:pPr marL="514350" indent="-514350">
              <a:buAutoNum type="arabicPeriod"/>
            </a:pPr>
            <a:r>
              <a:rPr lang="en-US" dirty="0" smtClean="0"/>
              <a:t>Insert values in correct places</a:t>
            </a:r>
          </a:p>
          <a:p>
            <a:pPr marL="514350" indent="-514350">
              <a:buAutoNum type="arabicPeriod"/>
            </a:pPr>
            <a:r>
              <a:rPr lang="en-US" smtClean="0"/>
              <a:t>Solve.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905000"/>
            <a:ext cx="1981200" cy="1485900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057400"/>
            <a:ext cx="282702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1 of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mass is required if you have 5.0 moles of </a:t>
            </a:r>
            <a:r>
              <a:rPr lang="en-US" dirty="0" err="1" smtClean="0"/>
              <a:t>NaCl</a:t>
            </a:r>
            <a:r>
              <a:rPr lang="en-US" dirty="0" smtClean="0"/>
              <a:t>(s)?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2 of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moles are in 25 g of CH4?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3 of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mass of 2.7 moles of water.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848600" cy="4770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a quantity that measures a large number of atoms.</a:t>
            </a:r>
          </a:p>
          <a:p>
            <a:r>
              <a:rPr lang="en-US" dirty="0" smtClean="0"/>
              <a:t>Normally we use terms to measure quantities:</a:t>
            </a:r>
          </a:p>
          <a:p>
            <a:pPr lvl="1">
              <a:buNone/>
            </a:pPr>
            <a:r>
              <a:rPr lang="en-US" dirty="0" smtClean="0"/>
              <a:t>Example: 1 pair = 2 items, 1 dozen = 12 items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660066"/>
                </a:solidFill>
              </a:rPr>
              <a:t>mole</a:t>
            </a:r>
            <a:r>
              <a:rPr lang="en-US" dirty="0" smtClean="0"/>
              <a:t> is the SI (</a:t>
            </a:r>
            <a:r>
              <a:rPr lang="en-US" dirty="0" err="1" smtClean="0"/>
              <a:t>systeme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r>
              <a:rPr lang="en-US" dirty="0" smtClean="0"/>
              <a:t>) unit for the </a:t>
            </a:r>
            <a:r>
              <a:rPr lang="en-US" i="1" dirty="0" smtClean="0"/>
              <a:t>amount of substance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number is 6.02x10</a:t>
            </a:r>
            <a:r>
              <a:rPr lang="en-US" baseline="30000" dirty="0" smtClean="0"/>
              <a:t>23</a:t>
            </a:r>
            <a:r>
              <a:rPr lang="en-US" dirty="0" smtClean="0"/>
              <a:t> and was named after the person who discovered it: </a:t>
            </a:r>
            <a:r>
              <a:rPr lang="en-US" b="1" dirty="0" smtClean="0"/>
              <a:t>Avogadro </a:t>
            </a:r>
            <a:r>
              <a:rPr lang="en-US" dirty="0" smtClean="0"/>
              <a:t>(hence – Avogadro’s Number = N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If you had 1 mol of paper how high of a pile would you have?</a:t>
            </a:r>
          </a:p>
          <a:p>
            <a:endParaRPr lang="en-US" dirty="0"/>
          </a:p>
        </p:txBody>
      </p:sp>
      <p:pic>
        <p:nvPicPr>
          <p:cNvPr id="4" name="Picture 14" descr="avogad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0"/>
            <a:ext cx="150708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410200" y="4953000"/>
            <a:ext cx="3505200" cy="762000"/>
          </a:xfrm>
          <a:prstGeom prst="rect">
            <a:avLst/>
          </a:prstGeom>
          <a:noFill/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660066"/>
                </a:solidFill>
              </a:rPr>
              <a:t>1 mole  =  6.02 x 10</a:t>
            </a:r>
            <a:r>
              <a:rPr lang="en-US" sz="2400" b="1" baseline="30000" dirty="0" smtClean="0">
                <a:solidFill>
                  <a:srgbClr val="660066"/>
                </a:solidFill>
              </a:rPr>
              <a:t>23</a:t>
            </a:r>
            <a:endParaRPr lang="en-US" sz="24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number of atoms found in 12 grams of carbon-12 (specific isotope)</a:t>
            </a:r>
          </a:p>
          <a:p>
            <a:pPr lvl="1"/>
            <a:r>
              <a:rPr lang="en-US" dirty="0" smtClean="0"/>
              <a:t>Carbon-12 was picked so molar mass would be similar to atomic mass</a:t>
            </a:r>
          </a:p>
          <a:p>
            <a:pPr lvl="1"/>
            <a:r>
              <a:rPr lang="en-US" dirty="0" smtClean="0"/>
              <a:t>Carbon 12 is also easily acquired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the mole?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Atoms are too small to count individually.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are lucky because for balanced equations it is the ratio of the different species that is important.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Example  </a:t>
            </a:r>
            <a:r>
              <a:rPr lang="en-US" b="1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</a:t>
            </a:r>
            <a:r>
              <a:rPr lang="en-US" b="1" dirty="0" smtClean="0"/>
              <a:t>6</a:t>
            </a:r>
            <a:r>
              <a:rPr lang="en-US" dirty="0" smtClean="0"/>
              <a:t>O</a:t>
            </a:r>
            <a:r>
              <a:rPr lang="en-US" baseline="-25000" dirty="0" smtClean="0"/>
              <a:t>2		</a:t>
            </a:r>
            <a:r>
              <a:rPr lang="en-US" b="1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</a:t>
            </a:r>
            <a:r>
              <a:rPr lang="en-US" b="1" dirty="0" smtClean="0"/>
              <a:t>6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1:6:6:6 ratio could be 2:12:12:12 or 12:24:24:24 or 1dz:6dz:6dz:6dz or 1mol:6mol:6mol:6mol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14800" y="3810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help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using a quantity called </a:t>
            </a:r>
            <a:r>
              <a:rPr lang="en-US" b="1" dirty="0" smtClean="0"/>
              <a:t>Molar mass</a:t>
            </a:r>
            <a:r>
              <a:rPr lang="en-US" dirty="0" smtClean="0"/>
              <a:t> we can quickly count the number of atoms of a given substance.  (We we’ll do these calculations later)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Molar mass of a compound is how much one mole of that compound weighs.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Unit:  g/mol (grams per mole)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Formula symbol “M”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It is found by adding up the total weight of its parts (elements).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Individual molar mass is found on the periodic table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(Same number as </a:t>
            </a:r>
            <a:r>
              <a:rPr lang="en-US" dirty="0" err="1" smtClean="0"/>
              <a:t>amu’s</a:t>
            </a:r>
            <a:r>
              <a:rPr lang="en-US" dirty="0" smtClean="0"/>
              <a:t> but those are for individual atoms)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Molar Mass of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To calculate the molar mass of a compound add together the atomic molar masses of all the atoms in the compound.</a:t>
            </a:r>
          </a:p>
          <a:p>
            <a:r>
              <a:rPr lang="en-US" dirty="0" smtClean="0"/>
              <a:t>Calculate the molar masses of the following compounds:</a:t>
            </a:r>
          </a:p>
          <a:p>
            <a:pPr marL="514350" indent="-514350">
              <a:buAutoNum type="alphaLcParenR"/>
            </a:pPr>
            <a:r>
              <a:rPr lang="en-US" dirty="0" smtClean="0"/>
              <a:t>Water 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</a:p>
          <a:p>
            <a:pPr marL="514350" indent="-514350">
              <a:buNone/>
            </a:pPr>
            <a:r>
              <a:rPr lang="en-US" dirty="0" smtClean="0"/>
              <a:t>H = 1.01 g/mol x 2 =     2.02 g/mol</a:t>
            </a:r>
          </a:p>
          <a:p>
            <a:pPr marL="514350" indent="-514350">
              <a:buNone/>
            </a:pPr>
            <a:r>
              <a:rPr lang="en-US" dirty="0" smtClean="0"/>
              <a:t>O = 16.00 g/mol x 1 = </a:t>
            </a:r>
            <a:r>
              <a:rPr lang="en-US" u="sng" dirty="0" smtClean="0"/>
              <a:t>16.00 g/mol</a:t>
            </a:r>
          </a:p>
          <a:p>
            <a:pPr marL="514350" indent="-514350">
              <a:buNone/>
            </a:pPr>
            <a:r>
              <a:rPr lang="en-US" dirty="0" smtClean="0"/>
              <a:t>				    18.02 g/mol</a:t>
            </a:r>
          </a:p>
          <a:p>
            <a:pPr marL="514350" indent="-514350"/>
            <a:r>
              <a:rPr lang="en-US" dirty="0" smtClean="0"/>
              <a:t>What this means is that if you counted 6.02x10</a:t>
            </a:r>
            <a:r>
              <a:rPr lang="en-US" baseline="30000" dirty="0" smtClean="0"/>
              <a:t>23</a:t>
            </a:r>
            <a:r>
              <a:rPr lang="en-US" dirty="0" smtClean="0"/>
              <a:t> molecules of water it would weigh 18.02g.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6934200" y="3429000"/>
            <a:ext cx="1828800" cy="1219200"/>
          </a:xfrm>
          <a:prstGeom prst="wedgeRoundRectCallout">
            <a:avLst>
              <a:gd name="adj1" fmla="val -7949"/>
              <a:gd name="adj2" fmla="val 6875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1800" dirty="0"/>
              <a:t>Molar masses are always to </a:t>
            </a:r>
            <a:r>
              <a:rPr lang="en-US" sz="1800" b="1" dirty="0">
                <a:solidFill>
                  <a:srgbClr val="660066"/>
                </a:solidFill>
              </a:rPr>
              <a:t>two</a:t>
            </a:r>
            <a:r>
              <a:rPr lang="en-US" sz="1800" dirty="0"/>
              <a:t> decimal places!</a:t>
            </a:r>
          </a:p>
        </p:txBody>
      </p:sp>
      <p:pic>
        <p:nvPicPr>
          <p:cNvPr id="5" name="Picture 15" descr="mole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648200"/>
            <a:ext cx="1316428" cy="2019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4495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+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3429000" y="5181600"/>
            <a:ext cx="2057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these ones: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</a:p>
          <a:p>
            <a:pPr>
              <a:buNone/>
            </a:pPr>
            <a:endParaRPr lang="en-US" baseline="-25000" dirty="0" smtClean="0"/>
          </a:p>
          <a:p>
            <a:r>
              <a:rPr lang="en-US" dirty="0" smtClean="0"/>
              <a:t>Na = 22.99 g/mol x 2 = 45.98 g/mol</a:t>
            </a:r>
          </a:p>
          <a:p>
            <a:r>
              <a:rPr lang="en-US" dirty="0" smtClean="0"/>
              <a:t>S    = 32.07 g/mol x 1 =  32.07 g/mol</a:t>
            </a:r>
          </a:p>
          <a:p>
            <a:r>
              <a:rPr lang="en-US" dirty="0" smtClean="0"/>
              <a:t>O   = 16.00 g/mol x 4 = </a:t>
            </a:r>
            <a:r>
              <a:rPr lang="en-US" u="sng" dirty="0" smtClean="0"/>
              <a:t>64.00 g/mol</a:t>
            </a:r>
          </a:p>
          <a:p>
            <a:pPr>
              <a:buNone/>
            </a:pPr>
            <a:r>
              <a:rPr lang="en-US" dirty="0" smtClean="0"/>
              <a:t>				          142.05 g/mol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endParaRPr lang="en-US" dirty="0" smtClean="0"/>
          </a:p>
          <a:p>
            <a:r>
              <a:rPr lang="en-US" dirty="0" smtClean="0"/>
              <a:t>N = 14.01 g/mol x 2  = 28.02 g/mol</a:t>
            </a:r>
          </a:p>
          <a:p>
            <a:r>
              <a:rPr lang="en-US" dirty="0" smtClean="0"/>
              <a:t>H = 1.01 g/mol x 8    = 8.08 g/ mol</a:t>
            </a:r>
          </a:p>
          <a:p>
            <a:r>
              <a:rPr lang="en-US" dirty="0" smtClean="0"/>
              <a:t>S  = 32.07 g/mol x 1  = 32.07 g/mol</a:t>
            </a:r>
          </a:p>
          <a:p>
            <a:r>
              <a:rPr lang="en-US" dirty="0" smtClean="0"/>
              <a:t>O = 16.00 g/mol x 4 = </a:t>
            </a:r>
            <a:r>
              <a:rPr lang="en-US" u="sng" dirty="0" smtClean="0"/>
              <a:t>64.00 g/mol</a:t>
            </a:r>
          </a:p>
          <a:p>
            <a:pPr>
              <a:buNone/>
            </a:pPr>
            <a:r>
              <a:rPr lang="en-US" dirty="0" smtClean="0"/>
              <a:t>				     132.17 g/mol</a:t>
            </a:r>
          </a:p>
          <a:p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286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+</a:t>
            </a:r>
            <a:endParaRPr lang="en-US" sz="1400" b="1" dirty="0"/>
          </a:p>
        </p:txBody>
      </p:sp>
      <p:sp>
        <p:nvSpPr>
          <p:cNvPr id="6" name="Oval 5"/>
          <p:cNvSpPr/>
          <p:nvPr/>
        </p:nvSpPr>
        <p:spPr>
          <a:xfrm>
            <a:off x="3810000" y="2819400"/>
            <a:ext cx="2133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29000" y="5486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+</a:t>
            </a:r>
            <a:endParaRPr lang="en-US" sz="1400" b="1" dirty="0"/>
          </a:p>
        </p:txBody>
      </p:sp>
      <p:sp>
        <p:nvSpPr>
          <p:cNvPr id="8" name="Oval 7"/>
          <p:cNvSpPr/>
          <p:nvPr/>
        </p:nvSpPr>
        <p:spPr>
          <a:xfrm>
            <a:off x="3352800" y="6019800"/>
            <a:ext cx="2133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problems on page___ of your </a:t>
            </a:r>
            <a:r>
              <a:rPr lang="en-US" dirty="0" err="1" smtClean="0"/>
              <a:t>notepack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627</Words>
  <Application>Microsoft Macintosh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PowerPoint Presentation</vt:lpstr>
      <vt:lpstr>What is the mole?</vt:lpstr>
      <vt:lpstr>Discovered?</vt:lpstr>
      <vt:lpstr>Why do we use the mole?</vt:lpstr>
      <vt:lpstr>How does this help me?</vt:lpstr>
      <vt:lpstr>Molar Mass</vt:lpstr>
      <vt:lpstr>Molar Mass of Compounds</vt:lpstr>
      <vt:lpstr>Try these ones:</vt:lpstr>
      <vt:lpstr>Assignment</vt:lpstr>
      <vt:lpstr>Calculating Mole and Mass</vt:lpstr>
      <vt:lpstr>PowerPoint Presentation</vt:lpstr>
      <vt:lpstr>Manipulating the formula</vt:lpstr>
      <vt:lpstr>Practice problem 1 of 3</vt:lpstr>
      <vt:lpstr>Practice problem 2 of 3</vt:lpstr>
      <vt:lpstr>Practice Problem 3 of 3</vt:lpstr>
    </vt:vector>
  </TitlesOfParts>
  <Company>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lobom</dc:creator>
  <cp:lastModifiedBy>Cheryl &amp; Colin Pilipchuk</cp:lastModifiedBy>
  <cp:revision>15</cp:revision>
  <dcterms:created xsi:type="dcterms:W3CDTF">2008-11-27T18:15:26Z</dcterms:created>
  <dcterms:modified xsi:type="dcterms:W3CDTF">2015-10-14T03:39:24Z</dcterms:modified>
</cp:coreProperties>
</file>