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306" r:id="rId2"/>
    <p:sldId id="273" r:id="rId3"/>
    <p:sldId id="402" r:id="rId4"/>
    <p:sldId id="284" r:id="rId5"/>
    <p:sldId id="403" r:id="rId6"/>
    <p:sldId id="447" r:id="rId7"/>
    <p:sldId id="285" r:id="rId8"/>
    <p:sldId id="418" r:id="rId9"/>
    <p:sldId id="438" r:id="rId10"/>
    <p:sldId id="287" r:id="rId11"/>
    <p:sldId id="404" r:id="rId12"/>
    <p:sldId id="286" r:id="rId13"/>
    <p:sldId id="405" r:id="rId14"/>
    <p:sldId id="289" r:id="rId15"/>
    <p:sldId id="290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CE"/>
    <a:srgbClr val="000000"/>
    <a:srgbClr val="DA14BE"/>
    <a:srgbClr val="742A66"/>
    <a:srgbClr val="820060"/>
    <a:srgbClr val="FA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9407" autoAdjust="0"/>
  </p:normalViewPr>
  <p:slideViewPr>
    <p:cSldViewPr>
      <p:cViewPr varScale="1">
        <p:scale>
          <a:sx n="77" d="100"/>
          <a:sy n="77" d="100"/>
        </p:scale>
        <p:origin x="7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1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5B4A-C3CB-4E33-8D03-6FB863E41841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A662-C984-42BC-8F38-21FCF72BC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3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</a:t>
            </a:r>
            <a:r>
              <a:rPr lang="en-US" baseline="0" dirty="0" smtClean="0"/>
              <a:t> photo – tropical sunset</a:t>
            </a:r>
          </a:p>
          <a:p>
            <a:r>
              <a:rPr lang="en-US" baseline="0" dirty="0" smtClean="0"/>
              <a:t>middle photo – midnight sun, Norway</a:t>
            </a:r>
          </a:p>
          <a:p>
            <a:r>
              <a:rPr lang="en-US" baseline="0" dirty="0" smtClean="0"/>
              <a:t>bottom video – “Arctic Sun” project by Tropicana Orange Juice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A662-C984-42BC-8F38-21FCF72BC4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1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4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9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5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6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3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8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5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2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hyperlink" Target="http://upload.wikimedia.org/wikipedia/commons/b/b5/Midnight_sun.jpg" TargetMode="Externa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334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Unit D – Global Systems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90600" y="886153"/>
            <a:ext cx="7467600" cy="7238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Section 2: Energy transfer through the biosphere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7-01-07 at 2.24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800333"/>
            <a:ext cx="66294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19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Insolation &amp; the Angle of Inclination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3340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Angle of Inclination</a:t>
            </a:r>
            <a:endParaRPr lang="en-US" dirty="0" smtClean="0"/>
          </a:p>
          <a:p>
            <a:pPr lvl="1"/>
            <a:r>
              <a:rPr lang="en-US" dirty="0" smtClean="0"/>
              <a:t>while we often illustrate the Earth like this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marL="365760" lvl="1" indent="0">
              <a:buNone/>
            </a:pP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it’s actually on a tilt, like this 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733800"/>
            <a:ext cx="1600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0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Insolation &amp; the Angle of Inclination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3340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Angle of Inclination</a:t>
            </a:r>
            <a:endParaRPr lang="en-US" dirty="0" smtClean="0"/>
          </a:p>
          <a:p>
            <a:pPr lvl="1"/>
            <a:r>
              <a:rPr lang="en-US" dirty="0" smtClean="0">
                <a:sym typeface="Wingdings" pitchFamily="2" charset="2"/>
              </a:rPr>
              <a:t>the angle of inclination refers to </a:t>
            </a:r>
            <a:r>
              <a:rPr lang="en-US" u="sng" dirty="0" smtClean="0">
                <a:solidFill>
                  <a:srgbClr val="0000FF"/>
                </a:solidFill>
                <a:sym typeface="Wingdings" pitchFamily="2" charset="2"/>
              </a:rPr>
              <a:t>the angle of the Earth’s axis compared to the vertical.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while we have evidence that suggests the Earth wobbles a bit, </a:t>
            </a:r>
            <a:r>
              <a:rPr lang="en-US" u="sng" dirty="0" smtClean="0">
                <a:solidFill>
                  <a:srgbClr val="0000FF"/>
                </a:solidFill>
                <a:sym typeface="Wingdings" pitchFamily="2" charset="2"/>
              </a:rPr>
              <a:t>the angle of inclination is 23.5</a:t>
            </a:r>
            <a:r>
              <a:rPr lang="en-US" u="sng" baseline="30000" dirty="0" smtClean="0">
                <a:solidFill>
                  <a:srgbClr val="0000FF"/>
                </a:solidFill>
                <a:sym typeface="Wingdings" pitchFamily="2" charset="2"/>
              </a:rPr>
              <a:t>o</a:t>
            </a:r>
            <a:endParaRPr lang="en-US" u="sng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pic>
        <p:nvPicPr>
          <p:cNvPr id="6" name="Picture 18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667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Insolation &amp; the Angle of 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153400" cy="49831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Earth orbits the Sun once per year.</a:t>
            </a:r>
          </a:p>
          <a:p>
            <a:r>
              <a:rPr lang="en-US" dirty="0"/>
              <a:t>T</a:t>
            </a:r>
            <a:r>
              <a:rPr lang="en-US" dirty="0" smtClean="0"/>
              <a:t>he Earth’s tilt is the reason for the seasons.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emember, you have to distinguish between hemispheres when discussing seasons.</a:t>
            </a:r>
          </a:p>
          <a:p>
            <a:endParaRPr lang="en-US" dirty="0"/>
          </a:p>
        </p:txBody>
      </p:sp>
      <p:pic>
        <p:nvPicPr>
          <p:cNvPr id="5" name="Picture 5" descr="seasons_l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8" b="80283"/>
          <a:stretch/>
        </p:blipFill>
        <p:spPr bwMode="auto">
          <a:xfrm>
            <a:off x="2286000" y="3200400"/>
            <a:ext cx="52578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 / Sun Relationships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equinox </a:t>
            </a:r>
            <a:r>
              <a:rPr lang="en-US" dirty="0" smtClean="0"/>
              <a:t>occurs when the Earth is tilted sideways relative to the sun</a:t>
            </a:r>
          </a:p>
          <a:p>
            <a:pPr lvl="1"/>
            <a:r>
              <a:rPr lang="en-US" dirty="0" smtClean="0"/>
              <a:t>the number of daylight hours = the number of hours of darkness</a:t>
            </a:r>
          </a:p>
          <a:p>
            <a:pPr lvl="2"/>
            <a:r>
              <a:rPr lang="en-US" dirty="0" smtClean="0"/>
              <a:t>Spring Equinox – March 21</a:t>
            </a:r>
          </a:p>
          <a:p>
            <a:pPr lvl="2"/>
            <a:r>
              <a:rPr lang="en-US" dirty="0" smtClean="0"/>
              <a:t>Fall Equinox – September 21</a:t>
            </a:r>
          </a:p>
          <a:p>
            <a:pPr lvl="3"/>
            <a:r>
              <a:rPr lang="en-US" dirty="0" smtClean="0"/>
              <a:t>*in the Northern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25996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 / Sun Relationships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solstice</a:t>
            </a:r>
            <a:r>
              <a:rPr lang="en-US" dirty="0" smtClean="0"/>
              <a:t> occurs when the Earth is tilted toward or away from the sun</a:t>
            </a:r>
          </a:p>
          <a:p>
            <a:pPr lvl="1"/>
            <a:r>
              <a:rPr lang="en-US" dirty="0" smtClean="0"/>
              <a:t>Longest and shortest days of the year</a:t>
            </a:r>
          </a:p>
          <a:p>
            <a:pPr lvl="2"/>
            <a:r>
              <a:rPr lang="en-US" dirty="0" smtClean="0"/>
              <a:t>Summer solstice – June 21</a:t>
            </a:r>
          </a:p>
          <a:p>
            <a:pPr lvl="2"/>
            <a:r>
              <a:rPr lang="en-US" dirty="0" smtClean="0"/>
              <a:t>Winter solstice – December 21</a:t>
            </a:r>
          </a:p>
          <a:p>
            <a:pPr lvl="3"/>
            <a:r>
              <a:rPr lang="en-US" dirty="0"/>
              <a:t>*in the Northern </a:t>
            </a:r>
            <a:r>
              <a:rPr lang="en-US" dirty="0" smtClean="0"/>
              <a:t>Hemisphere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 / Sun Relationships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7" y="990600"/>
            <a:ext cx="85248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7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Earth/Sun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0960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Areas close to the equator:</a:t>
            </a:r>
          </a:p>
          <a:p>
            <a:pPr lvl="1"/>
            <a:r>
              <a:rPr lang="en-US" dirty="0" smtClean="0"/>
              <a:t>experience </a:t>
            </a:r>
            <a:r>
              <a:rPr lang="en-US" u="sng" dirty="0" smtClean="0">
                <a:solidFill>
                  <a:srgbClr val="0000FF"/>
                </a:solidFill>
              </a:rPr>
              <a:t>short sunrises and sunsets</a:t>
            </a:r>
          </a:p>
          <a:p>
            <a:pPr lvl="1"/>
            <a:r>
              <a:rPr lang="en-US" dirty="0" smtClean="0"/>
              <a:t>have very little variance in their </a:t>
            </a:r>
            <a:r>
              <a:rPr lang="en-US" u="sng" dirty="0" smtClean="0">
                <a:solidFill>
                  <a:srgbClr val="0000FF"/>
                </a:solidFill>
              </a:rPr>
              <a:t>number of daylight hours from season to season</a:t>
            </a:r>
          </a:p>
          <a:p>
            <a:pPr lvl="2"/>
            <a:r>
              <a:rPr lang="en-US" dirty="0" smtClean="0"/>
              <a:t>12 hours of daylight, 12 hours of darkness every day</a:t>
            </a:r>
          </a:p>
          <a:p>
            <a:r>
              <a:rPr lang="en-US" dirty="0" smtClean="0"/>
              <a:t>Areas close to the poles:</a:t>
            </a:r>
          </a:p>
          <a:p>
            <a:pPr lvl="1"/>
            <a:r>
              <a:rPr lang="en-US" dirty="0" smtClean="0"/>
              <a:t>experience </a:t>
            </a:r>
            <a:r>
              <a:rPr lang="en-US" u="sng" dirty="0" smtClean="0">
                <a:solidFill>
                  <a:srgbClr val="0000FF"/>
                </a:solidFill>
              </a:rPr>
              <a:t>long sunrises and sunsets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have significant variance in their number of daylight hours</a:t>
            </a:r>
          </a:p>
          <a:p>
            <a:pPr lvl="2"/>
            <a:r>
              <a:rPr lang="en-US" dirty="0" smtClean="0"/>
              <a:t>in summer, </a:t>
            </a:r>
            <a:r>
              <a:rPr lang="en-US" u="sng" dirty="0" smtClean="0">
                <a:solidFill>
                  <a:srgbClr val="0000FF"/>
                </a:solidFill>
              </a:rPr>
              <a:t>more tha</a:t>
            </a:r>
            <a:r>
              <a:rPr lang="en-US" u="sng" dirty="0">
                <a:solidFill>
                  <a:srgbClr val="0000FF"/>
                </a:solidFill>
              </a:rPr>
              <a:t>n</a:t>
            </a:r>
            <a:r>
              <a:rPr lang="en-US" u="sng" dirty="0" smtClean="0">
                <a:solidFill>
                  <a:srgbClr val="0000FF"/>
                </a:solidFill>
              </a:rPr>
              <a:t> 23 hours of daylight, 1 hour of darkness</a:t>
            </a:r>
          </a:p>
          <a:p>
            <a:pPr lvl="2"/>
            <a:r>
              <a:rPr lang="en-US" dirty="0" smtClean="0"/>
              <a:t>in winter, </a:t>
            </a:r>
            <a:r>
              <a:rPr lang="en-US" u="sng" dirty="0" smtClean="0">
                <a:solidFill>
                  <a:srgbClr val="0000FF"/>
                </a:solidFill>
              </a:rPr>
              <a:t>less than one hour of daylight, 23 hours of darkness</a:t>
            </a:r>
          </a:p>
        </p:txBody>
      </p:sp>
      <p:pic>
        <p:nvPicPr>
          <p:cNvPr id="8194" name="Picture 2" descr="http://robertfinkelstein.files.wordpress.com/2009/06/tropical-suns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51" y="457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Midnight su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51" y="25146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opicana Canadian Arctic commercial (LaCerta Music)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48351" y="44958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You’ve probably heard that </a:t>
            </a:r>
            <a:r>
              <a:rPr lang="en-US" b="1" dirty="0" smtClean="0"/>
              <a:t>greenhouse gases</a:t>
            </a:r>
            <a:r>
              <a:rPr lang="en-US" dirty="0" smtClean="0"/>
              <a:t> are to blame for climate change – that’s partly true.</a:t>
            </a:r>
          </a:p>
          <a:p>
            <a:r>
              <a:rPr lang="en-US" dirty="0" smtClean="0"/>
              <a:t>Natural factors, including </a:t>
            </a:r>
            <a:r>
              <a:rPr lang="en-US" u="sng" dirty="0" smtClean="0">
                <a:solidFill>
                  <a:srgbClr val="0000FF"/>
                </a:solidFill>
              </a:rPr>
              <a:t>solar fluctuations, slight “wobbles” in the Earth’s orbit, and the movement of the continents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have also influenced climate over Earth’s history.</a:t>
            </a:r>
          </a:p>
        </p:txBody>
      </p:sp>
    </p:spTree>
    <p:extLst>
      <p:ext uri="{BB962C8B-B14F-4D97-AF65-F5344CB8AC3E}">
        <p14:creationId xmlns:p14="http://schemas.microsoft.com/office/powerpoint/2010/main" val="14300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However, in the case of current global warming, the speed and degree of change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u="sng" dirty="0" smtClean="0">
                <a:solidFill>
                  <a:srgbClr val="0000FF"/>
                </a:solidFill>
              </a:rPr>
              <a:t>how fast and how much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/>
              <a:t>can only be explained by </a:t>
            </a:r>
            <a:r>
              <a:rPr lang="en-US" u="sng" dirty="0" smtClean="0">
                <a:solidFill>
                  <a:srgbClr val="0000FF"/>
                </a:solidFill>
              </a:rPr>
              <a:t>human activity.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to understand how heat becomes trapped in the atmosphere, we have to understand the sun’s energy.</a:t>
            </a:r>
          </a:p>
        </p:txBody>
      </p:sp>
      <p:pic>
        <p:nvPicPr>
          <p:cNvPr id="4" name="Picture 3" descr="Screen Shot 2017-01-07 at 2.2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67200"/>
            <a:ext cx="57658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The sun’s energy is </a:t>
            </a:r>
            <a:r>
              <a:rPr lang="en-US" b="1" dirty="0" smtClean="0"/>
              <a:t>radiant energy</a:t>
            </a:r>
            <a:r>
              <a:rPr lang="en-US" dirty="0" smtClean="0"/>
              <a:t> – recall, that means energy that is transmitted in waves</a:t>
            </a:r>
          </a:p>
          <a:p>
            <a:r>
              <a:rPr lang="en-US" b="1" dirty="0" smtClean="0"/>
              <a:t>Radiation</a:t>
            </a:r>
            <a:r>
              <a:rPr lang="en-US" dirty="0" smtClean="0"/>
              <a:t>: </a:t>
            </a:r>
            <a:r>
              <a:rPr lang="en-US" u="sng" dirty="0" smtClean="0"/>
              <a:t>is the process by which solar energy reaches the Earth’s surface</a:t>
            </a:r>
          </a:p>
          <a:p>
            <a:pPr lvl="1"/>
            <a:r>
              <a:rPr lang="en-US" dirty="0" smtClean="0"/>
              <a:t>There are a wide variety of waves radiating from the sun</a:t>
            </a:r>
          </a:p>
        </p:txBody>
      </p:sp>
    </p:spTree>
    <p:extLst>
      <p:ext uri="{BB962C8B-B14F-4D97-AF65-F5344CB8AC3E}">
        <p14:creationId xmlns:p14="http://schemas.microsoft.com/office/powerpoint/2010/main" val="7956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1"/>
            <a:r>
              <a:rPr lang="en-US" dirty="0" smtClean="0"/>
              <a:t>All waves from the sun travel at the same speed, but they vary in the amount of energy they carry.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6" b="3279"/>
          <a:stretch/>
        </p:blipFill>
        <p:spPr bwMode="auto">
          <a:xfrm>
            <a:off x="685800" y="2819400"/>
            <a:ext cx="7772400" cy="376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9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172159main_polar_radiation_budget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8991600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85800" y="1600200"/>
            <a:ext cx="1371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828800" y="533400"/>
            <a:ext cx="1295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352800" y="609600"/>
            <a:ext cx="1066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610100" y="571500"/>
            <a:ext cx="1600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114800" y="2514600"/>
            <a:ext cx="1828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810000" y="38100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124200" y="5791200"/>
            <a:ext cx="1752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657600" y="4572000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6705600" y="5334000"/>
            <a:ext cx="1828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315200" y="4038600"/>
            <a:ext cx="1371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696200" y="2895600"/>
            <a:ext cx="1143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029200" y="1524000"/>
            <a:ext cx="1828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18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49" grpId="0" animBg="1"/>
      <p:bldP spid="10251" grpId="0" animBg="1"/>
      <p:bldP spid="10252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Insolation &amp; the Angle of Inclination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/>
          <a:lstStyle/>
          <a:p>
            <a:r>
              <a:rPr lang="en-US" dirty="0" smtClean="0"/>
              <a:t>Not all regions of the Earth receive the same amount of the Sun’s energy.</a:t>
            </a:r>
          </a:p>
          <a:p>
            <a:pPr lvl="1"/>
            <a:r>
              <a:rPr lang="en-US" b="1" dirty="0" smtClean="0"/>
              <a:t>Insolation</a:t>
            </a:r>
            <a:r>
              <a:rPr lang="en-US" dirty="0" smtClean="0"/>
              <a:t> is the amount solar energy received by a region of the Earth’s surface.</a:t>
            </a:r>
          </a:p>
        </p:txBody>
      </p:sp>
      <p:pic>
        <p:nvPicPr>
          <p:cNvPr id="5" name="Picture 4" descr="http://www.bio.miami.edu/dana/pix/solarrad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4038600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362950" cy="8683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Q: What causes the different seasons?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5794"/>
            <a:ext cx="8329642" cy="5759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Some people think that Earth is closer to the Sun in the summer and that is what causes the hot weather, but this is not true.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Earth is actually further from the Sun in the summer and closer in the winter.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However, these minimal changes do not affect our seasons.  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Earth orbits around the sun in an ellipse, not a circle.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Since Earth is tilted, different concentrations of sunlight reach the surface.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This change of concentration of sunlight rays is what creates our different seasons. </a:t>
            </a:r>
          </a:p>
        </p:txBody>
      </p:sp>
    </p:spTree>
    <p:extLst>
      <p:ext uri="{BB962C8B-B14F-4D97-AF65-F5344CB8AC3E}">
        <p14:creationId xmlns:p14="http://schemas.microsoft.com/office/powerpoint/2010/main" val="23648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ann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211263"/>
            <a:ext cx="9144001" cy="56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23850" y="260350"/>
            <a:ext cx="418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b="1" i="1">
                <a:solidFill>
                  <a:schemeClr val="bg1"/>
                </a:solidFill>
              </a:rPr>
              <a:t>What causes the seasons?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-34925" y="5516563"/>
            <a:ext cx="3382963" cy="915987"/>
          </a:xfrm>
          <a:prstGeom prst="rect">
            <a:avLst/>
          </a:prstGeom>
          <a:solidFill>
            <a:srgbClr val="02AF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 It’s summer in the Northern Hemisphere when the north pole is tilted toward the sun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516563" y="908050"/>
            <a:ext cx="3670300" cy="915988"/>
          </a:xfrm>
          <a:prstGeom prst="rect">
            <a:avLst/>
          </a:prstGeom>
          <a:solidFill>
            <a:srgbClr val="02AF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 It’s winter in the Northern Hemisphere when the north pole is tilted away from the sun</a:t>
            </a:r>
          </a:p>
        </p:txBody>
      </p:sp>
    </p:spTree>
    <p:extLst>
      <p:ext uri="{BB962C8B-B14F-4D97-AF65-F5344CB8AC3E}">
        <p14:creationId xmlns:p14="http://schemas.microsoft.com/office/powerpoint/2010/main" val="19431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7724</TotalTime>
  <Words>666</Words>
  <Application>Microsoft Office PowerPoint</Application>
  <PresentationFormat>On-screen Show (4:3)</PresentationFormat>
  <Paragraphs>68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Unit D – Global Systems</vt:lpstr>
      <vt:lpstr>Mechanism for Change</vt:lpstr>
      <vt:lpstr>Mechanism for Change</vt:lpstr>
      <vt:lpstr>Solar Energy</vt:lpstr>
      <vt:lpstr>Solar Energy</vt:lpstr>
      <vt:lpstr>PowerPoint Presentation</vt:lpstr>
      <vt:lpstr>Insolation &amp; the Angle of Inclination</vt:lpstr>
      <vt:lpstr>Q: What causes the different seasons?</vt:lpstr>
      <vt:lpstr>PowerPoint Presentation</vt:lpstr>
      <vt:lpstr>Insolation &amp; the Angle of Inclination</vt:lpstr>
      <vt:lpstr>Insolation &amp; the Angle of Inclination</vt:lpstr>
      <vt:lpstr>Insolation &amp; the Angle of Incidence</vt:lpstr>
      <vt:lpstr>Earth / Sun Relationships</vt:lpstr>
      <vt:lpstr>Earth / Sun Relationships</vt:lpstr>
      <vt:lpstr>Earth / Sun Relationships</vt:lpstr>
      <vt:lpstr>Earth/Sun Relationships</vt:lpstr>
    </vt:vector>
  </TitlesOfParts>
  <Company>Edmonton Catholic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D</dc:title>
  <dc:creator>martins</dc:creator>
  <cp:lastModifiedBy>Pilipchuk, Cheryl</cp:lastModifiedBy>
  <cp:revision>180</cp:revision>
  <dcterms:created xsi:type="dcterms:W3CDTF">2011-03-31T19:59:28Z</dcterms:created>
  <dcterms:modified xsi:type="dcterms:W3CDTF">2017-12-18T22:34:07Z</dcterms:modified>
</cp:coreProperties>
</file>