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92" r:id="rId2"/>
    <p:sldId id="295" r:id="rId3"/>
    <p:sldId id="406" r:id="rId4"/>
    <p:sldId id="446" r:id="rId5"/>
    <p:sldId id="297" r:id="rId6"/>
    <p:sldId id="299" r:id="rId7"/>
    <p:sldId id="437" r:id="rId8"/>
    <p:sldId id="298" r:id="rId9"/>
    <p:sldId id="296" r:id="rId10"/>
    <p:sldId id="301" r:id="rId11"/>
    <p:sldId id="302" r:id="rId12"/>
    <p:sldId id="303" r:id="rId13"/>
    <p:sldId id="304" r:id="rId14"/>
    <p:sldId id="407" r:id="rId15"/>
    <p:sldId id="305" r:id="rId16"/>
    <p:sldId id="439" r:id="rId17"/>
    <p:sldId id="307" r:id="rId18"/>
    <p:sldId id="308" r:id="rId19"/>
    <p:sldId id="309" r:id="rId20"/>
    <p:sldId id="4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CE"/>
    <a:srgbClr val="000000"/>
    <a:srgbClr val="DA14BE"/>
    <a:srgbClr val="742A66"/>
    <a:srgbClr val="820060"/>
    <a:srgbClr val="FA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407" autoAdjust="0"/>
  </p:normalViewPr>
  <p:slideViewPr>
    <p:cSldViewPr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7.3451929619908598E-3"/>
                  <c:y val="9.24995625546806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4F-41C0-B340-BFA1199D2CD8}"/>
                </c:ext>
              </c:extLst>
            </c:dLbl>
            <c:dLbl>
              <c:idx val="4"/>
              <c:layout>
                <c:manualLayout>
                  <c:x val="3.84744094488189E-2"/>
                  <c:y val="7.020939049285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4F-41C0-B340-BFA1199D2CD8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Water vapour</c:v>
                </c:pt>
                <c:pt idx="1">
                  <c:v>Carbon dioxide</c:v>
                </c:pt>
                <c:pt idx="2">
                  <c:v>Methane</c:v>
                </c:pt>
                <c:pt idx="3">
                  <c:v>Dinitrogen monoxide</c:v>
                </c:pt>
                <c:pt idx="4">
                  <c:v>Other gases (incl. ozone &amp; halocarbons)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</c:v>
                </c:pt>
                <c:pt idx="1">
                  <c:v>2.5</c:v>
                </c:pt>
                <c:pt idx="2">
                  <c:v>1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4F-41C0-B340-BFA1199D2C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961736032995899"/>
          <c:y val="1.6108245090053399E-2"/>
          <c:w val="0.326096925384327"/>
          <c:h val="0.96778350981989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5B4A-C3CB-4E33-8D03-6FB863E41841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A662-C984-42BC-8F38-21FCF72BC4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3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0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Demo:</a:t>
            </a:r>
            <a:r>
              <a:rPr lang="en-CA" baseline="0" dirty="0" smtClean="0"/>
              <a:t> </a:t>
            </a:r>
            <a:r>
              <a:rPr lang="en-CA" dirty="0" smtClean="0"/>
              <a:t> You will need a flashlight, a piece of grid</a:t>
            </a:r>
            <a:r>
              <a:rPr lang="en-CA" baseline="0" dirty="0" smtClean="0"/>
              <a:t> paper</a:t>
            </a:r>
            <a:r>
              <a:rPr lang="en-CA" dirty="0" smtClean="0"/>
              <a:t>. First, turn on the flashlight and hold the notebook paper a couple feet away from it. Hold the flashlight perfectly horizontal and hold the paper perfectly vertical. You should see a focused beam of light on the paper. Draw the outline of the beam of light. Now, tilt the paper backwards at a slight angle (23.5 degrees if you know how much that is!). You should now see that the same beam of light is spread over a greater area of the paper. Draw the outline of the beam hitting the tilted paper.</a:t>
            </a:r>
          </a:p>
          <a:p>
            <a:r>
              <a:rPr lang="en-CA" dirty="0" smtClean="0"/>
              <a:t>Now measure the area of the two beams (vertical and tilted)</a:t>
            </a:r>
            <a:r>
              <a:rPr lang="en-CA" baseline="0" dirty="0" smtClean="0"/>
              <a:t> by counting the number of squares that were illuminated.  </a:t>
            </a:r>
            <a:r>
              <a:rPr lang="en-CA" dirty="0" smtClean="0"/>
              <a:t>Assume that the amount of light coming out of the flashlight equals 1 photons per square of</a:t>
            </a:r>
            <a:r>
              <a:rPr lang="en-CA" baseline="0" dirty="0" smtClean="0"/>
              <a:t> grid paper</a:t>
            </a:r>
            <a:r>
              <a:rPr lang="en-CA" dirty="0" smtClean="0"/>
              <a:t> (this number is totally fabricated but works for the</a:t>
            </a:r>
            <a:r>
              <a:rPr lang="en-CA" baseline="0" dirty="0" smtClean="0"/>
              <a:t> purposes of the demo</a:t>
            </a:r>
            <a:r>
              <a:rPr lang="en-CA" dirty="0" smtClean="0"/>
              <a:t>). Calculate the intensity of light per square in each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Demo:</a:t>
            </a:r>
            <a:r>
              <a:rPr lang="en-CA" baseline="0" dirty="0" smtClean="0"/>
              <a:t> </a:t>
            </a:r>
            <a:r>
              <a:rPr lang="en-CA" dirty="0" smtClean="0"/>
              <a:t> You will need a flashlight, a piece of grid</a:t>
            </a:r>
            <a:r>
              <a:rPr lang="en-CA" baseline="0" dirty="0" smtClean="0"/>
              <a:t> paper</a:t>
            </a:r>
            <a:r>
              <a:rPr lang="en-CA" dirty="0" smtClean="0"/>
              <a:t>. First, turn on the flashlight and hold the notebook paper a couple feet away from it. Hold the flashlight perfectly horizontal and hold the paper perfectly vertical. You should see a focused beam of light on the paper. Draw the outline of the beam of light. Now, tilt the paper backwards at a slight angle (23.5 degrees if you know how much that is!). You should now see that the same beam of light is spread over a greater area of the paper. Draw the outline of the beam hitting the tilted paper.</a:t>
            </a:r>
          </a:p>
          <a:p>
            <a:r>
              <a:rPr lang="en-CA" dirty="0" smtClean="0"/>
              <a:t>Now measure the area of the two beams (vertical and tilted)</a:t>
            </a:r>
            <a:r>
              <a:rPr lang="en-CA" baseline="0" dirty="0" smtClean="0"/>
              <a:t> by counting the number of squares that were illuminated.  </a:t>
            </a:r>
            <a:r>
              <a:rPr lang="en-CA" dirty="0" smtClean="0"/>
              <a:t>Assume that the amount of light coming out of the flashlight equals 1 photons per square of</a:t>
            </a:r>
            <a:r>
              <a:rPr lang="en-CA" baseline="0" dirty="0" smtClean="0"/>
              <a:t> grid paper</a:t>
            </a:r>
            <a:r>
              <a:rPr lang="en-CA" dirty="0" smtClean="0"/>
              <a:t> (this number is totally fabricated but works for the</a:t>
            </a:r>
            <a:r>
              <a:rPr lang="en-CA" baseline="0" dirty="0" smtClean="0"/>
              <a:t> purposes of the demo</a:t>
            </a:r>
            <a:r>
              <a:rPr lang="en-CA" dirty="0" smtClean="0"/>
              <a:t>). Calculate the intensity of light per square in each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water 10-60%</a:t>
            </a:r>
          </a:p>
          <a:p>
            <a:r>
              <a:rPr lang="en-US" dirty="0" smtClean="0"/>
              <a:t>fresh</a:t>
            </a:r>
            <a:r>
              <a:rPr lang="en-US" baseline="0" dirty="0" smtClean="0"/>
              <a:t> snow 80 – 95%</a:t>
            </a:r>
          </a:p>
          <a:p>
            <a:r>
              <a:rPr lang="en-US" baseline="0" dirty="0" smtClean="0"/>
              <a:t>forest 10-20%</a:t>
            </a:r>
          </a:p>
          <a:p>
            <a:r>
              <a:rPr lang="en-US" baseline="0" dirty="0" smtClean="0"/>
              <a:t>farmland 10-25%</a:t>
            </a:r>
          </a:p>
          <a:p>
            <a:r>
              <a:rPr lang="en-US" baseline="0" dirty="0" smtClean="0"/>
              <a:t>grass 25 – 30%</a:t>
            </a:r>
          </a:p>
          <a:p>
            <a:r>
              <a:rPr lang="en-US" baseline="0" dirty="0" smtClean="0"/>
              <a:t>asphalt 5 – 10%</a:t>
            </a:r>
          </a:p>
          <a:p>
            <a:r>
              <a:rPr lang="en-US" baseline="0" dirty="0" smtClean="0"/>
              <a:t>bare pavement 17-27%</a:t>
            </a:r>
          </a:p>
          <a:p>
            <a:r>
              <a:rPr lang="en-US" baseline="0" dirty="0" smtClean="0"/>
              <a:t>dark roof 8 – 18%</a:t>
            </a:r>
          </a:p>
          <a:p>
            <a:r>
              <a:rPr lang="en-US" baseline="0" dirty="0" smtClean="0"/>
              <a:t>light roof 35-50%</a:t>
            </a:r>
          </a:p>
          <a:p>
            <a:r>
              <a:rPr lang="en-US" baseline="0" dirty="0" smtClean="0"/>
              <a:t>stone bark 20 – 40%</a:t>
            </a:r>
          </a:p>
          <a:p>
            <a:r>
              <a:rPr lang="en-US" baseline="0" dirty="0" smtClean="0"/>
              <a:t>open water 10 – 60% (depending on angle of sun)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DA662-C984-42BC-8F38-21FCF72BC4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6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3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8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46D69-6FD4-4AED-8DAB-7305E3D7A29F}" type="datetimeFigureOut">
              <a:rPr lang="en-US" smtClean="0"/>
              <a:t>12/18/2017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42E0-359D-4383-9BC2-3DD18C1CD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2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JTD-GptXU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Angle of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shape of the Earth also plays a part in insolation.</a:t>
            </a:r>
          </a:p>
          <a:p>
            <a:pPr lvl="1"/>
            <a:r>
              <a:rPr lang="en-US" sz="2400" dirty="0" smtClean="0"/>
              <a:t>Because it’s spherical, a light ray hitting at the equator </a:t>
            </a:r>
            <a:r>
              <a:rPr lang="en-US" sz="2400" u="sng" dirty="0" smtClean="0">
                <a:solidFill>
                  <a:srgbClr val="0000FF"/>
                </a:solidFill>
              </a:rPr>
              <a:t>strikes the Earth with more intensity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than a light ray hitting at a </a:t>
            </a:r>
            <a:r>
              <a:rPr lang="en-US" sz="2400" u="sng" dirty="0" smtClean="0">
                <a:solidFill>
                  <a:srgbClr val="0000FF"/>
                </a:solidFill>
              </a:rPr>
              <a:t>higher latitude.</a:t>
            </a:r>
          </a:p>
        </p:txBody>
      </p:sp>
      <p:pic>
        <p:nvPicPr>
          <p:cNvPr id="11266" name="Picture 2" descr="http://www.physicalgeography.net/fundamentals/images/insolation_latitu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48" y="3276600"/>
            <a:ext cx="4559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io.miami.edu/dana/pix/solarradi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2" y="320040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Recall, energy cannot be destroyed – so if some/most of the sun’s rays reflect off the Earth’s surface, where do they go?</a:t>
            </a:r>
          </a:p>
          <a:p>
            <a:r>
              <a:rPr lang="en-US" dirty="0"/>
              <a:t>T</a:t>
            </a:r>
            <a:r>
              <a:rPr lang="en-US" dirty="0" smtClean="0"/>
              <a:t>he energy gets </a:t>
            </a:r>
            <a:r>
              <a:rPr lang="en-US" u="sng" dirty="0" smtClean="0">
                <a:solidFill>
                  <a:srgbClr val="0000FF"/>
                </a:solidFill>
              </a:rPr>
              <a:t>radiated back into the atmosphere in the form of thermal energy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5791200" cy="269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6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1"/>
            <a:r>
              <a:rPr lang="en-US" dirty="0"/>
              <a:t>N</a:t>
            </a:r>
            <a:r>
              <a:rPr lang="en-US" dirty="0" smtClean="0"/>
              <a:t>ormally, a portion of this thermal energy is lost to space, and </a:t>
            </a:r>
            <a:r>
              <a:rPr lang="en-US" u="sng" dirty="0" smtClean="0"/>
              <a:t>a portion is absorbed by the atmosphere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trapping of this heat by the atmosphere is called the </a:t>
            </a:r>
            <a:r>
              <a:rPr lang="en-US" b="1" dirty="0" smtClean="0"/>
              <a:t>Natural Greenhouse Effect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ithout this effect, the Earth would be 33</a:t>
            </a:r>
            <a:r>
              <a:rPr lang="en-US" baseline="30000" dirty="0" smtClean="0"/>
              <a:t>o</a:t>
            </a:r>
            <a:r>
              <a:rPr lang="en-US" dirty="0" smtClean="0"/>
              <a:t>C colder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548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0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Greenhouse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smtClean="0"/>
              <a:t>Greenhouse gases</a:t>
            </a:r>
            <a:r>
              <a:rPr lang="en-US" dirty="0" smtClean="0"/>
              <a:t> are gases that contribute to the greenhouse effect</a:t>
            </a:r>
          </a:p>
          <a:p>
            <a:r>
              <a:rPr lang="en-US" dirty="0" smtClean="0"/>
              <a:t>The main naturally-occurring greenhouse gas is water </a:t>
            </a:r>
            <a:r>
              <a:rPr lang="en-US" dirty="0" err="1" smtClean="0"/>
              <a:t>vapour</a:t>
            </a:r>
            <a:r>
              <a:rPr lang="en-US" dirty="0" smtClean="0"/>
              <a:t>.  Other naturally-occurring greenhouse gases include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10050939"/>
              </p:ext>
            </p:extLst>
          </p:nvPr>
        </p:nvGraphicFramePr>
        <p:xfrm>
          <a:off x="685800" y="3447143"/>
          <a:ext cx="822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 Radiation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Before human activity made such an impact, the Earth’s </a:t>
            </a:r>
            <a:r>
              <a:rPr lang="en-US" b="1" dirty="0" smtClean="0"/>
              <a:t>radiation budget </a:t>
            </a:r>
            <a:r>
              <a:rPr lang="en-US" dirty="0" smtClean="0"/>
              <a:t>was balanced</a:t>
            </a:r>
          </a:p>
          <a:p>
            <a:pPr lvl="1"/>
            <a:r>
              <a:rPr lang="en-US" dirty="0" smtClean="0"/>
              <a:t>that is, some thermal energy was reflected out into space, and some absorbed by the atmosphere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net </a:t>
            </a:r>
            <a:r>
              <a:rPr lang="en-US" dirty="0" smtClean="0"/>
              <a:t>result was zero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net radiation budget = incoming radiation – outgoing radiation</a:t>
            </a:r>
          </a:p>
        </p:txBody>
      </p:sp>
    </p:spTree>
    <p:extLst>
      <p:ext uri="{BB962C8B-B14F-4D97-AF65-F5344CB8AC3E}">
        <p14:creationId xmlns:p14="http://schemas.microsoft.com/office/powerpoint/2010/main" val="36521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 Radiation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</a:t>
            </a:r>
            <a:r>
              <a:rPr lang="en-US" dirty="0" smtClean="0"/>
              <a:t>t is important to note that the budget is balanced on a planetary basis, but some regions are in </a:t>
            </a:r>
            <a:r>
              <a:rPr lang="en-US" b="1" dirty="0" smtClean="0"/>
              <a:t>surplus</a:t>
            </a:r>
            <a:r>
              <a:rPr lang="en-US" dirty="0" smtClean="0"/>
              <a:t> and some in </a:t>
            </a:r>
            <a:r>
              <a:rPr lang="en-US" b="1" dirty="0" smtClean="0"/>
              <a:t>deficit.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areas at the equator tend to </a:t>
            </a:r>
            <a:r>
              <a:rPr lang="en-US" u="sng" dirty="0" smtClean="0">
                <a:solidFill>
                  <a:srgbClr val="0000FF"/>
                </a:solidFill>
              </a:rPr>
              <a:t>have higher insolation, which gives them a surplus.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areas closer to the poles tend to </a:t>
            </a:r>
            <a:r>
              <a:rPr lang="en-US" u="sng" dirty="0" smtClean="0">
                <a:solidFill>
                  <a:srgbClr val="0000FF"/>
                </a:solidFill>
              </a:rPr>
              <a:t>have lower insolation, which gives them a deficit.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 Radiation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If a build-up of greenhouse gases causes more radiation to be absorbed by the atmosphere, we have a </a:t>
            </a:r>
            <a:r>
              <a:rPr lang="en-US" b="1" dirty="0" smtClean="0"/>
              <a:t>surplus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u="sng" dirty="0" smtClean="0">
                <a:solidFill>
                  <a:srgbClr val="0000FF"/>
                </a:solidFill>
                <a:sym typeface="Wingdings" pitchFamily="2" charset="2"/>
              </a:rPr>
              <a:t>this will cause global temperatures to rise.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9" y="280081"/>
            <a:ext cx="8100442" cy="631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1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Thermal 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Recall, </a:t>
            </a:r>
            <a:r>
              <a:rPr lang="en-US" b="1" dirty="0" smtClean="0"/>
              <a:t>thermal energy</a:t>
            </a:r>
            <a:r>
              <a:rPr lang="en-US" dirty="0" smtClean="0"/>
              <a:t> (or heat) moves from warm to cool</a:t>
            </a:r>
          </a:p>
          <a:p>
            <a:r>
              <a:rPr lang="en-US" b="1" dirty="0" smtClean="0"/>
              <a:t>Radiation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u="sng" dirty="0" smtClean="0">
                <a:solidFill>
                  <a:srgbClr val="0000FF"/>
                </a:solidFill>
              </a:rPr>
              <a:t>emission of energy as waves</a:t>
            </a:r>
          </a:p>
          <a:p>
            <a:pPr lvl="1"/>
            <a:r>
              <a:rPr lang="en-US" dirty="0" smtClean="0"/>
              <a:t>when radiant energy encounters particles of matter, those particles will either </a:t>
            </a:r>
            <a:r>
              <a:rPr lang="en-US" u="sng" dirty="0" smtClean="0">
                <a:solidFill>
                  <a:srgbClr val="0000FF"/>
                </a:solidFill>
              </a:rPr>
              <a:t>re-radiate the energy back into space </a:t>
            </a:r>
            <a:r>
              <a:rPr lang="en-US" dirty="0" smtClean="0"/>
              <a:t>or </a:t>
            </a:r>
            <a:r>
              <a:rPr lang="en-US" u="sng" dirty="0" smtClean="0">
                <a:solidFill>
                  <a:srgbClr val="0000FF"/>
                </a:solidFill>
              </a:rPr>
              <a:t>pass the energy on to other particles</a:t>
            </a:r>
          </a:p>
          <a:p>
            <a:pPr lvl="1"/>
            <a:r>
              <a:rPr lang="en-US" dirty="0" smtClean="0"/>
              <a:t>two methods for passing energy onto other particles:</a:t>
            </a:r>
          </a:p>
          <a:p>
            <a:pPr lvl="2"/>
            <a:r>
              <a:rPr lang="en-US" b="1" dirty="0" smtClean="0"/>
              <a:t>conduction</a:t>
            </a:r>
            <a:endParaRPr lang="en-US" dirty="0" smtClean="0"/>
          </a:p>
          <a:p>
            <a:pPr lvl="2"/>
            <a:r>
              <a:rPr lang="en-US" b="1" dirty="0" smtClean="0"/>
              <a:t>convection</a:t>
            </a:r>
            <a:endParaRPr lang="en-US" dirty="0" smtClean="0"/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1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1"/>
            <a:ext cx="81534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T</a:t>
            </a:r>
            <a:r>
              <a:rPr lang="en-US" dirty="0" smtClean="0"/>
              <a:t>ransfer of heat </a:t>
            </a:r>
            <a:r>
              <a:rPr lang="en-US" u="sng" dirty="0" smtClean="0">
                <a:solidFill>
                  <a:srgbClr val="0000FF"/>
                </a:solidFill>
              </a:rPr>
              <a:t>through direct contact between particles.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T</a:t>
            </a:r>
            <a:r>
              <a:rPr lang="en-US" dirty="0" smtClean="0"/>
              <a:t>his is the most common method of heat transfer </a:t>
            </a:r>
            <a:r>
              <a:rPr lang="en-US" u="sng" dirty="0" smtClean="0">
                <a:solidFill>
                  <a:srgbClr val="0000FF"/>
                </a:solidFill>
              </a:rPr>
              <a:t>in solids</a:t>
            </a:r>
            <a:r>
              <a:rPr lang="en-US" dirty="0" smtClean="0"/>
              <a:t>, because it does not require </a:t>
            </a:r>
            <a:r>
              <a:rPr lang="en-US" u="sng" dirty="0" smtClean="0">
                <a:solidFill>
                  <a:srgbClr val="0000FF"/>
                </a:solidFill>
              </a:rPr>
              <a:t>movement of the particles to a different location.</a:t>
            </a:r>
          </a:p>
          <a:p>
            <a:r>
              <a:rPr lang="en-US" dirty="0"/>
              <a:t>P</a:t>
            </a:r>
            <a:r>
              <a:rPr lang="en-US" dirty="0" smtClean="0"/>
              <a:t>articles pass their energy on to </a:t>
            </a:r>
            <a:r>
              <a:rPr lang="en-US" dirty="0" err="1" smtClean="0"/>
              <a:t>neighbouring</a:t>
            </a:r>
            <a:r>
              <a:rPr lang="en-US" dirty="0" smtClean="0"/>
              <a:t> particles by vibrating against them.</a:t>
            </a:r>
          </a:p>
          <a:p>
            <a:endParaRPr lang="en-US" dirty="0"/>
          </a:p>
        </p:txBody>
      </p:sp>
      <p:pic>
        <p:nvPicPr>
          <p:cNvPr id="3074" name="Picture 2" descr="http://www.gcse.com/energy/images/condu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69089"/>
            <a:ext cx="28956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transfer of thermal energy through </a:t>
            </a:r>
            <a:r>
              <a:rPr lang="en-US" u="sng" dirty="0" smtClean="0">
                <a:solidFill>
                  <a:srgbClr val="0000FF"/>
                </a:solidFill>
              </a:rPr>
              <a:t>the movement of particles from one location to another.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usually occurs in </a:t>
            </a:r>
            <a:r>
              <a:rPr lang="en-US" b="1" dirty="0" smtClean="0"/>
              <a:t>fluids</a:t>
            </a:r>
            <a:r>
              <a:rPr lang="en-US" dirty="0" smtClean="0"/>
              <a:t> – </a:t>
            </a:r>
            <a:r>
              <a:rPr lang="en-US" u="sng" dirty="0" smtClean="0">
                <a:solidFill>
                  <a:srgbClr val="0000FF"/>
                </a:solidFill>
              </a:rPr>
              <a:t>liquids and gases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– by inducing a convection current in the fluid</a:t>
            </a:r>
          </a:p>
        </p:txBody>
      </p:sp>
      <p:pic>
        <p:nvPicPr>
          <p:cNvPr id="5122" name="Picture 2" descr="https://jpostema.napsk12.org/blob/full/1423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962400" cy="283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Angle of 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534400" cy="485420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Angle of Incidence</a:t>
            </a:r>
            <a:r>
              <a:rPr lang="en-US" dirty="0" smtClean="0"/>
              <a:t> is the angle between </a:t>
            </a:r>
            <a:r>
              <a:rPr lang="en-US" u="sng" dirty="0" smtClean="0">
                <a:solidFill>
                  <a:srgbClr val="0000FF"/>
                </a:solidFill>
              </a:rPr>
              <a:t>the incoming sun ray and a line perpendicular to the Earth’s surface.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</a:t>
            </a:r>
            <a:r>
              <a:rPr lang="en-US" dirty="0" smtClean="0"/>
              <a:t>ome of the particles heat up and begin moving faster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the warm particles move apart, they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0000FF"/>
                </a:solidFill>
              </a:rPr>
              <a:t>become less dense and rise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the particles contact cooler particles, </a:t>
            </a:r>
            <a:r>
              <a:rPr lang="en-US" u="sng" dirty="0" smtClean="0">
                <a:solidFill>
                  <a:srgbClr val="0000FF"/>
                </a:solidFill>
              </a:rPr>
              <a:t>they cool and fall back down</a:t>
            </a:r>
            <a:endParaRPr lang="en-US" u="sng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s://jpostema.napsk12.org/blob/full/1423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886200" cy="26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94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3" name="Arc 12312"/>
          <p:cNvSpPr/>
          <p:nvPr/>
        </p:nvSpPr>
        <p:spPr>
          <a:xfrm rot="13217638">
            <a:off x="5825154" y="100193"/>
            <a:ext cx="1676620" cy="3076665"/>
          </a:xfrm>
          <a:prstGeom prst="arc">
            <a:avLst>
              <a:gd name="adj1" fmla="val 19177600"/>
              <a:gd name="adj2" fmla="val 352019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345291" y="1234445"/>
            <a:ext cx="81915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33336" y="746755"/>
            <a:ext cx="872264" cy="929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7" name="Arc 12316"/>
          <p:cNvSpPr/>
          <p:nvPr/>
        </p:nvSpPr>
        <p:spPr>
          <a:xfrm rot="10800000">
            <a:off x="5360949" y="2590801"/>
            <a:ext cx="1420851" cy="1371599"/>
          </a:xfrm>
          <a:prstGeom prst="arc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438400" y="3276600"/>
            <a:ext cx="3594169" cy="2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958063" y="3259907"/>
            <a:ext cx="1137937" cy="166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56456" y="2691497"/>
            <a:ext cx="0" cy="12709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38485" y="1600200"/>
            <a:ext cx="4090915" cy="2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33400" y="4953000"/>
            <a:ext cx="753450" cy="685800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2600" y="4495800"/>
            <a:ext cx="1681463" cy="1530490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599" y="5791201"/>
            <a:ext cx="137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o</a:t>
            </a:r>
            <a:r>
              <a:rPr lang="en-US" dirty="0" smtClean="0"/>
              <a:t> angle</a:t>
            </a:r>
          </a:p>
          <a:p>
            <a:r>
              <a:rPr lang="en-US" dirty="0" smtClean="0"/>
              <a:t>sun is intense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1" y="589037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r>
              <a:rPr lang="en-US" baseline="30000" dirty="0" smtClean="0"/>
              <a:t>o</a:t>
            </a:r>
            <a:r>
              <a:rPr lang="en-US" dirty="0" smtClean="0"/>
              <a:t> angle</a:t>
            </a:r>
          </a:p>
          <a:p>
            <a:r>
              <a:rPr lang="en-US" dirty="0" smtClean="0"/>
              <a:t>sun is diffuse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3813" y="2928938"/>
            <a:ext cx="47640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December in Nunavut, Canada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924425" y="2928938"/>
            <a:ext cx="4214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December in Mazatlan, Mexico</a:t>
            </a:r>
          </a:p>
        </p:txBody>
      </p:sp>
      <p:pic>
        <p:nvPicPr>
          <p:cNvPr id="5124" name="Picture 2" descr="http://farm4.static.flickr.com/3231/3030285697_d94084d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4024313"/>
            <a:ext cx="43561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mikeanddianasgetaway.com/wp-content/uploads/2011/01/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024313"/>
            <a:ext cx="38798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41275"/>
            <a:ext cx="3168650" cy="2552700"/>
            <a:chOff x="340" y="2107"/>
            <a:chExt cx="2903" cy="2004"/>
          </a:xfrm>
        </p:grpSpPr>
        <p:pic>
          <p:nvPicPr>
            <p:cNvPr id="5133" name="Picture 15" descr="eart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15"/>
              <a:ext cx="1996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Rectangle 19"/>
            <p:cNvSpPr>
              <a:spLocks noChangeArrowheads="1"/>
            </p:cNvSpPr>
            <p:nvPr/>
          </p:nvSpPr>
          <p:spPr bwMode="auto">
            <a:xfrm>
              <a:off x="2336" y="2107"/>
              <a:ext cx="907" cy="200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1384300" y="215900"/>
            <a:ext cx="5653088" cy="288925"/>
            <a:chOff x="1803" y="2296"/>
            <a:chExt cx="3027" cy="182"/>
          </a:xfrm>
        </p:grpSpPr>
        <p:sp>
          <p:nvSpPr>
            <p:cNvPr id="5131" name="AutoShape 18"/>
            <p:cNvSpPr>
              <a:spLocks noChangeArrowheads="1"/>
            </p:cNvSpPr>
            <p:nvPr/>
          </p:nvSpPr>
          <p:spPr bwMode="auto">
            <a:xfrm flipH="1" flipV="1">
              <a:off x="1803" y="2296"/>
              <a:ext cx="218" cy="182"/>
            </a:xfrm>
            <a:prstGeom prst="rtTriangle">
              <a:avLst/>
            </a:prstGeom>
            <a:solidFill>
              <a:srgbClr val="C0B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2" name="Rectangle 16"/>
            <p:cNvSpPr>
              <a:spLocks noChangeArrowheads="1"/>
            </p:cNvSpPr>
            <p:nvPr/>
          </p:nvSpPr>
          <p:spPr bwMode="auto">
            <a:xfrm>
              <a:off x="2017" y="2296"/>
              <a:ext cx="2813" cy="182"/>
            </a:xfrm>
            <a:prstGeom prst="rect">
              <a:avLst/>
            </a:prstGeom>
            <a:solidFill>
              <a:srgbClr val="C0B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i="1">
                  <a:solidFill>
                    <a:schemeClr val="tx1"/>
                  </a:solidFill>
                </a:rPr>
                <a:t>     Less energy per m</a:t>
              </a:r>
              <a:r>
                <a:rPr lang="en-US" altLang="en-US" sz="1800" i="1" baseline="30000">
                  <a:solidFill>
                    <a:schemeClr val="tx1"/>
                  </a:solidFill>
                </a:rPr>
                <a:t>2</a:t>
              </a:r>
              <a:endParaRPr lang="en-US" altLang="en-US" sz="1800" i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989138" y="1177925"/>
            <a:ext cx="4840287" cy="288925"/>
          </a:xfrm>
          <a:prstGeom prst="rect">
            <a:avLst/>
          </a:prstGeom>
          <a:solidFill>
            <a:srgbClr val="C0B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chemeClr val="tx1"/>
                </a:solidFill>
              </a:rPr>
              <a:t>More energy per m</a:t>
            </a:r>
            <a:r>
              <a:rPr lang="en-US" altLang="en-US" sz="1800" i="1" baseline="30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29" name="Down Arrow 3"/>
          <p:cNvSpPr>
            <a:spLocks noChangeArrowheads="1"/>
          </p:cNvSpPr>
          <p:nvPr/>
        </p:nvSpPr>
        <p:spPr bwMode="auto">
          <a:xfrm>
            <a:off x="827088" y="182563"/>
            <a:ext cx="760412" cy="27463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0" name="Down Arrow 14"/>
          <p:cNvSpPr>
            <a:spLocks noChangeArrowheads="1"/>
          </p:cNvSpPr>
          <p:nvPr/>
        </p:nvSpPr>
        <p:spPr bwMode="auto">
          <a:xfrm>
            <a:off x="6470650" y="1177925"/>
            <a:ext cx="566738" cy="1751013"/>
          </a:xfrm>
          <a:prstGeom prst="downArrow">
            <a:avLst>
              <a:gd name="adj1" fmla="val 50000"/>
              <a:gd name="adj2" fmla="val 49963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0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Ever notice when you go out on a hot day wearing a black t-shirt, you feel warmer than if you were wearing white?</a:t>
            </a:r>
          </a:p>
          <a:p>
            <a:r>
              <a:rPr lang="en-US" dirty="0" smtClean="0"/>
              <a:t>Conversely, when you go snowboarding, notice how the sun reflects very brightly off the white snow than it does off rocks or exposed ground?</a:t>
            </a:r>
          </a:p>
          <a:p>
            <a:r>
              <a:rPr lang="en-US" dirty="0" smtClean="0"/>
              <a:t>These two phenomena can be explained using a concept called </a:t>
            </a:r>
            <a:r>
              <a:rPr lang="en-US" b="1" dirty="0" smtClean="0"/>
              <a:t>albedo.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18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213360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albedo </a:t>
            </a:r>
            <a:r>
              <a:rPr lang="en-US" dirty="0" smtClean="0"/>
              <a:t>of a surface is </a:t>
            </a:r>
            <a:r>
              <a:rPr lang="en-US" u="sng" dirty="0" smtClean="0">
                <a:solidFill>
                  <a:srgbClr val="0000FF"/>
                </a:solidFill>
              </a:rPr>
              <a:t>the percent of solar radiation that it reflects</a:t>
            </a:r>
          </a:p>
          <a:p>
            <a:pPr lvl="1"/>
            <a:r>
              <a:rPr lang="en-US" dirty="0" smtClean="0"/>
              <a:t>a white shiny surface (e.g. snow) </a:t>
            </a:r>
            <a:r>
              <a:rPr lang="en-US" u="sng" dirty="0" smtClean="0">
                <a:solidFill>
                  <a:srgbClr val="0000FF"/>
                </a:solidFill>
              </a:rPr>
              <a:t>has a high albedo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 dark, dull surface (e.g. forest, dirt) </a:t>
            </a:r>
            <a:r>
              <a:rPr lang="en-US" u="sng" dirty="0" smtClean="0">
                <a:solidFill>
                  <a:srgbClr val="0000FF"/>
                </a:solidFill>
              </a:rPr>
              <a:t>has a low albedo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T</a:t>
            </a:r>
            <a:r>
              <a:rPr lang="en-US" dirty="0" smtClean="0"/>
              <a:t>he average albedo for Earth’s surface is 30% (or 0.30).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8580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84150" y="274638"/>
            <a:ext cx="1800225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E2F2"/>
              </a:gs>
              <a:gs pos="100000">
                <a:srgbClr val="23A5C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Albedo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31788" y="925513"/>
            <a:ext cx="41687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b="1"/>
              <a:t>Albedo is a measure of how much light is reflected by a surface. 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/>
              <a:t>Light from the sun is either absorbed and converted to heat, or reflected back to space.</a:t>
            </a:r>
          </a:p>
          <a:p>
            <a:pPr>
              <a:buFontTx/>
              <a:buChar char="•"/>
            </a:pPr>
            <a:r>
              <a:rPr lang="en-US"/>
              <a:t> Snow, ice, clouds and suspended particles (e.g. volcanic ash) have high albedos</a:t>
            </a:r>
          </a:p>
          <a:p>
            <a:pPr>
              <a:buFontTx/>
              <a:buChar char="•"/>
            </a:pPr>
            <a:endParaRPr lang="en-US"/>
          </a:p>
        </p:txBody>
      </p:sp>
      <p:pic>
        <p:nvPicPr>
          <p:cNvPr id="15367" name="Picture 7" descr="dv0284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9863"/>
            <a:ext cx="4473575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7092950" y="692150"/>
            <a:ext cx="1512888" cy="936625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 flipV="1">
            <a:off x="5653088" y="692150"/>
            <a:ext cx="1441450" cy="936625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5371" name="Picture 11" descr="bc0862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94088"/>
            <a:ext cx="5329238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830888" y="3916363"/>
            <a:ext cx="28289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When light is reflected back to space, it can have a global </a:t>
            </a:r>
            <a:r>
              <a:rPr lang="en-US" b="1">
                <a:solidFill>
                  <a:schemeClr val="accent2"/>
                </a:solidFill>
              </a:rPr>
              <a:t>cooling </a:t>
            </a:r>
            <a:r>
              <a:rPr lang="en-US"/>
              <a:t>effect.</a:t>
            </a:r>
          </a:p>
        </p:txBody>
      </p:sp>
    </p:spTree>
    <p:extLst>
      <p:ext uri="{BB962C8B-B14F-4D97-AF65-F5344CB8AC3E}">
        <p14:creationId xmlns:p14="http://schemas.microsoft.com/office/powerpoint/2010/main" val="18018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Implications of 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038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ecause snow and ice have a much higher albedo, regions that are frozen reflect more snow than regions without snow or ice</a:t>
            </a:r>
          </a:p>
          <a:p>
            <a:r>
              <a:rPr lang="en-US" dirty="0"/>
              <a:t>T</a:t>
            </a:r>
            <a:r>
              <a:rPr lang="en-US" dirty="0" smtClean="0"/>
              <a:t>he albedo of most regions in Canada is </a:t>
            </a:r>
            <a:r>
              <a:rPr lang="en-US" u="sng" dirty="0" smtClean="0">
                <a:solidFill>
                  <a:srgbClr val="0000FF"/>
                </a:solidFill>
              </a:rPr>
              <a:t>significantly higher in winter than in summer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/>
              <a:t>I</a:t>
            </a:r>
            <a:r>
              <a:rPr lang="en-US" dirty="0" smtClean="0"/>
              <a:t>n the arctic, the albedo is </a:t>
            </a:r>
            <a:r>
              <a:rPr lang="en-US" u="sng" dirty="0" smtClean="0">
                <a:solidFill>
                  <a:srgbClr val="0000FF"/>
                </a:solidFill>
              </a:rPr>
              <a:t>high year-round</a:t>
            </a:r>
          </a:p>
          <a:p>
            <a:r>
              <a:rPr lang="en-US" dirty="0"/>
              <a:t>D</a:t>
            </a:r>
            <a:r>
              <a:rPr lang="en-US" dirty="0" smtClean="0"/>
              <a:t>eserts also have high albedo because they lack </a:t>
            </a:r>
            <a:r>
              <a:rPr lang="en-US" u="sng" dirty="0" smtClean="0">
                <a:solidFill>
                  <a:srgbClr val="0000FF"/>
                </a:solidFill>
              </a:rPr>
              <a:t>vegetation to absorb the sun’s rays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314" name="Picture 2" descr="http://www.the-m-factory.com/portfolio/all_images/ill_maps-Albedo-Eff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371600"/>
            <a:ext cx="477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Earth/Sun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climate of a region is largely determined by </a:t>
            </a:r>
            <a:r>
              <a:rPr lang="en-US" u="sng" dirty="0" smtClean="0">
                <a:solidFill>
                  <a:srgbClr val="0000FF"/>
                </a:solidFill>
              </a:rPr>
              <a:t>the insolation, or amount of sunlight, the area gets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Insolation is affected by</a:t>
            </a:r>
          </a:p>
          <a:p>
            <a:pPr lvl="1"/>
            <a:r>
              <a:rPr lang="en-US" b="1" dirty="0" smtClean="0"/>
              <a:t>the Angle of Inclination </a:t>
            </a:r>
            <a:r>
              <a:rPr lang="en-US" dirty="0" smtClean="0"/>
              <a:t>– due to the tilt of the Earth, areas further from the equator see more </a:t>
            </a:r>
            <a:r>
              <a:rPr lang="en-US" u="sng" dirty="0" smtClean="0">
                <a:solidFill>
                  <a:srgbClr val="0000FF"/>
                </a:solidFill>
              </a:rPr>
              <a:t>variation in seasonal temperatures and the number of daylight hours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/>
              <a:t>the Angle of Incidence </a:t>
            </a:r>
            <a:r>
              <a:rPr lang="en-US" dirty="0" smtClean="0"/>
              <a:t>– due to the spherical shape of the Earth, areas further from the equator get </a:t>
            </a:r>
            <a:r>
              <a:rPr lang="en-US" u="sng" dirty="0" smtClean="0">
                <a:solidFill>
                  <a:srgbClr val="0000FF"/>
                </a:solidFill>
              </a:rPr>
              <a:t>less direct and intense sun</a:t>
            </a:r>
          </a:p>
          <a:p>
            <a:r>
              <a:rPr lang="en-US" dirty="0" smtClean="0"/>
              <a:t>Once the sun hits the Earth’s surface, it may be absorbed or reflected, </a:t>
            </a:r>
            <a:r>
              <a:rPr lang="en-US" u="sng" dirty="0" smtClean="0">
                <a:solidFill>
                  <a:srgbClr val="0000FF"/>
                </a:solidFill>
              </a:rPr>
              <a:t>depending on the albedo of the surface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1329</Words>
  <Application>Microsoft Office PowerPoint</Application>
  <PresentationFormat>On-screen Show (4:3)</PresentationFormat>
  <Paragraphs>97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Angle of Incidence</vt:lpstr>
      <vt:lpstr>Angle of Incidence</vt:lpstr>
      <vt:lpstr>PowerPoint Presentation</vt:lpstr>
      <vt:lpstr>PowerPoint Presentation</vt:lpstr>
      <vt:lpstr>Albedo</vt:lpstr>
      <vt:lpstr>Albedo</vt:lpstr>
      <vt:lpstr>PowerPoint Presentation</vt:lpstr>
      <vt:lpstr>Implications of Albedo</vt:lpstr>
      <vt:lpstr>Summary of Earth/Sun Relationships</vt:lpstr>
      <vt:lpstr>Natural Greenhouse Effect</vt:lpstr>
      <vt:lpstr>Natural Greenhouse Effect</vt:lpstr>
      <vt:lpstr>Greenhouse Gases</vt:lpstr>
      <vt:lpstr>Net Radiation Budget</vt:lpstr>
      <vt:lpstr>Net Radiation Budget</vt:lpstr>
      <vt:lpstr>Net Radiation Budget</vt:lpstr>
      <vt:lpstr>PowerPoint Presentation</vt:lpstr>
      <vt:lpstr>Thermal Energy Transfer</vt:lpstr>
      <vt:lpstr>Conduction</vt:lpstr>
      <vt:lpstr>Convection</vt:lpstr>
      <vt:lpstr>Convection</vt:lpstr>
    </vt:vector>
  </TitlesOfParts>
  <Company>Edmonton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D</dc:title>
  <dc:creator>martins</dc:creator>
  <cp:lastModifiedBy>Pilipchuk, Cheryl</cp:lastModifiedBy>
  <cp:revision>177</cp:revision>
  <dcterms:created xsi:type="dcterms:W3CDTF">2011-03-31T19:59:28Z</dcterms:created>
  <dcterms:modified xsi:type="dcterms:W3CDTF">2017-12-18T22:37:03Z</dcterms:modified>
</cp:coreProperties>
</file>