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26"/>
  </p:notesMasterIdLst>
  <p:sldIdLst>
    <p:sldId id="310" r:id="rId2"/>
    <p:sldId id="311" r:id="rId3"/>
    <p:sldId id="410" r:id="rId4"/>
    <p:sldId id="312" r:id="rId5"/>
    <p:sldId id="411" r:id="rId6"/>
    <p:sldId id="313" r:id="rId7"/>
    <p:sldId id="315" r:id="rId8"/>
    <p:sldId id="316" r:id="rId9"/>
    <p:sldId id="317" r:id="rId10"/>
    <p:sldId id="314" r:id="rId11"/>
    <p:sldId id="412" r:id="rId12"/>
    <p:sldId id="318" r:id="rId13"/>
    <p:sldId id="413" r:id="rId14"/>
    <p:sldId id="331" r:id="rId15"/>
    <p:sldId id="440" r:id="rId16"/>
    <p:sldId id="332" r:id="rId17"/>
    <p:sldId id="334" r:id="rId18"/>
    <p:sldId id="333" r:id="rId19"/>
    <p:sldId id="335" r:id="rId20"/>
    <p:sldId id="336" r:id="rId21"/>
    <p:sldId id="337" r:id="rId22"/>
    <p:sldId id="338" r:id="rId23"/>
    <p:sldId id="339" r:id="rId24"/>
    <p:sldId id="340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3CE"/>
    <a:srgbClr val="000000"/>
    <a:srgbClr val="DA14BE"/>
    <a:srgbClr val="742A66"/>
    <a:srgbClr val="820060"/>
    <a:srgbClr val="FAC6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88" autoAdjust="0"/>
    <p:restoredTop sz="99407" autoAdjust="0"/>
  </p:normalViewPr>
  <p:slideViewPr>
    <p:cSldViewPr>
      <p:cViewPr varScale="1">
        <p:scale>
          <a:sx n="77" d="100"/>
          <a:sy n="77" d="100"/>
        </p:scale>
        <p:origin x="138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711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197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Vancouver</c:v>
                </c:pt>
              </c:strCache>
            </c:strRef>
          </c:tx>
          <c:cat>
            <c:strRef>
              <c:f>Sheet1!$A$2:$A$13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3.3</c:v>
                </c:pt>
                <c:pt idx="1">
                  <c:v>4.8</c:v>
                </c:pt>
                <c:pt idx="2">
                  <c:v>6.6</c:v>
                </c:pt>
                <c:pt idx="3">
                  <c:v>9.2000000000000011</c:v>
                </c:pt>
                <c:pt idx="4">
                  <c:v>12.5</c:v>
                </c:pt>
                <c:pt idx="5">
                  <c:v>15.2</c:v>
                </c:pt>
                <c:pt idx="6">
                  <c:v>17.5</c:v>
                </c:pt>
                <c:pt idx="7">
                  <c:v>17.600000000000001</c:v>
                </c:pt>
                <c:pt idx="8">
                  <c:v>14.6</c:v>
                </c:pt>
                <c:pt idx="9">
                  <c:v>10.1</c:v>
                </c:pt>
                <c:pt idx="10">
                  <c:v>6</c:v>
                </c:pt>
                <c:pt idx="11">
                  <c:v>3.5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A71-414E-A2B4-1386800C83A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Lethbridge</c:v>
                </c:pt>
              </c:strCache>
            </c:strRef>
          </c:tx>
          <c:cat>
            <c:strRef>
              <c:f>Sheet1!$A$2:$A$13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-7.8</c:v>
                </c:pt>
                <c:pt idx="1">
                  <c:v>-4.5999999999999996</c:v>
                </c:pt>
                <c:pt idx="2">
                  <c:v>-0.2</c:v>
                </c:pt>
                <c:pt idx="3">
                  <c:v>6</c:v>
                </c:pt>
                <c:pt idx="4">
                  <c:v>11.3</c:v>
                </c:pt>
                <c:pt idx="5">
                  <c:v>15.5</c:v>
                </c:pt>
                <c:pt idx="6">
                  <c:v>18</c:v>
                </c:pt>
                <c:pt idx="7">
                  <c:v>17.7</c:v>
                </c:pt>
                <c:pt idx="8">
                  <c:v>12.6</c:v>
                </c:pt>
                <c:pt idx="9">
                  <c:v>7</c:v>
                </c:pt>
                <c:pt idx="10">
                  <c:v>-1.5</c:v>
                </c:pt>
                <c:pt idx="11">
                  <c:v>-6.1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A71-414E-A2B4-1386800C83A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Gander</c:v>
                </c:pt>
              </c:strCache>
            </c:strRef>
          </c:tx>
          <c:cat>
            <c:strRef>
              <c:f>Sheet1!$A$2:$A$13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Sheet1!$D$2:$D$13</c:f>
              <c:numCache>
                <c:formatCode>General</c:formatCode>
                <c:ptCount val="12"/>
                <c:pt idx="0">
                  <c:v>-7.4</c:v>
                </c:pt>
                <c:pt idx="1">
                  <c:v>-7.9</c:v>
                </c:pt>
                <c:pt idx="2">
                  <c:v>-4</c:v>
                </c:pt>
                <c:pt idx="3">
                  <c:v>1.3</c:v>
                </c:pt>
                <c:pt idx="4">
                  <c:v>6.7</c:v>
                </c:pt>
                <c:pt idx="5">
                  <c:v>11.6</c:v>
                </c:pt>
                <c:pt idx="6">
                  <c:v>16</c:v>
                </c:pt>
                <c:pt idx="7">
                  <c:v>15.7</c:v>
                </c:pt>
                <c:pt idx="8">
                  <c:v>11.4</c:v>
                </c:pt>
                <c:pt idx="9">
                  <c:v>5.8</c:v>
                </c:pt>
                <c:pt idx="10">
                  <c:v>1</c:v>
                </c:pt>
                <c:pt idx="11">
                  <c:v>-4.3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A71-414E-A2B4-1386800C83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97512968"/>
        <c:axId val="-2097688824"/>
      </c:lineChart>
      <c:catAx>
        <c:axId val="-2097512968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-2097688824"/>
        <c:crosses val="autoZero"/>
        <c:auto val="1"/>
        <c:lblAlgn val="ctr"/>
        <c:lblOffset val="100"/>
        <c:noMultiLvlLbl val="0"/>
      </c:catAx>
      <c:valAx>
        <c:axId val="-20976888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097512968"/>
        <c:crosses val="autoZero"/>
        <c:crossBetween val="between"/>
      </c:valAx>
    </c:plotArea>
    <c:legend>
      <c:legendPos val="l"/>
      <c:layout>
        <c:manualLayout>
          <c:xMode val="edge"/>
          <c:yMode val="edge"/>
          <c:x val="0.11111111111111099"/>
          <c:y val="0.13611469020917799"/>
          <c:w val="0.16577184796344899"/>
          <c:h val="0.39686023622047201"/>
        </c:manualLayout>
      </c:layout>
      <c:overlay val="1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CF5B4A-C3CB-4E33-8D03-6FB863E41841}" type="datetimeFigureOut">
              <a:rPr lang="en-US" smtClean="0"/>
              <a:t>12/18/2017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7DA662-C984-42BC-8F38-21FCF72BC4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2351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46D69-6FD4-4AED-8DAB-7305E3D7A29F}" type="datetimeFigureOut">
              <a:rPr lang="en-US" smtClean="0"/>
              <a:t>12/18/2017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242E0-359D-4383-9BC2-3DD18C1CD4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145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46D69-6FD4-4AED-8DAB-7305E3D7A29F}" type="datetimeFigureOut">
              <a:rPr lang="en-US" smtClean="0"/>
              <a:t>12/18/2017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242E0-359D-4383-9BC2-3DD18C1CD4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0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46D69-6FD4-4AED-8DAB-7305E3D7A29F}" type="datetimeFigureOut">
              <a:rPr lang="en-US" smtClean="0"/>
              <a:t>12/18/2017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242E0-359D-4383-9BC2-3DD18C1CD4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8498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46D69-6FD4-4AED-8DAB-7305E3D7A29F}" type="datetimeFigureOut">
              <a:rPr lang="en-US" smtClean="0"/>
              <a:t>12/18/2017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242E0-359D-4383-9BC2-3DD18C1CD4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053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46D69-6FD4-4AED-8DAB-7305E3D7A29F}" type="datetimeFigureOut">
              <a:rPr lang="en-US" smtClean="0"/>
              <a:t>12/18/2017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242E0-359D-4383-9BC2-3DD18C1CD4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965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46D69-6FD4-4AED-8DAB-7305E3D7A29F}" type="datetimeFigureOut">
              <a:rPr lang="en-US" smtClean="0"/>
              <a:t>12/18/2017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242E0-359D-4383-9BC2-3DD18C1CD4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138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46D69-6FD4-4AED-8DAB-7305E3D7A29F}" type="datetimeFigureOut">
              <a:rPr lang="en-US" smtClean="0"/>
              <a:t>12/18/2017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242E0-359D-4383-9BC2-3DD18C1CD4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884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46D69-6FD4-4AED-8DAB-7305E3D7A29F}" type="datetimeFigureOut">
              <a:rPr lang="en-US" smtClean="0"/>
              <a:t>12/18/2017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242E0-359D-4383-9BC2-3DD18C1CD4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76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46D69-6FD4-4AED-8DAB-7305E3D7A29F}" type="datetimeFigureOut">
              <a:rPr lang="en-US" smtClean="0"/>
              <a:t>12/18/2017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242E0-359D-4383-9BC2-3DD18C1CD4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8952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46D69-6FD4-4AED-8DAB-7305E3D7A29F}" type="datetimeFigureOut">
              <a:rPr lang="en-US" smtClean="0"/>
              <a:t>12/18/2017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242E0-359D-4383-9BC2-3DD18C1CD4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5771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46D69-6FD4-4AED-8DAB-7305E3D7A29F}" type="datetimeFigureOut">
              <a:rPr lang="en-US" smtClean="0"/>
              <a:t>12/18/2017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242E0-359D-4383-9BC2-3DD18C1CD4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525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F46D69-6FD4-4AED-8DAB-7305E3D7A29F}" type="datetimeFigureOut">
              <a:rPr lang="en-US" smtClean="0"/>
              <a:t>12/18/2017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4242E0-359D-4383-9BC2-3DD18C1CD4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224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Thermal Energy </a:t>
            </a:r>
            <a:r>
              <a:rPr lang="en-US" dirty="0"/>
              <a:t>T</a:t>
            </a:r>
            <a:r>
              <a:rPr lang="en-US" dirty="0" smtClean="0"/>
              <a:t>ransfer in the Atmosphere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T</a:t>
            </a:r>
            <a:r>
              <a:rPr lang="en-US" dirty="0" smtClean="0"/>
              <a:t>he temperature of the air in the atmosphere </a:t>
            </a:r>
            <a:r>
              <a:rPr lang="en-US" u="sng" dirty="0" smtClean="0">
                <a:solidFill>
                  <a:srgbClr val="0000FF"/>
                </a:solidFill>
              </a:rPr>
              <a:t>near the equator warms and rises toward the poles</a:t>
            </a:r>
          </a:p>
          <a:p>
            <a:r>
              <a:rPr lang="en-US" dirty="0"/>
              <a:t>T</a:t>
            </a:r>
            <a:r>
              <a:rPr lang="en-US" dirty="0" smtClean="0"/>
              <a:t>he air at the poles </a:t>
            </a:r>
            <a:r>
              <a:rPr lang="en-US" u="sng" dirty="0" smtClean="0">
                <a:solidFill>
                  <a:srgbClr val="0000FF"/>
                </a:solidFill>
              </a:rPr>
              <a:t>then cools and sinks back down</a:t>
            </a:r>
            <a:endParaRPr lang="en-US" dirty="0" smtClean="0">
              <a:solidFill>
                <a:srgbClr val="0000FF"/>
              </a:solidFill>
            </a:endParaRPr>
          </a:p>
          <a:p>
            <a:pPr lvl="1"/>
            <a:r>
              <a:rPr lang="en-US" dirty="0" smtClean="0"/>
              <a:t>because the cool air has higher </a:t>
            </a:r>
            <a:r>
              <a:rPr lang="en-US" b="1" dirty="0" smtClean="0"/>
              <a:t>atmospheric pressure</a:t>
            </a:r>
            <a:r>
              <a:rPr lang="en-US" dirty="0" smtClean="0"/>
              <a:t>, it moves toward the equator where the pressure is lower</a:t>
            </a:r>
          </a:p>
          <a:p>
            <a:pPr lvl="1"/>
            <a:r>
              <a:rPr lang="en-US" b="1" dirty="0" smtClean="0"/>
              <a:t>wind</a:t>
            </a:r>
            <a:r>
              <a:rPr lang="en-US" dirty="0" smtClean="0"/>
              <a:t> is the movement of this cooler air </a:t>
            </a:r>
            <a:r>
              <a:rPr lang="en-US" u="sng" dirty="0" smtClean="0">
                <a:solidFill>
                  <a:srgbClr val="0000FF"/>
                </a:solidFill>
              </a:rPr>
              <a:t>from an area of high pressure to an area of low pressure</a:t>
            </a:r>
            <a:endParaRPr lang="en-US" b="1" dirty="0" smtClean="0">
              <a:solidFill>
                <a:srgbClr val="0000FF"/>
              </a:solidFill>
            </a:endParaRPr>
          </a:p>
          <a:p>
            <a:pPr lvl="1"/>
            <a:r>
              <a:rPr lang="en-US" dirty="0" smtClean="0"/>
              <a:t>if the Earth were still (and not spinning), their would be a </a:t>
            </a:r>
            <a:r>
              <a:rPr lang="en-US" u="sng" dirty="0" smtClean="0">
                <a:solidFill>
                  <a:srgbClr val="0000FF"/>
                </a:solidFill>
              </a:rPr>
              <a:t>continuous convection current between the equatorial and polar air</a:t>
            </a:r>
          </a:p>
        </p:txBody>
      </p:sp>
    </p:spTree>
    <p:extLst>
      <p:ext uri="{BB962C8B-B14F-4D97-AF65-F5344CB8AC3E}">
        <p14:creationId xmlns:p14="http://schemas.microsoft.com/office/powerpoint/2010/main" val="3144068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Specific Heat </a:t>
            </a:r>
            <a:r>
              <a:rPr lang="en-US" dirty="0"/>
              <a:t>C</a:t>
            </a:r>
            <a:r>
              <a:rPr lang="en-US" dirty="0" smtClean="0"/>
              <a:t>apacity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1905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At several points in this course, you’ve been asked to consider the special properties of water (e.g. good solvent, polar molecule, solid is less dense than the liquid, cohesive &amp; adhesive, etc.)</a:t>
            </a:r>
          </a:p>
        </p:txBody>
      </p:sp>
      <p:pic>
        <p:nvPicPr>
          <p:cNvPr id="4" name="Picture 14" descr="chempolar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3276600"/>
            <a:ext cx="3432175" cy="303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4643438" y="3581400"/>
            <a:ext cx="3779837" cy="2438400"/>
            <a:chOff x="2880" y="1915"/>
            <a:chExt cx="2381" cy="2040"/>
          </a:xfrm>
        </p:grpSpPr>
        <p:pic>
          <p:nvPicPr>
            <p:cNvPr id="6" name="Picture 12" descr="index"/>
            <p:cNvPicPr>
              <a:picLocks noChangeAspect="1" noChangeArrowheads="1"/>
            </p:cNvPicPr>
            <p:nvPr/>
          </p:nvPicPr>
          <p:blipFill>
            <a:blip r:embed="rId3" cstate="print"/>
            <a:srcRect l="11578"/>
            <a:stretch>
              <a:fillRect/>
            </a:stretch>
          </p:blipFill>
          <p:spPr bwMode="auto">
            <a:xfrm rot="1939152">
              <a:off x="3176" y="1915"/>
              <a:ext cx="2085" cy="19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15" descr="index"/>
            <p:cNvPicPr>
              <a:picLocks noChangeAspect="1" noChangeArrowheads="1"/>
            </p:cNvPicPr>
            <p:nvPr/>
          </p:nvPicPr>
          <p:blipFill>
            <a:blip r:embed="rId3" cstate="print"/>
            <a:srcRect r="88464"/>
            <a:stretch>
              <a:fillRect/>
            </a:stretch>
          </p:blipFill>
          <p:spPr bwMode="auto">
            <a:xfrm>
              <a:off x="2880" y="2024"/>
              <a:ext cx="272" cy="19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681170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Specific Heat </a:t>
            </a:r>
            <a:r>
              <a:rPr lang="en-US" dirty="0"/>
              <a:t>C</a:t>
            </a:r>
            <a:r>
              <a:rPr lang="en-US" dirty="0" smtClean="0"/>
              <a:t>apacity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/>
          </a:bodyPr>
          <a:lstStyle/>
          <a:p>
            <a:r>
              <a:rPr lang="en-US" dirty="0" smtClean="0"/>
              <a:t>There is one more property of water that affects global energy transfer: water has </a:t>
            </a:r>
            <a:r>
              <a:rPr lang="en-US" u="sng" dirty="0" smtClean="0">
                <a:solidFill>
                  <a:srgbClr val="0000FF"/>
                </a:solidFill>
              </a:rPr>
              <a:t>an unusually high specific heat capacity.</a:t>
            </a:r>
            <a:endParaRPr lang="en-US" dirty="0" smtClean="0">
              <a:solidFill>
                <a:srgbClr val="0000FF"/>
              </a:solidFill>
            </a:endParaRPr>
          </a:p>
          <a:p>
            <a:pPr lvl="1"/>
            <a:r>
              <a:rPr lang="en-US" b="1" dirty="0" smtClean="0"/>
              <a:t>Specific heat capacity</a:t>
            </a:r>
            <a:r>
              <a:rPr lang="en-US" dirty="0" smtClean="0"/>
              <a:t> refers to the ability of a substance </a:t>
            </a:r>
            <a:r>
              <a:rPr lang="en-US" dirty="0" smtClean="0">
                <a:solidFill>
                  <a:srgbClr val="0000FF"/>
                </a:solidFill>
              </a:rPr>
              <a:t>to </a:t>
            </a:r>
            <a:r>
              <a:rPr lang="en-US" u="sng" dirty="0" smtClean="0">
                <a:solidFill>
                  <a:srgbClr val="0000FF"/>
                </a:solidFill>
              </a:rPr>
              <a:t>absorb thermal energy without changing temperature.</a:t>
            </a:r>
          </a:p>
          <a:p>
            <a:pPr lvl="1"/>
            <a:r>
              <a:rPr lang="en-US" dirty="0" smtClean="0"/>
              <a:t>The high specific heat capacity of water means that it absorbs much of the sun’s radiant energy, but stays at a constant temperature.</a:t>
            </a:r>
          </a:p>
        </p:txBody>
      </p:sp>
    </p:spTree>
    <p:extLst>
      <p:ext uri="{BB962C8B-B14F-4D97-AF65-F5344CB8AC3E}">
        <p14:creationId xmlns:p14="http://schemas.microsoft.com/office/powerpoint/2010/main" val="4023413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Does this Mean for the Three </a:t>
            </a:r>
            <a:r>
              <a:rPr lang="en-US" dirty="0"/>
              <a:t>C</a:t>
            </a:r>
            <a:r>
              <a:rPr lang="en-US" dirty="0" smtClean="0"/>
              <a:t>ities?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8991600" cy="5791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Cities next to oceans experience more moderate (less extreme) temperatures because water can absorb heat without changing temperature.</a:t>
            </a:r>
          </a:p>
          <a:p>
            <a:r>
              <a:rPr lang="en-US" dirty="0" smtClean="0"/>
              <a:t>Because Vancouver and Gander are located on oceans, </a:t>
            </a:r>
            <a:r>
              <a:rPr lang="en-US" u="sng" dirty="0" smtClean="0">
                <a:solidFill>
                  <a:srgbClr val="0000FF"/>
                </a:solidFill>
              </a:rPr>
              <a:t>the air temperature is moderated by the water</a:t>
            </a:r>
            <a:endParaRPr lang="en-US" dirty="0" smtClean="0">
              <a:solidFill>
                <a:srgbClr val="0000FF"/>
              </a:solidFill>
            </a:endParaRPr>
          </a:p>
          <a:p>
            <a:pPr lvl="1"/>
            <a:r>
              <a:rPr lang="en-US" dirty="0" smtClean="0"/>
              <a:t>that means they will see less variation in their climate from month to month</a:t>
            </a:r>
          </a:p>
          <a:p>
            <a:pPr lvl="1"/>
            <a:r>
              <a:rPr lang="en-US" dirty="0" smtClean="0"/>
              <a:t>Vancouver is located next to </a:t>
            </a:r>
            <a:r>
              <a:rPr lang="en-US" u="sng" dirty="0" smtClean="0">
                <a:solidFill>
                  <a:srgbClr val="0000FF"/>
                </a:solidFill>
              </a:rPr>
              <a:t>a warm ocean current coming from the equator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</a:p>
          <a:p>
            <a:pPr lvl="1"/>
            <a:r>
              <a:rPr lang="en-US" dirty="0" smtClean="0"/>
              <a:t>Gander is located next to </a:t>
            </a:r>
            <a:r>
              <a:rPr lang="en-US" u="sng" dirty="0" smtClean="0">
                <a:solidFill>
                  <a:srgbClr val="0000FF"/>
                </a:solidFill>
              </a:rPr>
              <a:t>a cool ocean current coming from the arctic</a:t>
            </a:r>
            <a:endParaRPr lang="en-US" dirty="0">
              <a:solidFill>
                <a:srgbClr val="0000FF"/>
              </a:solidFill>
            </a:endParaRPr>
          </a:p>
          <a:p>
            <a:pPr lvl="1"/>
            <a:r>
              <a:rPr lang="en-US" dirty="0" smtClean="0"/>
              <a:t>this explains why </a:t>
            </a:r>
            <a:r>
              <a:rPr lang="en-US" u="sng" dirty="0" smtClean="0">
                <a:solidFill>
                  <a:srgbClr val="0000FF"/>
                </a:solidFill>
              </a:rPr>
              <a:t>Vancouver has a warmer average temperature</a:t>
            </a:r>
            <a:endParaRPr lang="en-US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128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Does this Mean for the Three </a:t>
            </a:r>
            <a:r>
              <a:rPr lang="en-US" dirty="0"/>
              <a:t>C</a:t>
            </a:r>
            <a:r>
              <a:rPr lang="en-US" dirty="0" smtClean="0"/>
              <a:t>ities?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Because </a:t>
            </a:r>
            <a:r>
              <a:rPr lang="en-US" dirty="0" err="1" smtClean="0"/>
              <a:t>Lethbridge</a:t>
            </a:r>
            <a:r>
              <a:rPr lang="en-US" dirty="0" smtClean="0"/>
              <a:t> is land-locked, it does not benefit from the </a:t>
            </a:r>
            <a:r>
              <a:rPr lang="en-US" u="sng" dirty="0" smtClean="0">
                <a:solidFill>
                  <a:srgbClr val="0000FF"/>
                </a:solidFill>
              </a:rPr>
              <a:t>regulating effect of the ocean</a:t>
            </a:r>
            <a:r>
              <a:rPr lang="en-US" dirty="0" smtClean="0"/>
              <a:t>, and therefore experiences </a:t>
            </a:r>
            <a:r>
              <a:rPr lang="en-US" u="sng" dirty="0" smtClean="0">
                <a:solidFill>
                  <a:srgbClr val="0000FF"/>
                </a:solidFill>
              </a:rPr>
              <a:t>greater temperature variation from month to month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4" name="Picture 3" descr="Screen Shot 2017-01-07 at 3.06.5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4038600"/>
            <a:ext cx="5410199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043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Quantity of Thermal Energy, </a:t>
            </a:r>
            <a:r>
              <a:rPr lang="en-US" i="1" dirty="0" smtClean="0"/>
              <a:t>Q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/>
          </a:bodyPr>
          <a:lstStyle/>
          <a:p>
            <a:r>
              <a:rPr lang="en-US" sz="2800" dirty="0"/>
              <a:t>T</a:t>
            </a:r>
            <a:r>
              <a:rPr lang="en-US" sz="2800" dirty="0" smtClean="0"/>
              <a:t>he </a:t>
            </a:r>
            <a:r>
              <a:rPr lang="en-US" sz="2800" b="1" dirty="0" smtClean="0"/>
              <a:t>quantity of thermal energy</a:t>
            </a:r>
            <a:r>
              <a:rPr lang="en-US" sz="2800" dirty="0" smtClean="0"/>
              <a:t> (Q) is the amount of thermal energy (measured in joules) that is absorbed or released </a:t>
            </a:r>
            <a:r>
              <a:rPr lang="en-US" sz="2800" u="sng" dirty="0" smtClean="0">
                <a:solidFill>
                  <a:srgbClr val="0000FF"/>
                </a:solidFill>
              </a:rPr>
              <a:t>when the temperature of a substance changes</a:t>
            </a:r>
          </a:p>
          <a:p>
            <a:r>
              <a:rPr lang="en-US" sz="2800" dirty="0" smtClean="0"/>
              <a:t>It is affected by </a:t>
            </a:r>
          </a:p>
          <a:p>
            <a:pPr lvl="1"/>
            <a:r>
              <a:rPr lang="en-US" sz="2400" u="sng" dirty="0" smtClean="0">
                <a:solidFill>
                  <a:srgbClr val="0000FF"/>
                </a:solidFill>
              </a:rPr>
              <a:t>the mass of the substance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dirty="0" smtClean="0"/>
              <a:t>(measured in grams)</a:t>
            </a:r>
            <a:endParaRPr lang="en-US" sz="2400" u="sng" dirty="0" smtClean="0"/>
          </a:p>
          <a:p>
            <a:pPr lvl="1"/>
            <a:r>
              <a:rPr lang="en-US" sz="2400" u="sng" dirty="0" smtClean="0">
                <a:solidFill>
                  <a:srgbClr val="0000FF"/>
                </a:solidFill>
              </a:rPr>
              <a:t>the amount of change in temperature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dirty="0" smtClean="0"/>
              <a:t>(measured as the number of </a:t>
            </a:r>
            <a:r>
              <a:rPr lang="en-US" sz="2400" baseline="30000" dirty="0" err="1" smtClean="0"/>
              <a:t>o</a:t>
            </a:r>
            <a:r>
              <a:rPr lang="en-US" sz="2400" dirty="0" err="1" smtClean="0"/>
              <a:t>C</a:t>
            </a:r>
            <a:r>
              <a:rPr lang="en-US" sz="2400" dirty="0"/>
              <a:t> </a:t>
            </a:r>
            <a:r>
              <a:rPr lang="en-US" sz="2400" dirty="0" smtClean="0"/>
              <a:t>it changes)</a:t>
            </a:r>
          </a:p>
          <a:p>
            <a:pPr lvl="1"/>
            <a:r>
              <a:rPr lang="en-US" sz="2400" dirty="0" smtClean="0"/>
              <a:t>how easily the substance changes temperature (as indicated by </a:t>
            </a:r>
            <a:r>
              <a:rPr lang="en-US" sz="2400" u="sng" dirty="0" smtClean="0">
                <a:solidFill>
                  <a:srgbClr val="0000FF"/>
                </a:solidFill>
              </a:rPr>
              <a:t>its specific heat capacity</a:t>
            </a:r>
            <a:r>
              <a:rPr lang="en-US" sz="2400" dirty="0" smtClean="0"/>
              <a:t>)</a:t>
            </a:r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58708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AutoShape 4"/>
          <p:cNvSpPr>
            <a:spLocks noChangeArrowheads="1"/>
          </p:cNvSpPr>
          <p:nvPr/>
        </p:nvSpPr>
        <p:spPr bwMode="auto">
          <a:xfrm>
            <a:off x="184150" y="260350"/>
            <a:ext cx="4171950" cy="5905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2E2F2"/>
              </a:gs>
              <a:gs pos="100000">
                <a:srgbClr val="23A5C3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chemeClr val="bg1"/>
                </a:solidFill>
              </a:rPr>
              <a:t>Calculating Heat Transfers</a:t>
            </a:r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519113" y="1073150"/>
            <a:ext cx="8035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/>
              <a:t> The amount of energy gained by a substance as it increases in temperature:</a:t>
            </a:r>
          </a:p>
        </p:txBody>
      </p:sp>
      <p:sp>
        <p:nvSpPr>
          <p:cNvPr id="18441" name="Text Box 9"/>
          <p:cNvSpPr txBox="1">
            <a:spLocks noChangeArrowheads="1"/>
          </p:cNvSpPr>
          <p:nvPr/>
        </p:nvSpPr>
        <p:spPr bwMode="auto">
          <a:xfrm>
            <a:off x="611188" y="3789363"/>
            <a:ext cx="146050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b="1" i="1"/>
              <a:t>Energy gained in Joules (J)</a:t>
            </a:r>
          </a:p>
        </p:txBody>
      </p:sp>
      <p:sp>
        <p:nvSpPr>
          <p:cNvPr id="18443" name="Text Box 11"/>
          <p:cNvSpPr txBox="1">
            <a:spLocks noChangeArrowheads="1"/>
          </p:cNvSpPr>
          <p:nvPr/>
        </p:nvSpPr>
        <p:spPr bwMode="auto">
          <a:xfrm>
            <a:off x="2484438" y="3860800"/>
            <a:ext cx="14605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b="1" i="1"/>
              <a:t>Mass in grams (g)</a:t>
            </a:r>
          </a:p>
        </p:txBody>
      </p:sp>
      <p:sp>
        <p:nvSpPr>
          <p:cNvPr id="18444" name="Text Box 12"/>
          <p:cNvSpPr txBox="1">
            <a:spLocks noChangeArrowheads="1"/>
          </p:cNvSpPr>
          <p:nvPr/>
        </p:nvSpPr>
        <p:spPr bwMode="auto">
          <a:xfrm>
            <a:off x="4356100" y="3860800"/>
            <a:ext cx="14605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b="1" i="1" dirty="0"/>
              <a:t>Specific heat </a:t>
            </a:r>
            <a:r>
              <a:rPr lang="en-US" b="1" i="1" dirty="0" smtClean="0"/>
              <a:t>capacity</a:t>
            </a:r>
          </a:p>
          <a:p>
            <a:pPr algn="ctr"/>
            <a:r>
              <a:rPr lang="en-US" dirty="0"/>
              <a:t>(J/g•˚C)</a:t>
            </a:r>
          </a:p>
          <a:p>
            <a:pPr algn="ctr"/>
            <a:endParaRPr lang="en-US" b="1" i="1" dirty="0"/>
          </a:p>
        </p:txBody>
      </p:sp>
      <p:sp>
        <p:nvSpPr>
          <p:cNvPr id="18445" name="Text Box 13"/>
          <p:cNvSpPr txBox="1">
            <a:spLocks noChangeArrowheads="1"/>
          </p:cNvSpPr>
          <p:nvPr/>
        </p:nvSpPr>
        <p:spPr bwMode="auto">
          <a:xfrm>
            <a:off x="6156325" y="3860800"/>
            <a:ext cx="1655763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b="1" i="1"/>
              <a:t>Change in temperature in degrees C</a:t>
            </a:r>
          </a:p>
        </p:txBody>
      </p:sp>
      <p:graphicFrame>
        <p:nvGraphicFramePr>
          <p:cNvPr id="18437" name="Object 5"/>
          <p:cNvGraphicFramePr>
            <a:graphicFrameLocks noChangeAspect="1"/>
          </p:cNvGraphicFramePr>
          <p:nvPr/>
        </p:nvGraphicFramePr>
        <p:xfrm>
          <a:off x="1619250" y="1557338"/>
          <a:ext cx="5472113" cy="1620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Equation" r:id="rId3" imgW="685800" imgH="203040" progId="Equation.3">
                  <p:embed/>
                </p:oleObj>
              </mc:Choice>
              <mc:Fallback>
                <p:oleObj name="Equation" r:id="rId3" imgW="685800" imgH="203040" progId="Equation.3">
                  <p:embed/>
                  <p:pic>
                    <p:nvPicPr>
                      <p:cNvPr id="1843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0" y="1557338"/>
                        <a:ext cx="5472113" cy="1620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40" name="Line 8"/>
          <p:cNvSpPr>
            <a:spLocks noChangeShapeType="1"/>
          </p:cNvSpPr>
          <p:nvPr/>
        </p:nvSpPr>
        <p:spPr bwMode="auto">
          <a:xfrm flipH="1">
            <a:off x="1403350" y="2817813"/>
            <a:ext cx="669925" cy="971550"/>
          </a:xfrm>
          <a:prstGeom prst="line">
            <a:avLst/>
          </a:prstGeom>
          <a:noFill/>
          <a:ln w="76200">
            <a:solidFill>
              <a:srgbClr val="02AFC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8442" name="Line 10"/>
          <p:cNvSpPr>
            <a:spLocks noChangeShapeType="1"/>
          </p:cNvSpPr>
          <p:nvPr/>
        </p:nvSpPr>
        <p:spPr bwMode="auto">
          <a:xfrm flipH="1">
            <a:off x="3419475" y="2781300"/>
            <a:ext cx="576263" cy="1008063"/>
          </a:xfrm>
          <a:prstGeom prst="line">
            <a:avLst/>
          </a:prstGeom>
          <a:noFill/>
          <a:ln w="76200">
            <a:solidFill>
              <a:srgbClr val="02AFC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8446" name="Line 14"/>
          <p:cNvSpPr>
            <a:spLocks noChangeShapeType="1"/>
          </p:cNvSpPr>
          <p:nvPr/>
        </p:nvSpPr>
        <p:spPr bwMode="auto">
          <a:xfrm flipH="1">
            <a:off x="5076825" y="2781300"/>
            <a:ext cx="0" cy="1079500"/>
          </a:xfrm>
          <a:prstGeom prst="line">
            <a:avLst/>
          </a:prstGeom>
          <a:noFill/>
          <a:ln w="76200">
            <a:solidFill>
              <a:srgbClr val="02AFC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8447" name="Line 15"/>
          <p:cNvSpPr>
            <a:spLocks noChangeShapeType="1"/>
          </p:cNvSpPr>
          <p:nvPr/>
        </p:nvSpPr>
        <p:spPr bwMode="auto">
          <a:xfrm>
            <a:off x="6372225" y="2781300"/>
            <a:ext cx="504825" cy="1008063"/>
          </a:xfrm>
          <a:prstGeom prst="line">
            <a:avLst/>
          </a:prstGeom>
          <a:noFill/>
          <a:ln w="76200">
            <a:solidFill>
              <a:srgbClr val="02AFC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8452" name="Text Box 20"/>
          <p:cNvSpPr txBox="1">
            <a:spLocks noChangeArrowheads="1"/>
          </p:cNvSpPr>
          <p:nvPr/>
        </p:nvSpPr>
        <p:spPr bwMode="auto">
          <a:xfrm>
            <a:off x="1979613" y="5157788"/>
            <a:ext cx="5543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sng">
                <a:solidFill>
                  <a:schemeClr val="accent2"/>
                </a:solidFill>
              </a:rPr>
              <a:t>NOTE THAT MASS IS IN GRAMS!!!!</a:t>
            </a:r>
          </a:p>
        </p:txBody>
      </p:sp>
    </p:spTree>
    <p:extLst>
      <p:ext uri="{BB962C8B-B14F-4D97-AF65-F5344CB8AC3E}">
        <p14:creationId xmlns:p14="http://schemas.microsoft.com/office/powerpoint/2010/main" val="3867520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50"/>
                            </p:stCondLst>
                            <p:childTnLst>
                              <p:par>
                                <p:cTn id="1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875"/>
                            </p:stCondLst>
                            <p:childTnLst>
                              <p:par>
                                <p:cTn id="2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850"/>
                            </p:stCondLst>
                            <p:childTnLst>
                              <p:par>
                                <p:cTn id="2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4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4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4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4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3525"/>
                            </p:stCondLst>
                            <p:childTnLst>
                              <p:par>
                                <p:cTn id="3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9" grpId="0"/>
      <p:bldP spid="18441" grpId="0"/>
      <p:bldP spid="18443" grpId="0"/>
      <p:bldP spid="1844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Quantity of Thermal Energy, </a:t>
            </a:r>
            <a:r>
              <a:rPr lang="en-US" i="1" dirty="0" smtClean="0"/>
              <a:t>Q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formula is </a:t>
            </a:r>
            <a:r>
              <a:rPr lang="en-US" sz="3200" i="1" dirty="0" smtClean="0">
                <a:latin typeface="Calisto MT" pitchFamily="18" charset="0"/>
              </a:rPr>
              <a:t>Q = </a:t>
            </a:r>
            <a:r>
              <a:rPr lang="en-US" sz="3200" i="1" dirty="0" err="1" smtClean="0">
                <a:latin typeface="Calisto MT" pitchFamily="18" charset="0"/>
              </a:rPr>
              <a:t>mc∆t</a:t>
            </a:r>
            <a:r>
              <a:rPr lang="en-US" sz="3200" i="1" dirty="0" smtClean="0">
                <a:latin typeface="Calisto MT" pitchFamily="18" charset="0"/>
              </a:rPr>
              <a:t> </a:t>
            </a:r>
            <a:r>
              <a:rPr lang="en-US" dirty="0" smtClean="0"/>
              <a:t>, where:</a:t>
            </a:r>
          </a:p>
          <a:p>
            <a:pPr lvl="1"/>
            <a:r>
              <a:rPr lang="en-US" sz="2800" dirty="0" smtClean="0"/>
              <a:t>Q = quantity of thermal energy (J)</a:t>
            </a:r>
          </a:p>
          <a:p>
            <a:pPr lvl="1"/>
            <a:r>
              <a:rPr lang="en-US" sz="2800" dirty="0" smtClean="0"/>
              <a:t>m = mass of the substance </a:t>
            </a:r>
            <a:r>
              <a:rPr lang="en-US" sz="2800" b="1" dirty="0" smtClean="0"/>
              <a:t>(g)</a:t>
            </a:r>
          </a:p>
          <a:p>
            <a:pPr lvl="1"/>
            <a:r>
              <a:rPr lang="en-US" sz="2800" dirty="0" smtClean="0"/>
              <a:t>c = specific heat capacity of the substance in (J/g•˚C)</a:t>
            </a:r>
          </a:p>
          <a:p>
            <a:pPr lvl="1"/>
            <a:r>
              <a:rPr lang="en-US" sz="2800" dirty="0" smtClean="0"/>
              <a:t>∆t = change in temperature (</a:t>
            </a:r>
            <a:r>
              <a:rPr lang="en-US" sz="2800" baseline="30000" dirty="0" err="1" smtClean="0"/>
              <a:t>o</a:t>
            </a:r>
            <a:r>
              <a:rPr lang="en-US" sz="2800" dirty="0" err="1" smtClean="0"/>
              <a:t>C</a:t>
            </a:r>
            <a:r>
              <a:rPr lang="en-US" sz="2800" dirty="0" smtClean="0"/>
              <a:t>)</a:t>
            </a:r>
          </a:p>
          <a:p>
            <a:pPr lvl="1"/>
            <a:endParaRPr lang="en-US" sz="2800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8827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Understanding Specific </a:t>
            </a:r>
            <a:r>
              <a:rPr lang="en-US" dirty="0"/>
              <a:t>H</a:t>
            </a:r>
            <a:r>
              <a:rPr lang="en-US" dirty="0" smtClean="0"/>
              <a:t>eat </a:t>
            </a:r>
            <a:r>
              <a:rPr lang="en-US" dirty="0"/>
              <a:t>C</a:t>
            </a:r>
            <a:r>
              <a:rPr lang="en-US" dirty="0" smtClean="0"/>
              <a:t>apacity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The specific heat capacity of water is 4.19 J/</a:t>
            </a:r>
            <a:r>
              <a:rPr lang="en-US" dirty="0" err="1"/>
              <a:t>g•</a:t>
            </a:r>
            <a:r>
              <a:rPr lang="en-US" baseline="30000" dirty="0" err="1"/>
              <a:t>o</a:t>
            </a:r>
            <a:r>
              <a:rPr lang="en-US" dirty="0" err="1"/>
              <a:t>C</a:t>
            </a:r>
            <a:endParaRPr lang="en-US" dirty="0"/>
          </a:p>
          <a:p>
            <a:pPr lvl="1"/>
            <a:r>
              <a:rPr lang="en-US" dirty="0"/>
              <a:t>this means it takes 4.19 J of energy to warm </a:t>
            </a:r>
            <a:r>
              <a:rPr lang="en-US" u="sng" dirty="0" smtClean="0">
                <a:solidFill>
                  <a:srgbClr val="0000FF"/>
                </a:solidFill>
              </a:rPr>
              <a:t>one </a:t>
            </a:r>
            <a:r>
              <a:rPr lang="en-US" u="sng" dirty="0">
                <a:solidFill>
                  <a:srgbClr val="0000FF"/>
                </a:solidFill>
              </a:rPr>
              <a:t>gram (one milliliter) of water by one degree Celsius. </a:t>
            </a:r>
          </a:p>
          <a:p>
            <a:r>
              <a:rPr lang="en-US" dirty="0" smtClean="0"/>
              <a:t>This number is quite high compared to other substances, for instance:</a:t>
            </a:r>
          </a:p>
          <a:p>
            <a:pPr lvl="1"/>
            <a:r>
              <a:rPr lang="en-US" dirty="0" smtClean="0"/>
              <a:t>aluminium:	</a:t>
            </a:r>
            <a:r>
              <a:rPr lang="en-US" u="sng" dirty="0" smtClean="0">
                <a:solidFill>
                  <a:srgbClr val="0000FF"/>
                </a:solidFill>
              </a:rPr>
              <a:t>0.900 J/</a:t>
            </a:r>
            <a:r>
              <a:rPr lang="en-US" u="sng" dirty="0" err="1" smtClean="0">
                <a:solidFill>
                  <a:srgbClr val="0000FF"/>
                </a:solidFill>
              </a:rPr>
              <a:t>g•</a:t>
            </a:r>
            <a:r>
              <a:rPr lang="en-US" u="sng" baseline="30000" dirty="0" err="1" smtClean="0">
                <a:solidFill>
                  <a:srgbClr val="0000FF"/>
                </a:solidFill>
              </a:rPr>
              <a:t>o</a:t>
            </a:r>
            <a:r>
              <a:rPr lang="en-US" u="sng" dirty="0" err="1" smtClean="0">
                <a:solidFill>
                  <a:srgbClr val="0000FF"/>
                </a:solidFill>
              </a:rPr>
              <a:t>C</a:t>
            </a:r>
            <a:endParaRPr lang="en-US" dirty="0" smtClean="0">
              <a:solidFill>
                <a:srgbClr val="0000FF"/>
              </a:solidFill>
            </a:endParaRPr>
          </a:p>
          <a:p>
            <a:pPr lvl="1"/>
            <a:r>
              <a:rPr lang="en-US" dirty="0" smtClean="0"/>
              <a:t>copper:	</a:t>
            </a:r>
            <a:r>
              <a:rPr lang="en-US" u="sng" dirty="0" smtClean="0">
                <a:solidFill>
                  <a:srgbClr val="0000FF"/>
                </a:solidFill>
              </a:rPr>
              <a:t>0.380 J/</a:t>
            </a:r>
            <a:r>
              <a:rPr lang="en-US" u="sng" dirty="0" err="1" smtClean="0">
                <a:solidFill>
                  <a:srgbClr val="0000FF"/>
                </a:solidFill>
              </a:rPr>
              <a:t>g•</a:t>
            </a:r>
            <a:r>
              <a:rPr lang="en-US" u="sng" baseline="30000" dirty="0" err="1" smtClean="0">
                <a:solidFill>
                  <a:srgbClr val="0000FF"/>
                </a:solidFill>
              </a:rPr>
              <a:t>o</a:t>
            </a:r>
            <a:r>
              <a:rPr lang="en-US" u="sng" dirty="0" err="1" smtClean="0">
                <a:solidFill>
                  <a:srgbClr val="0000FF"/>
                </a:solidFill>
              </a:rPr>
              <a:t>C</a:t>
            </a:r>
            <a:endParaRPr lang="en-US" dirty="0" smtClean="0">
              <a:solidFill>
                <a:srgbClr val="0000FF"/>
              </a:solidFill>
            </a:endParaRPr>
          </a:p>
          <a:p>
            <a:pPr lvl="1"/>
            <a:r>
              <a:rPr lang="en-US" dirty="0" smtClean="0"/>
              <a:t>lead:</a:t>
            </a:r>
            <a:r>
              <a:rPr lang="en-US" dirty="0"/>
              <a:t>	</a:t>
            </a:r>
            <a:r>
              <a:rPr lang="en-US" u="sng" dirty="0" smtClean="0">
                <a:solidFill>
                  <a:srgbClr val="0000FF"/>
                </a:solidFill>
              </a:rPr>
              <a:t>0.130 </a:t>
            </a:r>
            <a:r>
              <a:rPr lang="en-US" u="sng" dirty="0">
                <a:solidFill>
                  <a:srgbClr val="0000FF"/>
                </a:solidFill>
              </a:rPr>
              <a:t>J/</a:t>
            </a:r>
            <a:r>
              <a:rPr lang="en-US" u="sng" dirty="0" err="1">
                <a:solidFill>
                  <a:srgbClr val="0000FF"/>
                </a:solidFill>
              </a:rPr>
              <a:t>g•</a:t>
            </a:r>
            <a:r>
              <a:rPr lang="en-US" u="sng" baseline="30000" dirty="0" err="1">
                <a:solidFill>
                  <a:srgbClr val="0000FF"/>
                </a:solidFill>
              </a:rPr>
              <a:t>o</a:t>
            </a:r>
            <a:r>
              <a:rPr lang="en-US" u="sng" dirty="0" err="1">
                <a:solidFill>
                  <a:srgbClr val="0000FF"/>
                </a:solidFill>
              </a:rPr>
              <a:t>C</a:t>
            </a:r>
            <a:endParaRPr lang="en-US" u="sng" dirty="0">
              <a:solidFill>
                <a:srgbClr val="0000FF"/>
              </a:solidFill>
            </a:endParaRPr>
          </a:p>
          <a:p>
            <a:r>
              <a:rPr lang="en-US" dirty="0" smtClean="0"/>
              <a:t>Which means, compared to these metals, it takes a lot more energy to make water change temperature</a:t>
            </a:r>
          </a:p>
          <a:p>
            <a:pPr lvl="1"/>
            <a:r>
              <a:rPr lang="en-US" dirty="0" smtClean="0"/>
              <a:t>Or, put another way, </a:t>
            </a:r>
            <a:r>
              <a:rPr lang="en-US" u="sng" dirty="0" smtClean="0">
                <a:solidFill>
                  <a:srgbClr val="0000FF"/>
                </a:solidFill>
              </a:rPr>
              <a:t>water can absorb a lot more energy without changing temperature</a:t>
            </a:r>
            <a:endParaRPr lang="en-US" dirty="0">
              <a:solidFill>
                <a:srgbClr val="0000FF"/>
              </a:solidFill>
            </a:endParaRPr>
          </a:p>
          <a:p>
            <a:pPr lvl="1"/>
            <a:endParaRPr lang="en-US" dirty="0"/>
          </a:p>
          <a:p>
            <a:pPr lvl="1"/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2857653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Finding the Specific </a:t>
            </a:r>
            <a:r>
              <a:rPr lang="en-US" dirty="0"/>
              <a:t>H</a:t>
            </a:r>
            <a:r>
              <a:rPr lang="en-US" dirty="0" smtClean="0"/>
              <a:t>eat </a:t>
            </a:r>
            <a:r>
              <a:rPr lang="en-US" dirty="0"/>
              <a:t>C</a:t>
            </a:r>
            <a:r>
              <a:rPr lang="en-US" dirty="0" smtClean="0"/>
              <a:t>apacity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5562600" cy="49831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The ‘c’ of other substances can be determined using a </a:t>
            </a:r>
            <a:r>
              <a:rPr lang="en-US" b="1" dirty="0" smtClean="0"/>
              <a:t>calorimeter</a:t>
            </a:r>
            <a:endParaRPr lang="en-US" dirty="0" smtClean="0"/>
          </a:p>
          <a:p>
            <a:pPr lvl="1"/>
            <a:r>
              <a:rPr lang="en-US" dirty="0" smtClean="0"/>
              <a:t>a calorimeter </a:t>
            </a:r>
            <a:r>
              <a:rPr lang="en-US" u="sng" dirty="0" smtClean="0">
                <a:solidFill>
                  <a:srgbClr val="0000FF"/>
                </a:solidFill>
              </a:rPr>
              <a:t>is a container that is insulated to avoid heat loss </a:t>
            </a:r>
            <a:r>
              <a:rPr lang="en-US" dirty="0" smtClean="0"/>
              <a:t>(it can be made of metal like a Thermos or as simple as two Styrofoam cups)</a:t>
            </a:r>
          </a:p>
          <a:p>
            <a:pPr lvl="1"/>
            <a:r>
              <a:rPr lang="en-US" dirty="0" smtClean="0"/>
              <a:t>to determine the value of ‘c’ for another substance</a:t>
            </a:r>
            <a:r>
              <a:rPr lang="en-US" dirty="0" smtClean="0">
                <a:solidFill>
                  <a:srgbClr val="0000FF"/>
                </a:solidFill>
              </a:rPr>
              <a:t>, </a:t>
            </a:r>
            <a:r>
              <a:rPr lang="en-US" u="sng" dirty="0" smtClean="0">
                <a:solidFill>
                  <a:srgbClr val="0000FF"/>
                </a:solidFill>
              </a:rPr>
              <a:t>it is massed, placed in the calorimeter, and heated</a:t>
            </a:r>
          </a:p>
          <a:p>
            <a:pPr lvl="1"/>
            <a:r>
              <a:rPr lang="en-US" dirty="0" smtClean="0"/>
              <a:t>by knowing how much heat you used (Q) and measuring the temperature change (∆t)</a:t>
            </a:r>
            <a:r>
              <a:rPr lang="en-US" dirty="0"/>
              <a:t> </a:t>
            </a:r>
            <a:r>
              <a:rPr lang="en-US" dirty="0" smtClean="0"/>
              <a:t>you can calculate ‘c’</a:t>
            </a:r>
            <a:endParaRPr lang="en-US" dirty="0"/>
          </a:p>
        </p:txBody>
      </p:sp>
      <p:pic>
        <p:nvPicPr>
          <p:cNvPr id="1026" name="Picture 2" descr="http://www.chem.ufl.edu/~itl/2045/matter/FG05_015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66" r="23025"/>
          <a:stretch/>
        </p:blipFill>
        <p:spPr bwMode="auto">
          <a:xfrm>
            <a:off x="5715000" y="1295400"/>
            <a:ext cx="3098042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278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Example: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50.0g of water at 25.0</a:t>
            </a:r>
            <a:r>
              <a:rPr lang="en-US" baseline="30000" dirty="0" smtClean="0"/>
              <a:t>o</a:t>
            </a:r>
            <a:r>
              <a:rPr lang="en-US" dirty="0" smtClean="0"/>
              <a:t>C is heated to 50.0</a:t>
            </a:r>
            <a:r>
              <a:rPr lang="en-US" baseline="30000" dirty="0" smtClean="0"/>
              <a:t>o</a:t>
            </a:r>
            <a:r>
              <a:rPr lang="en-US" dirty="0" smtClean="0"/>
              <a:t>C on a hot plate.  Given that the theoretical specific heat capacity of water is 4.19 J/</a:t>
            </a:r>
            <a:r>
              <a:rPr lang="en-US" dirty="0" err="1" smtClean="0"/>
              <a:t>g•</a:t>
            </a:r>
            <a:r>
              <a:rPr lang="en-US" baseline="30000" dirty="0" err="1" smtClean="0"/>
              <a:t>o</a:t>
            </a:r>
            <a:r>
              <a:rPr lang="en-US" dirty="0" err="1" smtClean="0"/>
              <a:t>C</a:t>
            </a:r>
            <a:r>
              <a:rPr lang="en-US" dirty="0" smtClean="0"/>
              <a:t>, determine the value for Q.</a:t>
            </a:r>
          </a:p>
          <a:p>
            <a:pPr marL="0" indent="0">
              <a:buNone/>
            </a:pP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Solution: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Q 	= </a:t>
            </a:r>
            <a:r>
              <a:rPr lang="en-US" dirty="0" err="1" smtClean="0"/>
              <a:t>mc∆t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= (50.0g)(4.19 J/</a:t>
            </a:r>
            <a:r>
              <a:rPr lang="en-US" dirty="0" err="1" smtClean="0"/>
              <a:t>g•</a:t>
            </a:r>
            <a:r>
              <a:rPr lang="en-US" baseline="30000" dirty="0" err="1" smtClean="0"/>
              <a:t>o</a:t>
            </a:r>
            <a:r>
              <a:rPr lang="en-US" dirty="0" err="1" smtClean="0"/>
              <a:t>C</a:t>
            </a:r>
            <a:r>
              <a:rPr lang="en-US" dirty="0" smtClean="0"/>
              <a:t>)(50.0 – 25.0</a:t>
            </a:r>
            <a:r>
              <a:rPr lang="en-US" baseline="30000" dirty="0" smtClean="0"/>
              <a:t>o</a:t>
            </a:r>
            <a:r>
              <a:rPr lang="en-US" dirty="0" smtClean="0"/>
              <a:t>C)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= 5237.5 J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= 5.24 x 10</a:t>
            </a:r>
            <a:r>
              <a:rPr lang="en-US" baseline="30000" dirty="0" smtClean="0"/>
              <a:t>3</a:t>
            </a:r>
            <a:r>
              <a:rPr lang="en-US" dirty="0" smtClean="0"/>
              <a:t> J   or   5.24 kJ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092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Thermal Energy </a:t>
            </a:r>
            <a:r>
              <a:rPr lang="en-US" dirty="0"/>
              <a:t>T</a:t>
            </a:r>
            <a:r>
              <a:rPr lang="en-US" dirty="0" smtClean="0"/>
              <a:t>ransfer in the Atmosphere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915400" cy="4754563"/>
          </a:xfrm>
        </p:spPr>
        <p:txBody>
          <a:bodyPr/>
          <a:lstStyle/>
          <a:p>
            <a:r>
              <a:rPr lang="en-US" dirty="0" smtClean="0"/>
              <a:t>Convection currents causes air to move directly North-South.</a:t>
            </a:r>
          </a:p>
        </p:txBody>
      </p:sp>
      <p:pic>
        <p:nvPicPr>
          <p:cNvPr id="6" name="Picture 4" descr="http://www.med.uwo.ca/IMAGES/GlobalHealth/Rotating_globe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819400"/>
            <a:ext cx="2895600" cy="2895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0419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How much thermal energy must be released to decrease the temperature of 1.00 kg of water by 10.0</a:t>
            </a:r>
            <a:r>
              <a:rPr lang="en-US" baseline="30000" dirty="0" smtClean="0"/>
              <a:t>o</a:t>
            </a:r>
            <a:r>
              <a:rPr lang="en-US" dirty="0" smtClean="0"/>
              <a:t>C?</a:t>
            </a:r>
          </a:p>
          <a:p>
            <a:pPr marL="365760" lvl="1" indent="0">
              <a:buNone/>
            </a:pPr>
            <a:r>
              <a:rPr lang="en-US" dirty="0" smtClean="0"/>
              <a:t>Q = ?</a:t>
            </a:r>
          </a:p>
          <a:p>
            <a:pPr marL="365760" lvl="1" indent="0">
              <a:buNone/>
            </a:pPr>
            <a:r>
              <a:rPr lang="en-US" dirty="0" smtClean="0"/>
              <a:t>m = 1.00 kg = 1000 g</a:t>
            </a:r>
          </a:p>
          <a:p>
            <a:pPr marL="365760" lvl="1" indent="0">
              <a:buNone/>
            </a:pPr>
            <a:r>
              <a:rPr lang="en-US" dirty="0" smtClean="0"/>
              <a:t>c = 4.19 J/</a:t>
            </a:r>
            <a:r>
              <a:rPr lang="en-US" dirty="0" err="1" smtClean="0"/>
              <a:t>g•</a:t>
            </a:r>
            <a:r>
              <a:rPr lang="en-US" baseline="30000" dirty="0" err="1" smtClean="0"/>
              <a:t>o</a:t>
            </a:r>
            <a:r>
              <a:rPr lang="en-US" dirty="0" err="1" smtClean="0"/>
              <a:t>C</a:t>
            </a:r>
            <a:r>
              <a:rPr lang="en-US" dirty="0" smtClean="0"/>
              <a:t> (in data booklet)</a:t>
            </a:r>
          </a:p>
          <a:p>
            <a:pPr marL="365760" lvl="1" indent="0">
              <a:buNone/>
            </a:pPr>
            <a:r>
              <a:rPr lang="en-US" dirty="0" smtClean="0"/>
              <a:t>∆t = 10.0</a:t>
            </a:r>
            <a:r>
              <a:rPr lang="en-US" baseline="30000" dirty="0" smtClean="0"/>
              <a:t>o</a:t>
            </a:r>
            <a:r>
              <a:rPr lang="en-US" dirty="0" smtClean="0"/>
              <a:t>C</a:t>
            </a:r>
            <a:endParaRPr lang="en-US" dirty="0"/>
          </a:p>
          <a:p>
            <a:pPr marL="365760" lvl="1" indent="0">
              <a:buNone/>
            </a:pPr>
            <a:r>
              <a:rPr lang="en-US" dirty="0" smtClean="0"/>
              <a:t> </a:t>
            </a:r>
          </a:p>
          <a:p>
            <a:pPr marL="365760" lvl="1" indent="0">
              <a:buNone/>
            </a:pPr>
            <a:r>
              <a:rPr lang="en-US" dirty="0" smtClean="0"/>
              <a:t>Q = </a:t>
            </a:r>
            <a:r>
              <a:rPr lang="en-US" dirty="0" err="1" smtClean="0"/>
              <a:t>mc∆t</a:t>
            </a:r>
            <a:r>
              <a:rPr lang="en-US" dirty="0" smtClean="0"/>
              <a:t> = (1000g)(4.19 J/</a:t>
            </a:r>
            <a:r>
              <a:rPr lang="en-US" dirty="0" err="1" smtClean="0"/>
              <a:t>g•</a:t>
            </a:r>
            <a:r>
              <a:rPr lang="en-US" baseline="30000" dirty="0" err="1" smtClean="0"/>
              <a:t>o</a:t>
            </a:r>
            <a:r>
              <a:rPr lang="en-US" dirty="0" err="1" smtClean="0"/>
              <a:t>C</a:t>
            </a:r>
            <a:r>
              <a:rPr lang="en-US" dirty="0" smtClean="0"/>
              <a:t>)(10.0</a:t>
            </a:r>
            <a:r>
              <a:rPr lang="en-US" baseline="30000" dirty="0" smtClean="0"/>
              <a:t>o</a:t>
            </a:r>
            <a:r>
              <a:rPr lang="en-US" dirty="0" smtClean="0"/>
              <a:t>C) = 41 900J</a:t>
            </a:r>
          </a:p>
          <a:p>
            <a:pPr marL="365760" lvl="1" indent="0">
              <a:buNone/>
            </a:pPr>
            <a:r>
              <a:rPr lang="en-US" dirty="0"/>
              <a:t> </a:t>
            </a:r>
            <a:r>
              <a:rPr lang="en-US" dirty="0" smtClean="0"/>
              <a:t>   = 4.19 x 10</a:t>
            </a:r>
            <a:r>
              <a:rPr lang="en-US" baseline="30000" dirty="0"/>
              <a:t>4</a:t>
            </a:r>
            <a:r>
              <a:rPr lang="en-US" dirty="0" smtClean="0"/>
              <a:t> J or 41.9 kJ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597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Practice Problems: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1) a 200g mass of water at 4.00</a:t>
            </a:r>
            <a:r>
              <a:rPr lang="en-US" baseline="30000" dirty="0" smtClean="0"/>
              <a:t>o</a:t>
            </a:r>
            <a:r>
              <a:rPr lang="en-US" dirty="0" smtClean="0"/>
              <a:t>C</a:t>
            </a:r>
            <a:r>
              <a:rPr lang="en-US" baseline="30000" dirty="0" smtClean="0"/>
              <a:t> </a:t>
            </a:r>
            <a:r>
              <a:rPr lang="en-US" dirty="0" smtClean="0"/>
              <a:t>is warmed to 22.0</a:t>
            </a:r>
            <a:r>
              <a:rPr lang="en-US" baseline="30000" dirty="0" smtClean="0"/>
              <a:t>o</a:t>
            </a:r>
            <a:r>
              <a:rPr lang="en-US" dirty="0" smtClean="0"/>
              <a:t>C.  Determine the amount of thermal energy absorbed.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2) Determine the quantity of energy required to warm a 1.00-kg block of ice from – 15</a:t>
            </a:r>
            <a:r>
              <a:rPr lang="en-US" baseline="30000" dirty="0" smtClean="0"/>
              <a:t>o</a:t>
            </a:r>
            <a:r>
              <a:rPr lang="en-US" dirty="0" smtClean="0"/>
              <a:t>C to 0.0</a:t>
            </a:r>
            <a:r>
              <a:rPr lang="en-US" baseline="30000" dirty="0" smtClean="0"/>
              <a:t>o</a:t>
            </a:r>
            <a:r>
              <a:rPr lang="en-US" dirty="0" smtClean="0"/>
              <a:t>C.  The theoretical specific heat capacity of ice is 2.00 </a:t>
            </a:r>
            <a:r>
              <a:rPr lang="en-US" dirty="0"/>
              <a:t>J/</a:t>
            </a:r>
            <a:r>
              <a:rPr lang="en-US" dirty="0" err="1"/>
              <a:t>g•</a:t>
            </a:r>
            <a:r>
              <a:rPr lang="en-US" baseline="30000" dirty="0" err="1" smtClean="0"/>
              <a:t>o</a:t>
            </a:r>
            <a:r>
              <a:rPr lang="en-US" dirty="0" err="1" smtClean="0"/>
              <a:t>C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3) 21.6 J of energy are used to heat a 2.0g piece of iron by 24.0</a:t>
            </a:r>
            <a:r>
              <a:rPr lang="en-US" baseline="30000" dirty="0" smtClean="0"/>
              <a:t>o</a:t>
            </a:r>
            <a:r>
              <a:rPr lang="en-US" dirty="0" smtClean="0"/>
              <a:t>C.  What is the experimental specific heat capacity of iron?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664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1) </a:t>
            </a:r>
            <a:r>
              <a:rPr lang="en-US" dirty="0" smtClean="0"/>
              <a:t>A </a:t>
            </a:r>
            <a:r>
              <a:rPr lang="en-US" dirty="0"/>
              <a:t>200g mass of water at 4.00</a:t>
            </a:r>
            <a:r>
              <a:rPr lang="en-US" baseline="30000" dirty="0"/>
              <a:t>o</a:t>
            </a:r>
            <a:r>
              <a:rPr lang="en-US" dirty="0"/>
              <a:t>C</a:t>
            </a:r>
            <a:r>
              <a:rPr lang="en-US" baseline="30000" dirty="0"/>
              <a:t> </a:t>
            </a:r>
            <a:r>
              <a:rPr lang="en-US" dirty="0"/>
              <a:t>is warmed to 22.0</a:t>
            </a:r>
            <a:r>
              <a:rPr lang="en-US" baseline="30000" dirty="0"/>
              <a:t>o</a:t>
            </a:r>
            <a:r>
              <a:rPr lang="en-US" dirty="0"/>
              <a:t>C.  Determine the amount of thermal energy absorbed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/>
              <a:t>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 Q 	= </a:t>
            </a:r>
            <a:r>
              <a:rPr lang="en-US" dirty="0" err="1" smtClean="0"/>
              <a:t>mc∆t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= (200g)(4.19 J/</a:t>
            </a:r>
            <a:r>
              <a:rPr lang="en-US" dirty="0" err="1" smtClean="0"/>
              <a:t>g•</a:t>
            </a:r>
            <a:r>
              <a:rPr lang="en-US" baseline="30000" dirty="0" err="1" smtClean="0"/>
              <a:t>o</a:t>
            </a:r>
            <a:r>
              <a:rPr lang="en-US" dirty="0" err="1" smtClean="0"/>
              <a:t>C</a:t>
            </a:r>
            <a:r>
              <a:rPr lang="en-US" dirty="0" smtClean="0"/>
              <a:t>)(22.0 – 4.00</a:t>
            </a:r>
            <a:r>
              <a:rPr lang="en-US" baseline="30000" dirty="0" smtClean="0"/>
              <a:t>o</a:t>
            </a:r>
            <a:r>
              <a:rPr lang="en-US" dirty="0" smtClean="0"/>
              <a:t>C)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= 15 084 J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= 1.51 x 10</a:t>
            </a:r>
            <a:r>
              <a:rPr lang="en-US" baseline="30000" dirty="0" smtClean="0"/>
              <a:t>4</a:t>
            </a:r>
            <a:r>
              <a:rPr lang="en-US" dirty="0" smtClean="0"/>
              <a:t>J</a:t>
            </a:r>
          </a:p>
          <a:p>
            <a:pPr marL="0" indent="0">
              <a:buNone/>
            </a:pPr>
            <a:r>
              <a:rPr lang="en-US" dirty="0"/>
              <a:t>	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51000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2) Determine the quantity of energy required to warm a 1.00-kg block of ice from – 15</a:t>
            </a:r>
            <a:r>
              <a:rPr lang="en-US" baseline="30000" dirty="0"/>
              <a:t>o</a:t>
            </a:r>
            <a:r>
              <a:rPr lang="en-US" dirty="0"/>
              <a:t>C to 0.0</a:t>
            </a:r>
            <a:r>
              <a:rPr lang="en-US" baseline="30000" dirty="0"/>
              <a:t>o</a:t>
            </a:r>
            <a:r>
              <a:rPr lang="en-US" dirty="0"/>
              <a:t>C.  The theoretical specific heat capacity of ice is 2.00 J/</a:t>
            </a:r>
            <a:r>
              <a:rPr lang="en-US" dirty="0" err="1"/>
              <a:t>g•</a:t>
            </a:r>
            <a:r>
              <a:rPr lang="en-US" baseline="30000" dirty="0" err="1"/>
              <a:t>o</a:t>
            </a:r>
            <a:r>
              <a:rPr lang="en-US" dirty="0" err="1"/>
              <a:t>C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 Q 	= </a:t>
            </a:r>
            <a:r>
              <a:rPr lang="en-US" dirty="0" err="1"/>
              <a:t>mc∆t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	= </a:t>
            </a:r>
            <a:r>
              <a:rPr lang="en-US" dirty="0" smtClean="0"/>
              <a:t>(1000g)(2.00 </a:t>
            </a:r>
            <a:r>
              <a:rPr lang="en-US" dirty="0"/>
              <a:t>J/</a:t>
            </a:r>
            <a:r>
              <a:rPr lang="en-US" dirty="0" err="1"/>
              <a:t>g•</a:t>
            </a:r>
            <a:r>
              <a:rPr lang="en-US" baseline="30000" dirty="0" err="1"/>
              <a:t>o</a:t>
            </a:r>
            <a:r>
              <a:rPr lang="en-US" dirty="0" err="1"/>
              <a:t>C</a:t>
            </a:r>
            <a:r>
              <a:rPr lang="en-US" dirty="0" smtClean="0"/>
              <a:t>)(0.0 </a:t>
            </a:r>
            <a:r>
              <a:rPr lang="en-US" dirty="0"/>
              <a:t>– </a:t>
            </a:r>
            <a:r>
              <a:rPr lang="en-US" dirty="0" smtClean="0"/>
              <a:t>-15</a:t>
            </a:r>
            <a:r>
              <a:rPr lang="en-US" baseline="30000" dirty="0" smtClean="0"/>
              <a:t>o</a:t>
            </a:r>
            <a:r>
              <a:rPr lang="en-US" dirty="0" smtClean="0"/>
              <a:t>C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	= </a:t>
            </a:r>
            <a:r>
              <a:rPr lang="en-US" dirty="0" smtClean="0"/>
              <a:t>30 000J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= </a:t>
            </a:r>
            <a:r>
              <a:rPr lang="en-US" dirty="0" smtClean="0"/>
              <a:t>3.0 </a:t>
            </a:r>
            <a:r>
              <a:rPr lang="en-US" dirty="0"/>
              <a:t>x 10</a:t>
            </a:r>
            <a:r>
              <a:rPr lang="en-US" baseline="30000" dirty="0"/>
              <a:t>4</a:t>
            </a:r>
            <a:r>
              <a:rPr lang="en-US" dirty="0"/>
              <a:t>J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893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Solutions: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3) 21.6 J of energy are used to heat a 2.0g piece of iron by 24.0</a:t>
            </a:r>
            <a:r>
              <a:rPr lang="en-US" baseline="30000" dirty="0"/>
              <a:t>o</a:t>
            </a:r>
            <a:r>
              <a:rPr lang="en-US" dirty="0"/>
              <a:t>C.  What is the experimental specific heat capacity of iron?</a:t>
            </a:r>
          </a:p>
          <a:p>
            <a:pPr marL="0" indent="0">
              <a:buNone/>
            </a:pPr>
            <a:r>
              <a:rPr lang="en-US" dirty="0"/>
              <a:t>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Q </a:t>
            </a:r>
            <a:r>
              <a:rPr lang="en-US" dirty="0"/>
              <a:t>	= </a:t>
            </a:r>
            <a:r>
              <a:rPr lang="en-US" dirty="0" err="1"/>
              <a:t>mc∆</a:t>
            </a:r>
            <a:r>
              <a:rPr lang="en-US" dirty="0" err="1" smtClean="0"/>
              <a:t>t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c	= Q/</a:t>
            </a:r>
            <a:r>
              <a:rPr lang="en-US" dirty="0" err="1" smtClean="0"/>
              <a:t>m</a:t>
            </a:r>
            <a:r>
              <a:rPr lang="en-US" dirty="0" err="1"/>
              <a:t>∆</a:t>
            </a:r>
            <a:r>
              <a:rPr lang="en-US" dirty="0" err="1" smtClean="0"/>
              <a:t>t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= </a:t>
            </a:r>
            <a:r>
              <a:rPr lang="en-US" dirty="0" smtClean="0"/>
              <a:t>21.6 J / (2.0g)(24.0</a:t>
            </a:r>
            <a:r>
              <a:rPr lang="en-US" baseline="30000" dirty="0" smtClean="0"/>
              <a:t>o</a:t>
            </a:r>
            <a:r>
              <a:rPr lang="en-US" dirty="0" smtClean="0"/>
              <a:t>C)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= 0.45 J/</a:t>
            </a:r>
            <a:r>
              <a:rPr lang="en-US" dirty="0" err="1" smtClean="0"/>
              <a:t>g•</a:t>
            </a:r>
            <a:r>
              <a:rPr lang="en-US" baseline="30000" dirty="0" err="1" smtClean="0"/>
              <a:t>o</a:t>
            </a:r>
            <a:r>
              <a:rPr lang="en-US" dirty="0" err="1" smtClean="0"/>
              <a:t>C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This is slightly different than the </a:t>
            </a:r>
            <a:r>
              <a:rPr lang="en-US" i="1" dirty="0" smtClean="0"/>
              <a:t>theoretical</a:t>
            </a:r>
            <a:r>
              <a:rPr lang="en-US" dirty="0" smtClean="0"/>
              <a:t> specific heat capacity of iron (0.449 J/</a:t>
            </a:r>
            <a:r>
              <a:rPr lang="en-US" dirty="0" err="1" smtClean="0"/>
              <a:t>g•</a:t>
            </a:r>
            <a:r>
              <a:rPr lang="en-US" baseline="30000" dirty="0" err="1" smtClean="0"/>
              <a:t>o</a:t>
            </a:r>
            <a:r>
              <a:rPr lang="en-US" dirty="0" err="1" smtClean="0"/>
              <a:t>C</a:t>
            </a:r>
            <a:r>
              <a:rPr lang="en-US" dirty="0" smtClean="0"/>
              <a:t>) because of limits in the accuracy of the experiment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334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Thermal Energy </a:t>
            </a:r>
            <a:r>
              <a:rPr lang="en-US" dirty="0"/>
              <a:t>T</a:t>
            </a:r>
            <a:r>
              <a:rPr lang="en-US" dirty="0" smtClean="0"/>
              <a:t>ransfer in the Atmosphere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534400" cy="4678363"/>
          </a:xfrm>
        </p:spPr>
        <p:txBody>
          <a:bodyPr/>
          <a:lstStyle/>
          <a:p>
            <a:r>
              <a:rPr lang="en-US" dirty="0" smtClean="0"/>
              <a:t>However, since the Earth is spinning, </a:t>
            </a:r>
            <a:r>
              <a:rPr lang="en-US" u="sng" dirty="0" smtClean="0">
                <a:solidFill>
                  <a:srgbClr val="0000FF"/>
                </a:solidFill>
              </a:rPr>
              <a:t>the winds are deflected to the right (in the Northern Hemisphere) or the left (in the Southern Hemisphere)</a:t>
            </a:r>
            <a:endParaRPr lang="en-US" dirty="0" smtClean="0">
              <a:solidFill>
                <a:srgbClr val="0000FF"/>
              </a:solidFill>
            </a:endParaRPr>
          </a:p>
          <a:p>
            <a:pPr lvl="1"/>
            <a:r>
              <a:rPr lang="en-US" dirty="0"/>
              <a:t>T</a:t>
            </a:r>
            <a:r>
              <a:rPr lang="en-US" dirty="0" smtClean="0"/>
              <a:t>his deflection is called the </a:t>
            </a:r>
            <a:r>
              <a:rPr lang="en-US" b="1" dirty="0" err="1" smtClean="0"/>
              <a:t>Coriolis</a:t>
            </a:r>
            <a:r>
              <a:rPr lang="en-US" b="1" dirty="0" smtClean="0"/>
              <a:t> Effect.</a:t>
            </a:r>
            <a:endParaRPr lang="en-US" dirty="0"/>
          </a:p>
        </p:txBody>
      </p:sp>
      <p:pic>
        <p:nvPicPr>
          <p:cNvPr id="6146" name="Picture 2" descr="http://www.uwsp.edu/geo/faculty/ritter/geog101/textbook/images/atmosphere/circulation/coriolis-force_NASA_JP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114800"/>
            <a:ext cx="3810000" cy="247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8678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Wind </a:t>
            </a:r>
            <a:r>
              <a:rPr lang="en-US" dirty="0"/>
              <a:t>P</a:t>
            </a:r>
            <a:r>
              <a:rPr lang="en-US" dirty="0" smtClean="0"/>
              <a:t>atterns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219200"/>
            <a:ext cx="5029200" cy="4906963"/>
          </a:xfrm>
        </p:spPr>
        <p:txBody>
          <a:bodyPr>
            <a:normAutofit/>
          </a:bodyPr>
          <a:lstStyle/>
          <a:p>
            <a:r>
              <a:rPr lang="en-US" dirty="0" smtClean="0"/>
              <a:t>As a result of convection currents and the </a:t>
            </a:r>
            <a:r>
              <a:rPr lang="en-US" dirty="0" err="1" smtClean="0"/>
              <a:t>Coriolis</a:t>
            </a:r>
            <a:r>
              <a:rPr lang="en-US" dirty="0" smtClean="0"/>
              <a:t> Effect, global winds follow a predictable pattern</a:t>
            </a:r>
          </a:p>
          <a:p>
            <a:pPr lvl="1"/>
            <a:r>
              <a:rPr lang="en-US" b="1" dirty="0"/>
              <a:t>T</a:t>
            </a:r>
            <a:r>
              <a:rPr lang="en-US" b="1" dirty="0" smtClean="0"/>
              <a:t>rade winds</a:t>
            </a:r>
            <a:r>
              <a:rPr lang="en-US" dirty="0" smtClean="0"/>
              <a:t> are the normal wind patterns that </a:t>
            </a:r>
            <a:r>
              <a:rPr lang="en-US" u="sng" dirty="0" smtClean="0">
                <a:solidFill>
                  <a:srgbClr val="0000FF"/>
                </a:solidFill>
              </a:rPr>
              <a:t>transfer heat around the globe</a:t>
            </a:r>
          </a:p>
        </p:txBody>
      </p:sp>
      <p:pic>
        <p:nvPicPr>
          <p:cNvPr id="7172" name="Picture 4" descr="http://2.bp.blogspot.com/_Ljh8J9GiXNs/TNhm0RFakPI/AAAAAAAAATI/a7ziuU2BjXo/s1600/147973main_jet_streams_nina_l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371600"/>
            <a:ext cx="3951112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7808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Wind </a:t>
            </a:r>
            <a:r>
              <a:rPr lang="en-US" dirty="0"/>
              <a:t>P</a:t>
            </a:r>
            <a:r>
              <a:rPr lang="en-US" dirty="0" smtClean="0"/>
              <a:t>atterns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00" y="1295400"/>
            <a:ext cx="5105400" cy="5105400"/>
          </a:xfrm>
        </p:spPr>
        <p:txBody>
          <a:bodyPr>
            <a:normAutofit/>
          </a:bodyPr>
          <a:lstStyle/>
          <a:p>
            <a:pPr lvl="1"/>
            <a:r>
              <a:rPr lang="en-US" b="1" dirty="0"/>
              <a:t>J</a:t>
            </a:r>
            <a:r>
              <a:rPr lang="en-US" b="1" dirty="0" smtClean="0"/>
              <a:t>et </a:t>
            </a:r>
            <a:r>
              <a:rPr lang="en-US" b="1" dirty="0"/>
              <a:t>streams</a:t>
            </a:r>
            <a:r>
              <a:rPr lang="en-US" dirty="0"/>
              <a:t> are bands of fast moving air </a:t>
            </a:r>
            <a:r>
              <a:rPr lang="en-US" u="sng" dirty="0">
                <a:solidFill>
                  <a:srgbClr val="0000FF"/>
                </a:solidFill>
              </a:rPr>
              <a:t>in the stratosphere that travel much faster than wind in the troposphere</a:t>
            </a:r>
          </a:p>
          <a:p>
            <a:pPr lvl="2"/>
            <a:r>
              <a:rPr lang="en-US" dirty="0"/>
              <a:t>changes in normal jet stream patterns are important in predicting </a:t>
            </a:r>
            <a:r>
              <a:rPr lang="en-US" u="sng" dirty="0">
                <a:solidFill>
                  <a:srgbClr val="0000FF"/>
                </a:solidFill>
              </a:rPr>
              <a:t>weather changes and extreme weather events such as storms and cyclones</a:t>
            </a:r>
            <a:endParaRPr lang="en-US" dirty="0">
              <a:solidFill>
                <a:srgbClr val="0000FF"/>
              </a:solidFill>
            </a:endParaRPr>
          </a:p>
          <a:p>
            <a:endParaRPr lang="en-US" dirty="0"/>
          </a:p>
        </p:txBody>
      </p:sp>
      <p:pic>
        <p:nvPicPr>
          <p:cNvPr id="7172" name="Picture 4" descr="http://2.bp.blogspot.com/_Ljh8J9GiXNs/TNhm0RFakPI/AAAAAAAAATI/a7ziuU2BjXo/s1600/147973main_jet_streams_nina_l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47800"/>
            <a:ext cx="373380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523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" y="274638"/>
            <a:ext cx="8915400" cy="868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Thermal Energy </a:t>
            </a:r>
            <a:r>
              <a:rPr lang="en-US" dirty="0"/>
              <a:t>T</a:t>
            </a:r>
            <a:r>
              <a:rPr lang="en-US" dirty="0" smtClean="0"/>
              <a:t>ransfer in the Hydrosphere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447800"/>
            <a:ext cx="8458200" cy="5105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The hydrosphere transfers thermal energy in a similar way as in the atmosphere</a:t>
            </a:r>
            <a:endParaRPr lang="en-US" u="sng" dirty="0" smtClean="0"/>
          </a:p>
          <a:p>
            <a:r>
              <a:rPr lang="en-US" dirty="0" smtClean="0"/>
              <a:t>Surface water is pushed by trade winds.</a:t>
            </a:r>
          </a:p>
          <a:p>
            <a:r>
              <a:rPr lang="en-US" dirty="0" smtClean="0"/>
              <a:t>Deeper water travels by convection currents</a:t>
            </a:r>
          </a:p>
          <a:p>
            <a:pPr lvl="1"/>
            <a:r>
              <a:rPr lang="en-US" dirty="0" smtClean="0"/>
              <a:t>Warmer waters near the equator </a:t>
            </a:r>
            <a:r>
              <a:rPr lang="en-US" u="sng" dirty="0" smtClean="0">
                <a:solidFill>
                  <a:srgbClr val="0000FF"/>
                </a:solidFill>
              </a:rPr>
              <a:t>are driven by convection currents toward the poles</a:t>
            </a:r>
            <a:endParaRPr lang="en-US" dirty="0" smtClean="0">
              <a:solidFill>
                <a:srgbClr val="0000FF"/>
              </a:solidFill>
            </a:endParaRPr>
          </a:p>
          <a:p>
            <a:pPr lvl="2"/>
            <a:r>
              <a:rPr lang="en-US" dirty="0" smtClean="0"/>
              <a:t>currents in the Northern Hemisphere circle </a:t>
            </a:r>
            <a:r>
              <a:rPr lang="en-US" u="sng" dirty="0" smtClean="0">
                <a:solidFill>
                  <a:srgbClr val="0000FF"/>
                </a:solidFill>
              </a:rPr>
              <a:t>clockwise</a:t>
            </a:r>
          </a:p>
          <a:p>
            <a:pPr lvl="2"/>
            <a:r>
              <a:rPr lang="en-US" dirty="0"/>
              <a:t>currents in the </a:t>
            </a:r>
            <a:r>
              <a:rPr lang="en-US" dirty="0" smtClean="0"/>
              <a:t>Southern Hemisphere </a:t>
            </a:r>
            <a:r>
              <a:rPr lang="en-US" dirty="0"/>
              <a:t>circle </a:t>
            </a:r>
            <a:r>
              <a:rPr lang="en-US" u="sng" dirty="0" smtClean="0">
                <a:solidFill>
                  <a:srgbClr val="0000FF"/>
                </a:solidFill>
              </a:rPr>
              <a:t>counterclockwise</a:t>
            </a:r>
            <a:endParaRPr lang="en-US" dirty="0" smtClean="0">
              <a:solidFill>
                <a:srgbClr val="0000FF"/>
              </a:solidFill>
            </a:endParaRPr>
          </a:p>
          <a:p>
            <a:r>
              <a:rPr lang="en-US" dirty="0" smtClean="0"/>
              <a:t>Unlike air currents which don’t have to circulate </a:t>
            </a:r>
            <a:r>
              <a:rPr lang="en-US" i="1" dirty="0" smtClean="0"/>
              <a:t>around</a:t>
            </a:r>
            <a:r>
              <a:rPr lang="en-US" dirty="0" smtClean="0"/>
              <a:t> something, water currents are </a:t>
            </a:r>
            <a:r>
              <a:rPr lang="en-US" u="sng" dirty="0" smtClean="0">
                <a:solidFill>
                  <a:srgbClr val="0000FF"/>
                </a:solidFill>
              </a:rPr>
              <a:t>disrupted by the continents.</a:t>
            </a:r>
            <a:endParaRPr lang="en-US" dirty="0">
              <a:solidFill>
                <a:srgbClr val="0000FF"/>
              </a:solidFill>
            </a:endParaRP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512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Consider This: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8229600" cy="266700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These three Canadian cities are at nearly the exact same latitude</a:t>
            </a:r>
          </a:p>
          <a:p>
            <a:r>
              <a:rPr lang="en-US" dirty="0" smtClean="0"/>
              <a:t>Because they are all the same distance from the equator, they are </a:t>
            </a:r>
            <a:r>
              <a:rPr lang="en-US" u="sng" dirty="0" smtClean="0">
                <a:solidFill>
                  <a:srgbClr val="0000FF"/>
                </a:solidFill>
              </a:rPr>
              <a:t>subject to the same air currents</a:t>
            </a:r>
            <a:r>
              <a:rPr lang="en-US" dirty="0" smtClean="0"/>
              <a:t>, so we might expect that they all have </a:t>
            </a:r>
            <a:r>
              <a:rPr lang="en-US" u="sng" dirty="0" smtClean="0">
                <a:solidFill>
                  <a:srgbClr val="0000FF"/>
                </a:solidFill>
              </a:rPr>
              <a:t>the same average temperatures.</a:t>
            </a:r>
            <a:endParaRPr lang="en-US" u="sng" dirty="0">
              <a:solidFill>
                <a:srgbClr val="0000FF"/>
              </a:solidFill>
            </a:endParaRPr>
          </a:p>
        </p:txBody>
      </p:sp>
      <p:pic>
        <p:nvPicPr>
          <p:cNvPr id="8194" name="Picture 2" descr="http://www.canada-maps.org/canada-terrain-map-440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581400"/>
            <a:ext cx="41910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5-Point Star 7"/>
          <p:cNvSpPr/>
          <p:nvPr/>
        </p:nvSpPr>
        <p:spPr>
          <a:xfrm>
            <a:off x="2743200" y="6134100"/>
            <a:ext cx="190500" cy="190500"/>
          </a:xfrm>
          <a:prstGeom prst="star5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5-Point Star 9"/>
          <p:cNvSpPr/>
          <p:nvPr/>
        </p:nvSpPr>
        <p:spPr>
          <a:xfrm>
            <a:off x="3429000" y="6286500"/>
            <a:ext cx="190500" cy="190500"/>
          </a:xfrm>
          <a:prstGeom prst="star5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5-Point Star 10"/>
          <p:cNvSpPr/>
          <p:nvPr/>
        </p:nvSpPr>
        <p:spPr>
          <a:xfrm>
            <a:off x="6515100" y="5715000"/>
            <a:ext cx="190500" cy="190500"/>
          </a:xfrm>
          <a:prstGeom prst="star5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" name="Curved Connector 12"/>
          <p:cNvCxnSpPr/>
          <p:nvPr/>
        </p:nvCxnSpPr>
        <p:spPr>
          <a:xfrm rot="5400000" flipH="1" flipV="1">
            <a:off x="4421318" y="4113082"/>
            <a:ext cx="457200" cy="3813436"/>
          </a:xfrm>
          <a:prstGeom prst="curvedConnector3">
            <a:avLst>
              <a:gd name="adj1" fmla="val -50000"/>
            </a:avLst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315531" y="6262343"/>
            <a:ext cx="668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49</a:t>
            </a:r>
            <a:r>
              <a:rPr lang="en-US" baseline="30000" dirty="0" smtClean="0"/>
              <a:t>o</a:t>
            </a:r>
            <a:r>
              <a:rPr lang="en-US" dirty="0" smtClean="0"/>
              <a:t>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945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28600"/>
            <a:ext cx="8229600" cy="990599"/>
          </a:xfrm>
        </p:spPr>
        <p:txBody>
          <a:bodyPr>
            <a:normAutofit/>
          </a:bodyPr>
          <a:lstStyle/>
          <a:p>
            <a:r>
              <a:rPr lang="en-US" dirty="0" smtClean="0"/>
              <a:t>However, this is what Environment Canada actually reports:</a:t>
            </a:r>
            <a:endParaRPr lang="en-US" u="sng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42435754"/>
              </p:ext>
            </p:extLst>
          </p:nvPr>
        </p:nvGraphicFramePr>
        <p:xfrm>
          <a:off x="381000" y="1295400"/>
          <a:ext cx="8305800" cy="23907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04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74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117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287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574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8580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City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Latitude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Average</a:t>
                      </a:r>
                      <a:r>
                        <a:rPr lang="en-US" baseline="0" dirty="0" smtClean="0"/>
                        <a:t> Annual Temperature (</a:t>
                      </a:r>
                      <a:r>
                        <a:rPr lang="en-US" baseline="30000" dirty="0" err="1" smtClean="0"/>
                        <a:t>o</a:t>
                      </a:r>
                      <a:r>
                        <a:rPr lang="en-US" baseline="0" dirty="0" err="1" smtClean="0"/>
                        <a:t>C</a:t>
                      </a:r>
                      <a:r>
                        <a:rPr lang="en-US" baseline="0" dirty="0" smtClean="0"/>
                        <a:t>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Average</a:t>
                      </a:r>
                      <a:r>
                        <a:rPr lang="en-US" baseline="0" dirty="0" smtClean="0"/>
                        <a:t> January Temperature (</a:t>
                      </a:r>
                      <a:r>
                        <a:rPr lang="en-US" baseline="30000" dirty="0" err="1" smtClean="0"/>
                        <a:t>o</a:t>
                      </a:r>
                      <a:r>
                        <a:rPr lang="en-US" baseline="0" dirty="0" err="1" smtClean="0"/>
                        <a:t>C</a:t>
                      </a:r>
                      <a:r>
                        <a:rPr lang="en-US" baseline="0" dirty="0" smtClean="0"/>
                        <a:t>)</a:t>
                      </a:r>
                      <a:endParaRPr lang="en-US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Average</a:t>
                      </a:r>
                      <a:r>
                        <a:rPr lang="en-US" baseline="0" dirty="0" smtClean="0"/>
                        <a:t> July Temperature (</a:t>
                      </a:r>
                      <a:r>
                        <a:rPr lang="en-US" baseline="30000" dirty="0" err="1" smtClean="0"/>
                        <a:t>o</a:t>
                      </a:r>
                      <a:r>
                        <a:rPr lang="en-US" baseline="0" dirty="0" err="1" smtClean="0"/>
                        <a:t>C</a:t>
                      </a:r>
                      <a:r>
                        <a:rPr lang="en-US" baseline="0" dirty="0" smtClean="0"/>
                        <a:t>)</a:t>
                      </a:r>
                      <a:endParaRPr lang="en-US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832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Vancouver, BC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49.11</a:t>
                      </a:r>
                      <a:r>
                        <a:rPr lang="en-US" baseline="30000" dirty="0" smtClean="0"/>
                        <a:t>o</a:t>
                      </a:r>
                      <a:r>
                        <a:rPr lang="en-US" baseline="0" dirty="0" smtClean="0"/>
                        <a:t>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10.1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17.5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8329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Lethbridge</a:t>
                      </a:r>
                      <a:r>
                        <a:rPr lang="en-US" dirty="0" smtClean="0"/>
                        <a:t>,</a:t>
                      </a:r>
                      <a:r>
                        <a:rPr lang="en-US" baseline="0" dirty="0" smtClean="0"/>
                        <a:t> AB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49.38</a:t>
                      </a:r>
                      <a:r>
                        <a:rPr lang="en-US" baseline="30000" dirty="0" smtClean="0"/>
                        <a:t>o</a:t>
                      </a:r>
                      <a:r>
                        <a:rPr lang="en-US" baseline="0" dirty="0" smtClean="0"/>
                        <a:t>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5.7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- 7.8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18.0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832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Gander, NF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48.56</a:t>
                      </a:r>
                      <a:r>
                        <a:rPr lang="en-US" baseline="30000" dirty="0" smtClean="0"/>
                        <a:t>o</a:t>
                      </a:r>
                      <a:r>
                        <a:rPr lang="en-US" baseline="0" dirty="0" smtClean="0"/>
                        <a:t>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- 7.4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16.0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3391066"/>
              </p:ext>
            </p:extLst>
          </p:nvPr>
        </p:nvGraphicFramePr>
        <p:xfrm>
          <a:off x="457200" y="3810000"/>
          <a:ext cx="82296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57844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Notice: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r>
              <a:rPr lang="en-US" dirty="0" smtClean="0"/>
              <a:t>Vancouver has </a:t>
            </a:r>
            <a:r>
              <a:rPr lang="en-US" u="sng" dirty="0" smtClean="0">
                <a:solidFill>
                  <a:srgbClr val="0000FF"/>
                </a:solidFill>
              </a:rPr>
              <a:t>the warmest annual average, and the least monthly temperature variation</a:t>
            </a:r>
            <a:endParaRPr lang="en-US" dirty="0" smtClean="0">
              <a:solidFill>
                <a:srgbClr val="0000FF"/>
              </a:solidFill>
            </a:endParaRPr>
          </a:p>
          <a:p>
            <a:r>
              <a:rPr lang="en-US" dirty="0" smtClean="0"/>
              <a:t>Gander has </a:t>
            </a:r>
            <a:r>
              <a:rPr lang="en-US" u="sng" dirty="0" smtClean="0">
                <a:solidFill>
                  <a:srgbClr val="0000FF"/>
                </a:solidFill>
              </a:rPr>
              <a:t>the coolest annual average, but also less variation</a:t>
            </a:r>
          </a:p>
          <a:p>
            <a:r>
              <a:rPr lang="en-US" dirty="0" err="1" smtClean="0"/>
              <a:t>Lethbridge’s</a:t>
            </a:r>
            <a:r>
              <a:rPr lang="en-US" dirty="0" smtClean="0"/>
              <a:t> average annual temperature </a:t>
            </a:r>
            <a:r>
              <a:rPr lang="en-US" u="sng" dirty="0" smtClean="0">
                <a:solidFill>
                  <a:srgbClr val="0000FF"/>
                </a:solidFill>
              </a:rPr>
              <a:t>is between the other two, but sees the most variation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hese three observations can all be explained by the presence or absence of </a:t>
            </a:r>
            <a:r>
              <a:rPr lang="en-US" u="sng" dirty="0" smtClean="0">
                <a:solidFill>
                  <a:srgbClr val="0000FF"/>
                </a:solidFill>
              </a:rPr>
              <a:t>a large body of water next to the city.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176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7305</TotalTime>
  <Words>1351</Words>
  <Application>Microsoft Office PowerPoint</Application>
  <PresentationFormat>On-screen Show (4:3)</PresentationFormat>
  <Paragraphs>152</Paragraphs>
  <Slides>24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Calisto MT</vt:lpstr>
      <vt:lpstr>Office Theme</vt:lpstr>
      <vt:lpstr>Equation</vt:lpstr>
      <vt:lpstr>Thermal Energy Transfer in the Atmosphere</vt:lpstr>
      <vt:lpstr>Thermal Energy Transfer in the Atmosphere</vt:lpstr>
      <vt:lpstr>Thermal Energy Transfer in the Atmosphere</vt:lpstr>
      <vt:lpstr>Global Wind Patterns</vt:lpstr>
      <vt:lpstr>Global Wind Patterns</vt:lpstr>
      <vt:lpstr>Thermal Energy Transfer in the Hydrosphere</vt:lpstr>
      <vt:lpstr>Consider This:</vt:lpstr>
      <vt:lpstr>PowerPoint Presentation</vt:lpstr>
      <vt:lpstr>Notice:</vt:lpstr>
      <vt:lpstr>Specific Heat Capacity</vt:lpstr>
      <vt:lpstr>Specific Heat Capacity</vt:lpstr>
      <vt:lpstr>What Does this Mean for the Three Cities?</vt:lpstr>
      <vt:lpstr>What Does this Mean for the Three Cities?</vt:lpstr>
      <vt:lpstr>Quantity of Thermal Energy, Q</vt:lpstr>
      <vt:lpstr>PowerPoint Presentation</vt:lpstr>
      <vt:lpstr>Quantity of Thermal Energy, Q</vt:lpstr>
      <vt:lpstr>Understanding Specific Heat Capacity</vt:lpstr>
      <vt:lpstr>Finding the Specific Heat Capacity</vt:lpstr>
      <vt:lpstr>Example:</vt:lpstr>
      <vt:lpstr>Example:</vt:lpstr>
      <vt:lpstr>Practice Problems:</vt:lpstr>
      <vt:lpstr>Solutions:</vt:lpstr>
      <vt:lpstr>Solutions:</vt:lpstr>
      <vt:lpstr>Solutions:</vt:lpstr>
    </vt:vector>
  </TitlesOfParts>
  <Company>Edmonton Catholic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D</dc:title>
  <dc:creator>martins</dc:creator>
  <cp:lastModifiedBy>Pilipchuk, Cheryl</cp:lastModifiedBy>
  <cp:revision>177</cp:revision>
  <dcterms:created xsi:type="dcterms:W3CDTF">2011-03-31T19:59:28Z</dcterms:created>
  <dcterms:modified xsi:type="dcterms:W3CDTF">2017-12-18T22:39:26Z</dcterms:modified>
</cp:coreProperties>
</file>