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441" r:id="rId2"/>
    <p:sldId id="341" r:id="rId3"/>
    <p:sldId id="442" r:id="rId4"/>
    <p:sldId id="342" r:id="rId5"/>
    <p:sldId id="343" r:id="rId6"/>
    <p:sldId id="443" r:id="rId7"/>
    <p:sldId id="414" r:id="rId8"/>
    <p:sldId id="344" r:id="rId9"/>
    <p:sldId id="415" r:id="rId10"/>
    <p:sldId id="345" r:id="rId11"/>
    <p:sldId id="444" r:id="rId12"/>
    <p:sldId id="346" r:id="rId13"/>
    <p:sldId id="347" r:id="rId14"/>
    <p:sldId id="348" r:id="rId15"/>
    <p:sldId id="350" r:id="rId16"/>
    <p:sldId id="349" r:id="rId17"/>
    <p:sldId id="351" r:id="rId18"/>
    <p:sldId id="352" r:id="rId19"/>
    <p:sldId id="353" r:id="rId20"/>
    <p:sldId id="42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3CE"/>
    <a:srgbClr val="000000"/>
    <a:srgbClr val="DA14BE"/>
    <a:srgbClr val="742A66"/>
    <a:srgbClr val="820060"/>
    <a:srgbClr val="FAC6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9407" autoAdjust="0"/>
  </p:normalViewPr>
  <p:slideViewPr>
    <p:cSldViewPr>
      <p:cViewPr varScale="1">
        <p:scale>
          <a:sx n="77" d="100"/>
          <a:sy n="77" d="100"/>
        </p:scale>
        <p:origin x="13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1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197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CF5B4A-C3CB-4E33-8D03-6FB863E41841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7DA662-C984-42BC-8F38-21FCF72BC42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235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14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49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053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965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138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884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776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952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5771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525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6D69-6FD4-4AED-8DAB-7305E3D7A29F}" type="datetimeFigureOut">
              <a:rPr lang="en-US" smtClean="0"/>
              <a:t>12/18/2017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242E0-359D-4383-9BC2-3DD18C1CD4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9224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AutoShape 4"/>
          <p:cNvSpPr>
            <a:spLocks noChangeArrowheads="1"/>
          </p:cNvSpPr>
          <p:nvPr/>
        </p:nvSpPr>
        <p:spPr bwMode="auto">
          <a:xfrm>
            <a:off x="184150" y="260350"/>
            <a:ext cx="6548438" cy="5762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2E2F2"/>
              </a:gs>
              <a:gs pos="100000">
                <a:srgbClr val="23A5C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Energy Transfer in the Hydrologic Cycle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95288" y="981075"/>
            <a:ext cx="83010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Earth’s hydrosphere undergoes a constant cycle involving transport and transformation called the </a:t>
            </a:r>
            <a:r>
              <a:rPr lang="en-US" b="1"/>
              <a:t>hydrologic cycle</a:t>
            </a:r>
            <a:endParaRPr lang="en-US"/>
          </a:p>
          <a:p>
            <a:pPr>
              <a:buFontTx/>
              <a:buChar char="•"/>
            </a:pPr>
            <a:r>
              <a:rPr lang="en-US"/>
              <a:t> The sun provides the energy that drives the process of the hydrologic cycle.</a:t>
            </a:r>
          </a:p>
        </p:txBody>
      </p:sp>
      <p:pic>
        <p:nvPicPr>
          <p:cNvPr id="19463" name="Picture 7" descr="bot1284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500438"/>
            <a:ext cx="4819650" cy="2851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5" name="Picture 9" descr="ngs49_038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2060575"/>
            <a:ext cx="3562350" cy="3209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7" name="Picture 11" descr="ngs49_038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500438"/>
            <a:ext cx="3673475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214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Heating Curve of Water</a:t>
            </a:r>
            <a:endParaRPr lang="en-US" dirty="0"/>
          </a:p>
        </p:txBody>
      </p:sp>
      <p:pic>
        <p:nvPicPr>
          <p:cNvPr id="4098" name="Picture 2" descr="http://www.cdli.ca/courses/chem3202/unit03_org02_ilo03/heating_curve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14"/>
          <a:stretch/>
        </p:blipFill>
        <p:spPr bwMode="auto">
          <a:xfrm>
            <a:off x="291196" y="1524000"/>
            <a:ext cx="6951260" cy="508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17989466">
            <a:off x="1036812" y="5617265"/>
            <a:ext cx="1246876" cy="12630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17989466">
            <a:off x="2082397" y="3837177"/>
            <a:ext cx="2942453" cy="141839"/>
          </a:xfrm>
          <a:prstGeom prst="rect">
            <a:avLst/>
          </a:prstGeom>
          <a:gradFill flip="none" rotWithShape="1">
            <a:gsLst>
              <a:gs pos="0">
                <a:srgbClr val="742A66"/>
              </a:gs>
              <a:gs pos="39999">
                <a:srgbClr val="DA14BE"/>
              </a:gs>
              <a:gs pos="70000">
                <a:srgbClr val="FAC6F3"/>
              </a:gs>
              <a:gs pos="100000">
                <a:srgbClr val="FF43CE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17989466">
            <a:off x="6324410" y="2027744"/>
            <a:ext cx="1246876" cy="147701"/>
          </a:xfrm>
          <a:prstGeom prst="rect">
            <a:avLst/>
          </a:prstGeom>
          <a:gradFill flip="none" rotWithShape="1">
            <a:gsLst>
              <a:gs pos="0">
                <a:srgbClr val="C00000"/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898675" y="5108142"/>
            <a:ext cx="1000381" cy="126302"/>
          </a:xfrm>
          <a:prstGeom prst="rect">
            <a:avLst/>
          </a:prstGeom>
          <a:gradFill flip="none" rotWithShape="1">
            <a:gsLst>
              <a:gs pos="0">
                <a:srgbClr val="5E9EFF"/>
              </a:gs>
              <a:gs pos="39999">
                <a:srgbClr val="85C2FF"/>
              </a:gs>
              <a:gs pos="70000">
                <a:srgbClr val="FAC6F3"/>
              </a:gs>
              <a:gs pos="100000">
                <a:srgbClr val="FF43CE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194456" y="2575914"/>
            <a:ext cx="2514600" cy="126302"/>
          </a:xfrm>
          <a:prstGeom prst="rect">
            <a:avLst/>
          </a:prstGeom>
          <a:gradFill>
            <a:gsLst>
              <a:gs pos="0">
                <a:srgbClr val="C00000"/>
              </a:gs>
              <a:gs pos="39999">
                <a:srgbClr val="FF0000"/>
              </a:gs>
              <a:gs pos="70000">
                <a:srgbClr val="FAC6F3"/>
              </a:gs>
              <a:gs pos="100000">
                <a:srgbClr val="820060"/>
              </a:gs>
            </a:gsLst>
            <a:lin ang="108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260653" y="5647350"/>
            <a:ext cx="190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Temp change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7242456" y="4877309"/>
            <a:ext cx="190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Phase change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42456" y="3589240"/>
            <a:ext cx="190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Temp change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242456" y="2408232"/>
            <a:ext cx="190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Phase change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7242456" y="1752600"/>
            <a:ext cx="1901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Temp change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4468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/>
      <p:bldP spid="14" grpId="0"/>
      <p:bldP spid="15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4"/>
          <p:cNvGraphicFramePr>
            <a:graphicFrameLocks noChangeAspect="1"/>
          </p:cNvGraphicFramePr>
          <p:nvPr/>
        </p:nvGraphicFramePr>
        <p:xfrm>
          <a:off x="5076825" y="1773238"/>
          <a:ext cx="2879725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Equation" r:id="rId3" imgW="609480" imgH="393480" progId="Equation.3">
                  <p:embed/>
                </p:oleObj>
              </mc:Choice>
              <mc:Fallback>
                <p:oleObj name="Equation" r:id="rId3" imgW="609480" imgH="393480" progId="Equation.3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773238"/>
                        <a:ext cx="2879725" cy="18605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749" name="Object 5"/>
          <p:cNvGraphicFramePr>
            <a:graphicFrameLocks noChangeAspect="1"/>
          </p:cNvGraphicFramePr>
          <p:nvPr/>
        </p:nvGraphicFramePr>
        <p:xfrm>
          <a:off x="971550" y="1773238"/>
          <a:ext cx="2879725" cy="186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Equation" r:id="rId5" imgW="609480" imgH="393480" progId="Equation.3">
                  <p:embed/>
                </p:oleObj>
              </mc:Choice>
              <mc:Fallback>
                <p:oleObj name="Equation" r:id="rId5" imgW="609480" imgH="393480" progId="Equation.3">
                  <p:embed/>
                  <p:pic>
                    <p:nvPicPr>
                      <p:cNvPr id="3174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773238"/>
                        <a:ext cx="2879725" cy="1860550"/>
                      </a:xfrm>
                      <a:prstGeom prst="rect">
                        <a:avLst/>
                      </a:prstGeom>
                      <a:solidFill>
                        <a:srgbClr val="CCFF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0" name="Line 6"/>
          <p:cNvSpPr>
            <a:spLocks noChangeShapeType="1"/>
          </p:cNvSpPr>
          <p:nvPr/>
        </p:nvSpPr>
        <p:spPr bwMode="auto">
          <a:xfrm>
            <a:off x="3492500" y="3500438"/>
            <a:ext cx="1439863" cy="1728787"/>
          </a:xfrm>
          <a:prstGeom prst="line">
            <a:avLst/>
          </a:prstGeom>
          <a:noFill/>
          <a:ln w="76200">
            <a:solidFill>
              <a:srgbClr val="02AFC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751" name="Line 7"/>
          <p:cNvSpPr>
            <a:spLocks noChangeShapeType="1"/>
          </p:cNvSpPr>
          <p:nvPr/>
        </p:nvSpPr>
        <p:spPr bwMode="auto">
          <a:xfrm flipH="1">
            <a:off x="5867400" y="3500438"/>
            <a:ext cx="1441450" cy="1728787"/>
          </a:xfrm>
          <a:prstGeom prst="line">
            <a:avLst/>
          </a:prstGeom>
          <a:noFill/>
          <a:ln w="76200">
            <a:solidFill>
              <a:srgbClr val="02AFC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4356100" y="5300663"/>
            <a:ext cx="20161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 i="1"/>
              <a:t>Amount of the substance in moles (mol)</a:t>
            </a:r>
          </a:p>
        </p:txBody>
      </p:sp>
      <p:sp>
        <p:nvSpPr>
          <p:cNvPr id="31753" name="Line 9"/>
          <p:cNvSpPr>
            <a:spLocks noChangeShapeType="1"/>
          </p:cNvSpPr>
          <p:nvPr/>
        </p:nvSpPr>
        <p:spPr bwMode="auto">
          <a:xfrm flipH="1">
            <a:off x="5364163" y="2997200"/>
            <a:ext cx="22225" cy="792163"/>
          </a:xfrm>
          <a:prstGeom prst="line">
            <a:avLst/>
          </a:prstGeom>
          <a:noFill/>
          <a:ln w="76200">
            <a:solidFill>
              <a:srgbClr val="02AFC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4356100" y="3789363"/>
            <a:ext cx="20161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 i="1"/>
              <a:t>Heat of vaporization (KJ/mol)</a:t>
            </a:r>
          </a:p>
        </p:txBody>
      </p:sp>
      <p:sp>
        <p:nvSpPr>
          <p:cNvPr id="31755" name="Line 11"/>
          <p:cNvSpPr>
            <a:spLocks noChangeShapeType="1"/>
          </p:cNvSpPr>
          <p:nvPr/>
        </p:nvSpPr>
        <p:spPr bwMode="auto">
          <a:xfrm flipH="1">
            <a:off x="1403350" y="2997200"/>
            <a:ext cx="22225" cy="792163"/>
          </a:xfrm>
          <a:prstGeom prst="line">
            <a:avLst/>
          </a:prstGeom>
          <a:noFill/>
          <a:ln w="76200">
            <a:solidFill>
              <a:srgbClr val="02AFC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611188" y="3789363"/>
            <a:ext cx="15128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 i="1"/>
              <a:t>Heat of fusion (KJ/mol)</a:t>
            </a:r>
          </a:p>
        </p:txBody>
      </p:sp>
      <p:sp>
        <p:nvSpPr>
          <p:cNvPr id="31757" name="Freeform 13"/>
          <p:cNvSpPr>
            <a:spLocks/>
          </p:cNvSpPr>
          <p:nvPr/>
        </p:nvSpPr>
        <p:spPr bwMode="auto">
          <a:xfrm>
            <a:off x="3708400" y="1198563"/>
            <a:ext cx="1008063" cy="719137"/>
          </a:xfrm>
          <a:custGeom>
            <a:avLst/>
            <a:gdLst>
              <a:gd name="T0" fmla="*/ 0 w 635"/>
              <a:gd name="T1" fmla="*/ 453 h 453"/>
              <a:gd name="T2" fmla="*/ 306 w 635"/>
              <a:gd name="T3" fmla="*/ 232 h 453"/>
              <a:gd name="T4" fmla="*/ 635 w 635"/>
              <a:gd name="T5" fmla="*/ 0 h 4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635" h="453">
                <a:moveTo>
                  <a:pt x="0" y="453"/>
                </a:moveTo>
                <a:lnTo>
                  <a:pt x="306" y="232"/>
                </a:lnTo>
                <a:lnTo>
                  <a:pt x="635" y="0"/>
                </a:lnTo>
              </a:path>
            </a:pathLst>
          </a:custGeom>
          <a:noFill/>
          <a:ln w="76200">
            <a:solidFill>
              <a:srgbClr val="02AFC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758" name="Line 14"/>
          <p:cNvSpPr>
            <a:spLocks noChangeShapeType="1"/>
          </p:cNvSpPr>
          <p:nvPr/>
        </p:nvSpPr>
        <p:spPr bwMode="auto">
          <a:xfrm flipH="1" flipV="1">
            <a:off x="6227763" y="1268413"/>
            <a:ext cx="1081087" cy="647700"/>
          </a:xfrm>
          <a:prstGeom prst="line">
            <a:avLst/>
          </a:prstGeom>
          <a:noFill/>
          <a:ln w="76200">
            <a:solidFill>
              <a:srgbClr val="02AFC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31759" name="Text Box 15"/>
          <p:cNvSpPr txBox="1">
            <a:spLocks noChangeArrowheads="1"/>
          </p:cNvSpPr>
          <p:nvPr/>
        </p:nvSpPr>
        <p:spPr bwMode="auto">
          <a:xfrm>
            <a:off x="4427538" y="333375"/>
            <a:ext cx="20161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b="1" i="1"/>
              <a:t>Amount of heat energy absorbed or released (kJ)</a:t>
            </a:r>
          </a:p>
        </p:txBody>
      </p:sp>
      <p:sp>
        <p:nvSpPr>
          <p:cNvPr id="31760" name="Text Box 16"/>
          <p:cNvSpPr txBox="1">
            <a:spLocks noChangeArrowheads="1"/>
          </p:cNvSpPr>
          <p:nvPr/>
        </p:nvSpPr>
        <p:spPr bwMode="auto">
          <a:xfrm>
            <a:off x="250825" y="404813"/>
            <a:ext cx="33131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31761" name="AutoShape 17"/>
          <p:cNvSpPr>
            <a:spLocks noChangeArrowheads="1"/>
          </p:cNvSpPr>
          <p:nvPr/>
        </p:nvSpPr>
        <p:spPr bwMode="auto">
          <a:xfrm>
            <a:off x="179388" y="260350"/>
            <a:ext cx="3844925" cy="9017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2E2F2"/>
              </a:gs>
              <a:gs pos="100000">
                <a:srgbClr val="23A5C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Calculating Heats of Fusion and Vaporization</a:t>
            </a:r>
          </a:p>
        </p:txBody>
      </p:sp>
      <p:sp>
        <p:nvSpPr>
          <p:cNvPr id="31763" name="Text Box 19"/>
          <p:cNvSpPr txBox="1">
            <a:spLocks noChangeArrowheads="1"/>
          </p:cNvSpPr>
          <p:nvPr/>
        </p:nvSpPr>
        <p:spPr bwMode="auto">
          <a:xfrm>
            <a:off x="323850" y="5445125"/>
            <a:ext cx="302418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b="1" i="1">
                <a:solidFill>
                  <a:srgbClr val="990000"/>
                </a:solidFill>
              </a:rPr>
              <a:t>Let’s look the example problems on p.383</a:t>
            </a:r>
          </a:p>
          <a:p>
            <a:r>
              <a:rPr lang="en-US" b="1" i="1">
                <a:solidFill>
                  <a:srgbClr val="990000"/>
                </a:solidFill>
              </a:rPr>
              <a:t>Then do practice problems 10-14</a:t>
            </a:r>
            <a:endParaRPr lang="en-US" b="1" i="1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92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20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95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20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2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 animBg="1"/>
      <p:bldP spid="31752" grpId="0"/>
      <p:bldP spid="31753" grpId="0" animBg="1"/>
      <p:bldP spid="31754" grpId="0"/>
      <p:bldP spid="31755" grpId="0" animBg="1"/>
      <p:bldP spid="31756" grpId="0"/>
      <p:bldP spid="31757" grpId="0" animBg="1"/>
      <p:bldP spid="31758" grpId="0" animBg="1"/>
      <p:bldP spid="3175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the Heat of Fusion or Vaporization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81600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The amount of energy absorbed or released during a phase change can be calculated from the following two formulas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	</a:t>
                </a:r>
                <a:r>
                  <a:rPr lang="en-US" sz="3200" dirty="0" smtClean="0"/>
                  <a:t> 		or	</a:t>
                </a:r>
              </a:p>
              <a:p>
                <a:r>
                  <a:rPr lang="en-US" sz="3200" dirty="0" smtClean="0"/>
                  <a:t> </a:t>
                </a:r>
                <a:r>
                  <a:rPr lang="en-US" dirty="0" smtClean="0"/>
                  <a:t>where</a:t>
                </a:r>
              </a:p>
              <a:p>
                <a:pPr lvl="1"/>
                <a:r>
                  <a:rPr lang="en-US" sz="2800" dirty="0" err="1" smtClean="0"/>
                  <a:t>H</a:t>
                </a:r>
                <a:r>
                  <a:rPr lang="en-US" sz="2800" baseline="-25000" dirty="0" err="1" smtClean="0"/>
                  <a:t>fus</a:t>
                </a:r>
                <a:r>
                  <a:rPr lang="en-US" sz="2800" dirty="0" smtClean="0"/>
                  <a:t> = </a:t>
                </a:r>
                <a:r>
                  <a:rPr lang="en-US" sz="2800" u="sng" dirty="0" smtClean="0"/>
                  <a:t>heat of fusion</a:t>
                </a:r>
                <a:r>
                  <a:rPr lang="en-US" sz="2800" dirty="0" smtClean="0"/>
                  <a:t>, or </a:t>
                </a:r>
                <a:r>
                  <a:rPr lang="en-US" sz="2800" dirty="0" err="1" smtClean="0"/>
                  <a:t>H</a:t>
                </a:r>
                <a:r>
                  <a:rPr lang="en-US" sz="2800" baseline="-25000" dirty="0" err="1" smtClean="0"/>
                  <a:t>vap</a:t>
                </a:r>
                <a:r>
                  <a:rPr lang="en-US" sz="2800" dirty="0" smtClean="0"/>
                  <a:t> = </a:t>
                </a:r>
                <a:r>
                  <a:rPr lang="en-US" sz="2800" u="sng" dirty="0" smtClean="0"/>
                  <a:t>heat of vaporization, in kJ/</a:t>
                </a:r>
                <a:r>
                  <a:rPr lang="en-US" sz="2800" u="sng" dirty="0" err="1" smtClean="0"/>
                  <a:t>mol</a:t>
                </a:r>
                <a:endParaRPr lang="en-US" sz="2800" u="sng" dirty="0" smtClean="0"/>
              </a:p>
              <a:p>
                <a:pPr lvl="1"/>
                <a:r>
                  <a:rPr lang="en-US" sz="2800" dirty="0" smtClean="0"/>
                  <a:t>Q = </a:t>
                </a:r>
                <a:r>
                  <a:rPr lang="en-US" sz="2800" u="sng" dirty="0" smtClean="0"/>
                  <a:t>quantity of thermal energy, in kJ</a:t>
                </a:r>
                <a:endParaRPr lang="en-US" sz="2800" dirty="0" smtClean="0"/>
              </a:p>
              <a:p>
                <a:pPr lvl="1"/>
                <a:r>
                  <a:rPr lang="en-US" sz="2800" dirty="0" smtClean="0"/>
                  <a:t>n = </a:t>
                </a:r>
                <a:r>
                  <a:rPr lang="en-US" sz="2800" u="sng" dirty="0" smtClean="0"/>
                  <a:t>number of moles, in </a:t>
                </a:r>
                <a:r>
                  <a:rPr lang="en-US" sz="2800" u="sng" dirty="0" err="1" smtClean="0"/>
                  <a:t>mol</a:t>
                </a:r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81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74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296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Theoretical Heat of Fusion and </a:t>
            </a:r>
            <a:r>
              <a:rPr lang="en-US" dirty="0" err="1" smtClean="0"/>
              <a:t>Vaporation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8768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theoretical Heat of Fusion of ice is 6.01 kJ/</a:t>
            </a:r>
            <a:r>
              <a:rPr lang="en-US" dirty="0" err="1" smtClean="0"/>
              <a:t>mol</a:t>
            </a:r>
            <a:endParaRPr lang="en-US" u="sng" dirty="0" smtClean="0"/>
          </a:p>
          <a:p>
            <a:pPr lvl="1"/>
            <a:r>
              <a:rPr lang="en-US" dirty="0" smtClean="0"/>
              <a:t>that means it takes 6.01 kJ of thermal energy </a:t>
            </a:r>
            <a:r>
              <a:rPr lang="en-US" u="sng" dirty="0" smtClean="0">
                <a:solidFill>
                  <a:srgbClr val="0000FF"/>
                </a:solidFill>
              </a:rPr>
              <a:t>per mole of ice that is melting</a:t>
            </a:r>
          </a:p>
          <a:p>
            <a:pPr marL="365760" lvl="1" indent="0">
              <a:buNone/>
            </a:pPr>
            <a:endParaRPr lang="en-US" dirty="0" smtClean="0"/>
          </a:p>
          <a:p>
            <a:r>
              <a:rPr lang="en-US" dirty="0" smtClean="0"/>
              <a:t>The theoretical Heat of Vaporization of water is 40.65 kJ/</a:t>
            </a:r>
            <a:r>
              <a:rPr lang="en-US" dirty="0" err="1" smtClean="0"/>
              <a:t>mol</a:t>
            </a:r>
            <a:endParaRPr lang="en-US" u="sng" dirty="0" smtClean="0"/>
          </a:p>
          <a:p>
            <a:pPr lvl="1"/>
            <a:r>
              <a:rPr lang="en-US" dirty="0" smtClean="0"/>
              <a:t>that means it takes 40.65 kJ of thermal energy </a:t>
            </a:r>
            <a:r>
              <a:rPr lang="en-US" u="sng" dirty="0" smtClean="0">
                <a:solidFill>
                  <a:srgbClr val="0000FF"/>
                </a:solidFill>
              </a:rPr>
              <a:t>per mole of water that is evaporating</a:t>
            </a:r>
            <a:endParaRPr lang="en-US" dirty="0">
              <a:solidFill>
                <a:srgbClr val="0000FF"/>
              </a:solidFill>
            </a:endParaRPr>
          </a:p>
        </p:txBody>
      </p:sp>
      <p:pic>
        <p:nvPicPr>
          <p:cNvPr id="5122" name="Picture 2" descr="http://www.uniongas.com/images/meltingIcetechn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1143000"/>
            <a:ext cx="3276600" cy="2743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ed101.bu.edu/StudentDoc/current/ED101fa10/lmj/Images/evaporation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541" b="4482"/>
          <a:stretch/>
        </p:blipFill>
        <p:spPr bwMode="auto">
          <a:xfrm>
            <a:off x="5410200" y="3964675"/>
            <a:ext cx="3276600" cy="2510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51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Calculate the amount of energy absorbed when 10.0 </a:t>
            </a:r>
            <a:r>
              <a:rPr lang="en-US" dirty="0" err="1" smtClean="0"/>
              <a:t>mol</a:t>
            </a:r>
            <a:r>
              <a:rPr lang="en-US" dirty="0" smtClean="0"/>
              <a:t> of ice at 0.0</a:t>
            </a:r>
            <a:r>
              <a:rPr lang="en-US" baseline="30000" dirty="0" smtClean="0"/>
              <a:t>o</a:t>
            </a:r>
            <a:r>
              <a:rPr lang="en-US" dirty="0" smtClean="0"/>
              <a:t>C melts.  The theoretical heat of fusion of water is 6.01 kJ/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fus</a:t>
            </a:r>
            <a:r>
              <a:rPr lang="en-US" dirty="0" smtClean="0"/>
              <a:t> 	= Q/n</a:t>
            </a:r>
          </a:p>
          <a:p>
            <a:pPr marL="0" indent="0">
              <a:buNone/>
            </a:pPr>
            <a:r>
              <a:rPr lang="en-US" dirty="0" smtClean="0"/>
              <a:t>   Q 	=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fus</a:t>
            </a:r>
            <a:r>
              <a:rPr lang="en-US" dirty="0" err="1" smtClean="0"/>
              <a:t>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(6.01 kJ/</a:t>
            </a:r>
            <a:r>
              <a:rPr lang="en-US" dirty="0" err="1" smtClean="0"/>
              <a:t>mol</a:t>
            </a:r>
            <a:r>
              <a:rPr lang="en-US" dirty="0" smtClean="0"/>
              <a:t>)(10.0mol)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60 kJ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791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Recall: Calculating the Number of Moles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 smtClean="0"/>
              <a:t>Recall from the Chemistry unit, you can calculate the number of moles if the mass and molar mass of the substance is known</a:t>
            </a:r>
          </a:p>
          <a:p>
            <a:r>
              <a:rPr lang="en-US" dirty="0" smtClean="0"/>
              <a:t>The formula is  n = m/M</a:t>
            </a:r>
          </a:p>
          <a:p>
            <a:pPr lvl="1"/>
            <a:r>
              <a:rPr lang="en-US" dirty="0" smtClean="0"/>
              <a:t>m = mass (in g)</a:t>
            </a:r>
          </a:p>
          <a:p>
            <a:pPr lvl="1"/>
            <a:r>
              <a:rPr lang="en-US" dirty="0" smtClean="0"/>
              <a:t>M = molar mass (in g/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In an experiment, it is found that when 150 g of water evaporates, 339 kJ of energy is absorbed.  (Recall, the molar mass of water is 18.02 g/</a:t>
            </a:r>
            <a:r>
              <a:rPr lang="en-US" dirty="0" err="1" smtClean="0"/>
              <a:t>mol</a:t>
            </a:r>
            <a:r>
              <a:rPr lang="en-US" dirty="0" smtClean="0"/>
              <a:t>).  Determine the experimental heat of vaporization of water.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n =	</a:t>
            </a:r>
            <a:r>
              <a:rPr lang="en-US" u="sng" dirty="0" smtClean="0"/>
              <a:t>m</a:t>
            </a:r>
            <a:r>
              <a:rPr lang="en-US" dirty="0" smtClean="0"/>
              <a:t>   =	</a:t>
            </a:r>
            <a:r>
              <a:rPr lang="en-US" u="sng" dirty="0" smtClean="0"/>
              <a:t>150g		</a:t>
            </a:r>
            <a:r>
              <a:rPr lang="en-US" dirty="0" smtClean="0"/>
              <a:t>   =	8.32 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      M	18.02 g/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vap</a:t>
            </a:r>
            <a:r>
              <a:rPr lang="en-US" dirty="0" smtClean="0"/>
              <a:t> =	</a:t>
            </a:r>
            <a:r>
              <a:rPr lang="en-US" u="sng" dirty="0" smtClean="0"/>
              <a:t>Q</a:t>
            </a:r>
            <a:r>
              <a:rPr lang="en-US" dirty="0" smtClean="0"/>
              <a:t>	=	</a:t>
            </a:r>
            <a:r>
              <a:rPr lang="en-US" u="sng" dirty="0" smtClean="0"/>
              <a:t>339 kJ</a:t>
            </a:r>
            <a:r>
              <a:rPr lang="en-US" dirty="0" smtClean="0"/>
              <a:t>		=  40.7 kJ/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	      n		8.32 </a:t>
            </a:r>
            <a:r>
              <a:rPr lang="en-US" dirty="0" err="1" smtClean="0"/>
              <a:t>mol</a:t>
            </a:r>
            <a:r>
              <a:rPr lang="en-US" dirty="0" smtClean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87147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When 8.70 kJ of thermal energy is added to 2.50 </a:t>
            </a:r>
            <a:r>
              <a:rPr lang="en-US" dirty="0" err="1" smtClean="0"/>
              <a:t>mol</a:t>
            </a:r>
            <a:r>
              <a:rPr lang="en-US" dirty="0" smtClean="0"/>
              <a:t> of liquid methanol, it vaporizes.  Determine the heat of vaporization of methanol.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2) If the theoretical heat of fusion of ice is 6.01 kJ/</a:t>
            </a:r>
            <a:r>
              <a:rPr lang="en-US" dirty="0" err="1" smtClean="0"/>
              <a:t>mol</a:t>
            </a:r>
            <a:r>
              <a:rPr lang="en-US" dirty="0" smtClean="0"/>
              <a:t>, how much thermal energy is required to melt a 100 g ice cube?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588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When 8.70 kJ of thermal energy is added to 2.50 </a:t>
            </a:r>
            <a:r>
              <a:rPr lang="en-US" dirty="0" err="1"/>
              <a:t>mol</a:t>
            </a:r>
            <a:r>
              <a:rPr lang="en-US" dirty="0"/>
              <a:t> of liquid methanol, it vaporizes.  Determine the heat of vaporization of methanol.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vap</a:t>
            </a:r>
            <a:r>
              <a:rPr lang="en-US" dirty="0" smtClean="0"/>
              <a:t> 	= Q/n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8.70 kJ / 2.50 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3.48 kJ/</a:t>
            </a:r>
            <a:r>
              <a:rPr lang="en-US" dirty="0" err="1" smtClean="0"/>
              <a:t>mol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492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2) If the theoretical heat of fusion of ice is 6.01 kJ/</a:t>
            </a:r>
            <a:r>
              <a:rPr lang="en-US" dirty="0" err="1"/>
              <a:t>mol</a:t>
            </a:r>
            <a:r>
              <a:rPr lang="en-US" dirty="0"/>
              <a:t>, how much thermal energy is required to melt a 100 g ice cube?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n	= m/M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100g / 18.02 g/</a:t>
            </a:r>
            <a:r>
              <a:rPr lang="en-US" dirty="0" err="1" smtClean="0"/>
              <a:t>mol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5.55 </a:t>
            </a:r>
            <a:r>
              <a:rPr lang="en-US" dirty="0" err="1" smtClean="0"/>
              <a:t>mol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fus</a:t>
            </a:r>
            <a:r>
              <a:rPr lang="en-US" dirty="0" smtClean="0"/>
              <a:t> 	= Q/n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Q	=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fus</a:t>
            </a:r>
            <a:r>
              <a:rPr lang="en-US" dirty="0" err="1" smtClean="0"/>
              <a:t>n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(6.01 kJ/</a:t>
            </a:r>
            <a:r>
              <a:rPr lang="en-US" dirty="0" err="1" smtClean="0"/>
              <a:t>mol</a:t>
            </a:r>
            <a:r>
              <a:rPr lang="en-US" dirty="0" smtClean="0"/>
              <a:t>)(5.55 </a:t>
            </a:r>
            <a:r>
              <a:rPr lang="en-US" dirty="0" err="1" smtClean="0"/>
              <a:t>mol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= 33.4 kJ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586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411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Hydrologic </a:t>
            </a:r>
            <a:r>
              <a:rPr lang="en-US" dirty="0"/>
              <a:t>C</a:t>
            </a:r>
            <a:r>
              <a:rPr lang="en-US" dirty="0" smtClean="0"/>
              <a:t>ycle and Energy </a:t>
            </a:r>
            <a:r>
              <a:rPr lang="en-US" dirty="0"/>
              <a:t>T</a:t>
            </a:r>
            <a:r>
              <a:rPr lang="en-US" dirty="0" smtClean="0"/>
              <a:t>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r>
              <a:rPr lang="en-US" dirty="0" smtClean="0"/>
              <a:t>We’ve seen how liquid water is able to absorb / release thermal energy and its effect on climate, but this only describes part of the hydrologic cycle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 smtClean="0"/>
              <a:t>hydrologic cycle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FF"/>
                </a:solidFill>
              </a:rPr>
              <a:t>is </a:t>
            </a:r>
            <a:r>
              <a:rPr lang="en-US" u="sng" dirty="0" smtClean="0">
                <a:solidFill>
                  <a:srgbClr val="0000FF"/>
                </a:solidFill>
              </a:rPr>
              <a:t>the movement of water molecules throughout the biosphere</a:t>
            </a:r>
          </a:p>
          <a:p>
            <a:pPr lvl="1"/>
            <a:r>
              <a:rPr lang="en-US" dirty="0" smtClean="0"/>
              <a:t>besides the movement of liquid water in convection currents, water in the cycle also </a:t>
            </a:r>
            <a:r>
              <a:rPr lang="en-US" u="sng" dirty="0" smtClean="0">
                <a:solidFill>
                  <a:srgbClr val="0000FF"/>
                </a:solidFill>
              </a:rPr>
              <a:t>changes from solid </a:t>
            </a:r>
            <a:r>
              <a:rPr lang="en-US" u="sng" dirty="0" smtClean="0">
                <a:solidFill>
                  <a:srgbClr val="0000FF"/>
                </a:solidFill>
                <a:sym typeface="Wingdings" pitchFamily="2" charset="2"/>
              </a:rPr>
              <a:t> liquid  gas and vice versa</a:t>
            </a:r>
            <a:endParaRPr lang="en-US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209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Assignment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Practice Problems 386-387 #9-15</a:t>
            </a:r>
          </a:p>
          <a:p>
            <a:pPr eaLnBrk="1" hangingPunct="1"/>
            <a:r>
              <a:rPr lang="en-US" dirty="0" smtClean="0"/>
              <a:t>Pg 390 # 1-4, 6-13, 22-23</a:t>
            </a:r>
          </a:p>
        </p:txBody>
      </p:sp>
    </p:spTree>
    <p:extLst>
      <p:ext uri="{BB962C8B-B14F-4D97-AF65-F5344CB8AC3E}">
        <p14:creationId xmlns:p14="http://schemas.microsoft.com/office/powerpoint/2010/main" val="261650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323850" y="777875"/>
            <a:ext cx="84248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/>
              <a:t> The hydrologic cycle involves changes in phase that either absorb energy (endothermic) or release energy (exothermic).</a:t>
            </a:r>
          </a:p>
        </p:txBody>
      </p:sp>
      <p:sp>
        <p:nvSpPr>
          <p:cNvPr id="29706" name="AutoShape 10"/>
          <p:cNvSpPr>
            <a:spLocks noChangeArrowheads="1"/>
          </p:cNvSpPr>
          <p:nvPr/>
        </p:nvSpPr>
        <p:spPr bwMode="auto">
          <a:xfrm>
            <a:off x="2195513" y="1989138"/>
            <a:ext cx="1368425" cy="431800"/>
          </a:xfrm>
          <a:prstGeom prst="rightArrow">
            <a:avLst>
              <a:gd name="adj1" fmla="val 70250"/>
              <a:gd name="adj2" fmla="val 82353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i="1"/>
              <a:t>fusion</a:t>
            </a:r>
          </a:p>
        </p:txBody>
      </p:sp>
      <p:sp>
        <p:nvSpPr>
          <p:cNvPr id="29707" name="Rectangle 11"/>
          <p:cNvSpPr>
            <a:spLocks noChangeArrowheads="1"/>
          </p:cNvSpPr>
          <p:nvPr/>
        </p:nvSpPr>
        <p:spPr bwMode="auto">
          <a:xfrm>
            <a:off x="466725" y="1989138"/>
            <a:ext cx="1655763" cy="12969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H</a:t>
            </a:r>
            <a:r>
              <a:rPr lang="en-US" sz="3200" b="1" baseline="-25000"/>
              <a:t>2</a:t>
            </a:r>
            <a:r>
              <a:rPr lang="en-US" sz="3200" b="1"/>
              <a:t>O </a:t>
            </a:r>
            <a:r>
              <a:rPr lang="en-US" sz="3200" b="1" baseline="-25000"/>
              <a:t>(s)</a:t>
            </a:r>
          </a:p>
          <a:p>
            <a:pPr algn="ctr"/>
            <a:r>
              <a:rPr lang="en-US" sz="3200" b="1" baseline="-25000"/>
              <a:t>(ice)</a:t>
            </a:r>
          </a:p>
        </p:txBody>
      </p:sp>
      <p:sp>
        <p:nvSpPr>
          <p:cNvPr id="29708" name="Rectangle 12"/>
          <p:cNvSpPr>
            <a:spLocks noChangeArrowheads="1"/>
          </p:cNvSpPr>
          <p:nvPr/>
        </p:nvSpPr>
        <p:spPr bwMode="auto">
          <a:xfrm>
            <a:off x="3635375" y="1989138"/>
            <a:ext cx="1655763" cy="12969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H</a:t>
            </a:r>
            <a:r>
              <a:rPr lang="en-US" sz="3200" b="1" baseline="-25000"/>
              <a:t>2</a:t>
            </a:r>
            <a:r>
              <a:rPr lang="en-US" sz="3200" b="1"/>
              <a:t>O </a:t>
            </a:r>
            <a:r>
              <a:rPr lang="en-US" sz="3200" b="1" baseline="-25000"/>
              <a:t>(l)</a:t>
            </a:r>
          </a:p>
          <a:p>
            <a:pPr algn="ctr"/>
            <a:r>
              <a:rPr lang="en-US" sz="3200" b="1" baseline="-25000"/>
              <a:t>(water)</a:t>
            </a:r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6804025" y="1989138"/>
            <a:ext cx="1655763" cy="1296987"/>
          </a:xfrm>
          <a:prstGeom prst="rec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3200" b="1"/>
              <a:t>H</a:t>
            </a:r>
            <a:r>
              <a:rPr lang="en-US" sz="3200" b="1" baseline="-25000"/>
              <a:t>2</a:t>
            </a:r>
            <a:r>
              <a:rPr lang="en-US" sz="3200" b="1"/>
              <a:t>O </a:t>
            </a:r>
            <a:r>
              <a:rPr lang="en-US" sz="3200" b="1" baseline="-25000"/>
              <a:t>(g)</a:t>
            </a:r>
          </a:p>
          <a:p>
            <a:pPr algn="ctr"/>
            <a:r>
              <a:rPr lang="en-US" sz="3200" b="1" baseline="-25000"/>
              <a:t>(vapour)</a:t>
            </a:r>
          </a:p>
        </p:txBody>
      </p:sp>
      <p:sp>
        <p:nvSpPr>
          <p:cNvPr id="29710" name="AutoShape 14"/>
          <p:cNvSpPr>
            <a:spLocks noChangeArrowheads="1"/>
          </p:cNvSpPr>
          <p:nvPr/>
        </p:nvSpPr>
        <p:spPr bwMode="auto">
          <a:xfrm flipH="1">
            <a:off x="2124075" y="2781300"/>
            <a:ext cx="1368425" cy="431800"/>
          </a:xfrm>
          <a:prstGeom prst="rightArrow">
            <a:avLst>
              <a:gd name="adj1" fmla="val 70250"/>
              <a:gd name="adj2" fmla="val 82353"/>
            </a:avLst>
          </a:prstGeom>
          <a:solidFill>
            <a:srgbClr val="FF914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i="1"/>
              <a:t>fusion</a:t>
            </a:r>
          </a:p>
        </p:txBody>
      </p:sp>
      <p:sp>
        <p:nvSpPr>
          <p:cNvPr id="29711" name="AutoShape 15"/>
          <p:cNvSpPr>
            <a:spLocks noChangeArrowheads="1"/>
          </p:cNvSpPr>
          <p:nvPr/>
        </p:nvSpPr>
        <p:spPr bwMode="auto">
          <a:xfrm flipH="1">
            <a:off x="5219700" y="2854325"/>
            <a:ext cx="1512888" cy="431800"/>
          </a:xfrm>
          <a:prstGeom prst="rightArrow">
            <a:avLst>
              <a:gd name="adj1" fmla="val 70250"/>
              <a:gd name="adj2" fmla="val 91047"/>
            </a:avLst>
          </a:prstGeom>
          <a:solidFill>
            <a:srgbClr val="FF9147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i="1"/>
              <a:t>Condensation</a:t>
            </a:r>
          </a:p>
        </p:txBody>
      </p:sp>
      <p:sp>
        <p:nvSpPr>
          <p:cNvPr id="29712" name="AutoShape 16"/>
          <p:cNvSpPr>
            <a:spLocks noChangeArrowheads="1"/>
          </p:cNvSpPr>
          <p:nvPr/>
        </p:nvSpPr>
        <p:spPr bwMode="auto">
          <a:xfrm>
            <a:off x="5364163" y="1989138"/>
            <a:ext cx="1368425" cy="431800"/>
          </a:xfrm>
          <a:prstGeom prst="rightArrow">
            <a:avLst>
              <a:gd name="adj1" fmla="val 70250"/>
              <a:gd name="adj2" fmla="val 82353"/>
            </a:avLst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400" b="1" i="1"/>
              <a:t>Vaporization</a:t>
            </a:r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2051050" y="1484313"/>
            <a:ext cx="1657350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/>
              <a:t>Heat of Fusion +6.01 KJ/mol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122488" y="3231446"/>
            <a:ext cx="1584325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 dirty="0"/>
              <a:t>Heat of </a:t>
            </a:r>
            <a:r>
              <a:rPr lang="en-US" sz="1400" b="1" i="1" dirty="0" smtClean="0"/>
              <a:t>freezing</a:t>
            </a:r>
          </a:p>
          <a:p>
            <a:pPr algn="ctr">
              <a:spcBef>
                <a:spcPct val="50000"/>
              </a:spcBef>
            </a:pPr>
            <a:r>
              <a:rPr lang="en-US" sz="1400" b="1" i="1" dirty="0" smtClean="0"/>
              <a:t> </a:t>
            </a:r>
            <a:r>
              <a:rPr lang="en-US" sz="1400" b="1" i="1" dirty="0"/>
              <a:t>-6.01 KJ/</a:t>
            </a:r>
            <a:r>
              <a:rPr lang="en-US" sz="1400" b="1" i="1" dirty="0" err="1"/>
              <a:t>mol</a:t>
            </a:r>
            <a:endParaRPr lang="en-US" sz="1400" b="1" i="1" dirty="0"/>
          </a:p>
        </p:txBody>
      </p:sp>
      <p:sp>
        <p:nvSpPr>
          <p:cNvPr id="29720" name="Text Box 24"/>
          <p:cNvSpPr txBox="1">
            <a:spLocks noChangeArrowheads="1"/>
          </p:cNvSpPr>
          <p:nvPr/>
        </p:nvSpPr>
        <p:spPr bwMode="auto">
          <a:xfrm>
            <a:off x="5219700" y="1268413"/>
            <a:ext cx="1728788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/>
              <a:t>Heat of Vaporization +40.65 KJ/mol</a:t>
            </a:r>
          </a:p>
        </p:txBody>
      </p:sp>
      <p:sp>
        <p:nvSpPr>
          <p:cNvPr id="29721" name="Text Box 25"/>
          <p:cNvSpPr txBox="1">
            <a:spLocks noChangeArrowheads="1"/>
          </p:cNvSpPr>
          <p:nvPr/>
        </p:nvSpPr>
        <p:spPr bwMode="auto">
          <a:xfrm>
            <a:off x="5003800" y="3357563"/>
            <a:ext cx="2089150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i="1" dirty="0"/>
              <a:t>Heat of Condensation </a:t>
            </a:r>
            <a:endParaRPr lang="en-US" sz="1400" b="1" i="1" dirty="0" smtClean="0"/>
          </a:p>
          <a:p>
            <a:pPr algn="ctr">
              <a:spcBef>
                <a:spcPct val="50000"/>
              </a:spcBef>
            </a:pPr>
            <a:r>
              <a:rPr lang="en-US" sz="1400" b="1" i="1" dirty="0" smtClean="0"/>
              <a:t>-</a:t>
            </a:r>
            <a:r>
              <a:rPr lang="en-US" sz="1400" b="1" i="1" dirty="0"/>
              <a:t>40.65 KJ/</a:t>
            </a:r>
            <a:r>
              <a:rPr lang="en-US" sz="1400" b="1" i="1" dirty="0" err="1"/>
              <a:t>mol</a:t>
            </a:r>
            <a:endParaRPr lang="en-US" sz="1400" b="1" i="1" dirty="0"/>
          </a:p>
        </p:txBody>
      </p:sp>
      <p:pic>
        <p:nvPicPr>
          <p:cNvPr id="29723" name="Picture 27" descr="101498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89363"/>
            <a:ext cx="4867275" cy="287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724" name="AutoShape 28"/>
          <p:cNvSpPr>
            <a:spLocks noChangeArrowheads="1"/>
          </p:cNvSpPr>
          <p:nvPr/>
        </p:nvSpPr>
        <p:spPr bwMode="auto">
          <a:xfrm>
            <a:off x="4932363" y="4292600"/>
            <a:ext cx="2447925" cy="1081088"/>
          </a:xfrm>
          <a:prstGeom prst="leftArrow">
            <a:avLst>
              <a:gd name="adj1" fmla="val 65935"/>
              <a:gd name="adj2" fmla="val 56880"/>
            </a:avLst>
          </a:prstGeom>
          <a:solidFill>
            <a:srgbClr val="D4370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b="1" i="1">
                <a:solidFill>
                  <a:schemeClr val="bg1"/>
                </a:solidFill>
              </a:rPr>
              <a:t>Is steam liquid or gas?</a:t>
            </a:r>
          </a:p>
        </p:txBody>
      </p:sp>
      <p:sp>
        <p:nvSpPr>
          <p:cNvPr id="29725" name="AutoShape 29"/>
          <p:cNvSpPr>
            <a:spLocks noChangeArrowheads="1"/>
          </p:cNvSpPr>
          <p:nvPr/>
        </p:nvSpPr>
        <p:spPr bwMode="auto">
          <a:xfrm>
            <a:off x="125413" y="157163"/>
            <a:ext cx="3294062" cy="59055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92E2F2"/>
              </a:gs>
              <a:gs pos="100000">
                <a:srgbClr val="23A5C3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Changing Phases</a:t>
            </a:r>
          </a:p>
        </p:txBody>
      </p:sp>
    </p:spTree>
    <p:extLst>
      <p:ext uri="{BB962C8B-B14F-4D97-AF65-F5344CB8AC3E}">
        <p14:creationId xmlns:p14="http://schemas.microsoft.com/office/powerpoint/2010/main" val="4100629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97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9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97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97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97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9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9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8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29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9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6" grpId="0" animBg="1"/>
      <p:bldP spid="29707" grpId="0" animBg="1"/>
      <p:bldP spid="29708" grpId="0" animBg="1"/>
      <p:bldP spid="29709" grpId="0" animBg="1"/>
      <p:bldP spid="29710" grpId="0" animBg="1"/>
      <p:bldP spid="29711" grpId="0" animBg="1"/>
      <p:bldP spid="29712" grpId="0" animBg="1"/>
      <p:bldP spid="29718" grpId="0"/>
      <p:bldP spid="29719" grpId="0"/>
      <p:bldP spid="29720" grpId="0"/>
      <p:bldP spid="29721" grpId="0"/>
      <p:bldP spid="2972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://www.solcomhouse.com/images/hydrowea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387522"/>
            <a:ext cx="5229225" cy="5314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86424" y="1219200"/>
            <a:ext cx="3228976" cy="4906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Using this image as a guide, identify a process where water goes from:</a:t>
            </a:r>
          </a:p>
          <a:p>
            <a:pPr lvl="1"/>
            <a:r>
              <a:rPr lang="en-US" dirty="0" smtClean="0"/>
              <a:t>solid to liquid</a:t>
            </a:r>
          </a:p>
          <a:p>
            <a:pPr lvl="1"/>
            <a:r>
              <a:rPr lang="en-US" dirty="0" smtClean="0"/>
              <a:t>liquid to solid</a:t>
            </a:r>
          </a:p>
          <a:p>
            <a:pPr lvl="1"/>
            <a:r>
              <a:rPr lang="en-US" dirty="0" smtClean="0"/>
              <a:t>liquid to gas</a:t>
            </a:r>
          </a:p>
          <a:p>
            <a:pPr lvl="1"/>
            <a:r>
              <a:rPr lang="en-US" dirty="0" smtClean="0"/>
              <a:t>gas to liquid</a:t>
            </a:r>
          </a:p>
          <a:p>
            <a:pPr lvl="1"/>
            <a:r>
              <a:rPr lang="en-US" dirty="0" smtClean="0"/>
              <a:t>gas to solid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714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5943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During a </a:t>
            </a:r>
            <a:r>
              <a:rPr lang="en-US" sz="2800" b="1" dirty="0" smtClean="0"/>
              <a:t>phase change</a:t>
            </a:r>
            <a:r>
              <a:rPr lang="en-US" sz="2800" dirty="0" smtClean="0"/>
              <a:t>, water changes state </a:t>
            </a:r>
            <a:r>
              <a:rPr lang="en-US" sz="2800" u="sng" dirty="0" smtClean="0">
                <a:solidFill>
                  <a:srgbClr val="0000FF"/>
                </a:solidFill>
              </a:rPr>
              <a:t>without changing temperature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this occurs because the thermal energy is going toward </a:t>
            </a:r>
            <a:r>
              <a:rPr lang="en-US" sz="2400" u="sng" dirty="0" smtClean="0">
                <a:solidFill>
                  <a:srgbClr val="0000FF"/>
                </a:solidFill>
              </a:rPr>
              <a:t>breaking the bonds between water molecules</a:t>
            </a:r>
            <a:r>
              <a:rPr lang="en-US" sz="2400" u="sng" dirty="0" smtClean="0"/>
              <a:t>,</a:t>
            </a:r>
            <a:r>
              <a:rPr lang="en-US" sz="2400" dirty="0" smtClean="0"/>
              <a:t> rather than </a:t>
            </a:r>
            <a:r>
              <a:rPr lang="en-US" sz="2400" u="sng" dirty="0" smtClean="0">
                <a:solidFill>
                  <a:srgbClr val="0000FF"/>
                </a:solidFill>
              </a:rPr>
              <a:t>making the water molecules move faster</a:t>
            </a:r>
            <a:endParaRPr lang="en-US" sz="2400" dirty="0" smtClean="0">
              <a:solidFill>
                <a:srgbClr val="0000FF"/>
              </a:solidFill>
            </a:endParaRPr>
          </a:p>
        </p:txBody>
      </p:sp>
      <p:pic>
        <p:nvPicPr>
          <p:cNvPr id="3074" name="Picture 2" descr="http://www.staddonfamily.com/files/photos/Melting_Sn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554" y="0"/>
            <a:ext cx="274594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thewarfields.com/img/CaribMonth/RainClo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554" y="2057400"/>
            <a:ext cx="2756181" cy="206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frogview.com/uploadimages101/47900c60cb7649.42737052frogview-gallery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2" b="5274"/>
          <a:stretch/>
        </p:blipFill>
        <p:spPr bwMode="auto">
          <a:xfrm>
            <a:off x="6207554" y="4380930"/>
            <a:ext cx="2820316" cy="241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11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688" name="Group 8"/>
          <p:cNvGrpSpPr>
            <a:grpSpLocks/>
          </p:cNvGrpSpPr>
          <p:nvPr/>
        </p:nvGrpSpPr>
        <p:grpSpPr bwMode="auto">
          <a:xfrm>
            <a:off x="468313" y="981075"/>
            <a:ext cx="7704137" cy="4962525"/>
            <a:chOff x="2761" y="1252"/>
            <a:chExt cx="6837" cy="5194"/>
          </a:xfrm>
        </p:grpSpPr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 rot="16200000" flipV="1">
              <a:off x="6738" y="2279"/>
              <a:ext cx="2880" cy="20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90" name="Line 10"/>
            <p:cNvSpPr>
              <a:spLocks noChangeShapeType="1"/>
            </p:cNvSpPr>
            <p:nvPr/>
          </p:nvSpPr>
          <p:spPr bwMode="auto">
            <a:xfrm flipV="1">
              <a:off x="3034" y="1783"/>
              <a:ext cx="2023" cy="291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91" name="Line 11"/>
            <p:cNvSpPr>
              <a:spLocks noChangeShapeType="1"/>
            </p:cNvSpPr>
            <p:nvPr/>
          </p:nvSpPr>
          <p:spPr bwMode="auto">
            <a:xfrm rot="16200000" flipV="1">
              <a:off x="6111" y="2563"/>
              <a:ext cx="2572" cy="178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 flipV="1">
              <a:off x="3994" y="2160"/>
              <a:ext cx="1766" cy="25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693" name="Text Box 13"/>
            <p:cNvSpPr txBox="1">
              <a:spLocks noChangeArrowheads="1"/>
            </p:cNvSpPr>
            <p:nvPr/>
          </p:nvSpPr>
          <p:spPr bwMode="auto">
            <a:xfrm>
              <a:off x="5196" y="1252"/>
              <a:ext cx="1903" cy="7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Gas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(water vapor)</a:t>
              </a:r>
              <a:endParaRPr lang="en-US" sz="2800"/>
            </a:p>
          </p:txBody>
        </p:sp>
        <p:sp>
          <p:nvSpPr>
            <p:cNvPr id="71694" name="Text Box 14"/>
            <p:cNvSpPr txBox="1">
              <a:spLocks noChangeArrowheads="1"/>
            </p:cNvSpPr>
            <p:nvPr/>
          </p:nvSpPr>
          <p:spPr bwMode="auto">
            <a:xfrm>
              <a:off x="7595" y="4834"/>
              <a:ext cx="1917" cy="7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Liquid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(water)</a:t>
              </a:r>
              <a:endParaRPr lang="en-US" sz="2800"/>
            </a:p>
          </p:txBody>
        </p:sp>
        <p:sp>
          <p:nvSpPr>
            <p:cNvPr id="71695" name="Text Box 15"/>
            <p:cNvSpPr txBox="1">
              <a:spLocks noChangeArrowheads="1"/>
            </p:cNvSpPr>
            <p:nvPr/>
          </p:nvSpPr>
          <p:spPr bwMode="auto">
            <a:xfrm>
              <a:off x="3238" y="2230"/>
              <a:ext cx="1800" cy="75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Sublimation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heat released</a:t>
              </a:r>
              <a:endParaRPr lang="en-US" sz="2800"/>
            </a:p>
          </p:txBody>
        </p:sp>
        <p:sp>
          <p:nvSpPr>
            <p:cNvPr id="71696" name="Text Box 16"/>
            <p:cNvSpPr txBox="1">
              <a:spLocks noChangeArrowheads="1"/>
            </p:cNvSpPr>
            <p:nvPr/>
          </p:nvSpPr>
          <p:spPr bwMode="auto">
            <a:xfrm>
              <a:off x="4302" y="3279"/>
              <a:ext cx="1800" cy="75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Sublimation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heat absorbed</a:t>
              </a:r>
              <a:endParaRPr lang="en-US" sz="2800"/>
            </a:p>
          </p:txBody>
        </p:sp>
        <p:sp>
          <p:nvSpPr>
            <p:cNvPr id="71697" name="Text Box 17"/>
            <p:cNvSpPr txBox="1">
              <a:spLocks noChangeArrowheads="1"/>
            </p:cNvSpPr>
            <p:nvPr/>
          </p:nvSpPr>
          <p:spPr bwMode="auto">
            <a:xfrm>
              <a:off x="2761" y="4783"/>
              <a:ext cx="1904" cy="788"/>
            </a:xfrm>
            <a:prstGeom prst="rect">
              <a:avLst/>
            </a:prstGeom>
            <a:solidFill>
              <a:srgbClr val="96969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Solid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(ice and snow)</a:t>
              </a:r>
              <a:endParaRPr lang="en-US" sz="2800"/>
            </a:p>
          </p:txBody>
        </p:sp>
        <p:sp>
          <p:nvSpPr>
            <p:cNvPr id="71698" name="Text Box 18"/>
            <p:cNvSpPr txBox="1">
              <a:spLocks noChangeArrowheads="1"/>
            </p:cNvSpPr>
            <p:nvPr/>
          </p:nvSpPr>
          <p:spPr bwMode="auto">
            <a:xfrm>
              <a:off x="7165" y="2229"/>
              <a:ext cx="1783" cy="75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Condensation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heat released</a:t>
              </a:r>
              <a:endParaRPr lang="en-US" sz="2800"/>
            </a:p>
          </p:txBody>
        </p:sp>
        <p:sp>
          <p:nvSpPr>
            <p:cNvPr id="71699" name="Text Box 19"/>
            <p:cNvSpPr txBox="1">
              <a:spLocks noChangeArrowheads="1"/>
            </p:cNvSpPr>
            <p:nvPr/>
          </p:nvSpPr>
          <p:spPr bwMode="auto">
            <a:xfrm>
              <a:off x="6266" y="3281"/>
              <a:ext cx="1800" cy="75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Evaporation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heat absorbed</a:t>
              </a:r>
              <a:endParaRPr lang="en-US" sz="2800"/>
            </a:p>
          </p:txBody>
        </p:sp>
        <p:sp>
          <p:nvSpPr>
            <p:cNvPr id="71700" name="Text Box 20"/>
            <p:cNvSpPr txBox="1">
              <a:spLocks noChangeArrowheads="1"/>
            </p:cNvSpPr>
            <p:nvPr/>
          </p:nvSpPr>
          <p:spPr bwMode="auto">
            <a:xfrm>
              <a:off x="5244" y="4234"/>
              <a:ext cx="1800" cy="75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Freezing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heat released</a:t>
              </a:r>
              <a:endParaRPr lang="en-US" sz="2800"/>
            </a:p>
          </p:txBody>
        </p:sp>
        <p:sp>
          <p:nvSpPr>
            <p:cNvPr id="71701" name="Text Box 21"/>
            <p:cNvSpPr txBox="1">
              <a:spLocks noChangeArrowheads="1"/>
            </p:cNvSpPr>
            <p:nvPr/>
          </p:nvSpPr>
          <p:spPr bwMode="auto">
            <a:xfrm>
              <a:off x="5238" y="5693"/>
              <a:ext cx="1800" cy="753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600" b="1">
                  <a:latin typeface="Times New Roman" pitchFamily="18" charset="0"/>
                </a:rPr>
                <a:t>Melting</a:t>
              </a:r>
            </a:p>
            <a:p>
              <a:pPr algn="ctr"/>
              <a:r>
                <a:rPr lang="en-US" sz="1600">
                  <a:latin typeface="Times New Roman" pitchFamily="18" charset="0"/>
                </a:rPr>
                <a:t>heat absorbed</a:t>
              </a:r>
              <a:endParaRPr lang="en-US" sz="2800"/>
            </a:p>
          </p:txBody>
        </p:sp>
        <p:sp>
          <p:nvSpPr>
            <p:cNvPr id="71702" name="Text Box 22"/>
            <p:cNvSpPr txBox="1">
              <a:spLocks noChangeArrowheads="1"/>
            </p:cNvSpPr>
            <p:nvPr/>
          </p:nvSpPr>
          <p:spPr bwMode="auto">
            <a:xfrm>
              <a:off x="5262" y="5126"/>
              <a:ext cx="1852" cy="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en-US" sz="1600">
                  <a:latin typeface="Times New Roman" pitchFamily="18" charset="0"/>
                </a:rPr>
                <a:t>(heat of fusion)</a:t>
              </a:r>
              <a:endParaRPr lang="en-US" sz="2800"/>
            </a:p>
          </p:txBody>
        </p:sp>
        <p:sp>
          <p:nvSpPr>
            <p:cNvPr id="71703" name="Line 23"/>
            <p:cNvSpPr>
              <a:spLocks noChangeShapeType="1"/>
            </p:cNvSpPr>
            <p:nvPr/>
          </p:nvSpPr>
          <p:spPr bwMode="auto">
            <a:xfrm flipH="1">
              <a:off x="4971" y="5109"/>
              <a:ext cx="22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704" name="Line 24"/>
            <p:cNvSpPr>
              <a:spLocks noChangeShapeType="1"/>
            </p:cNvSpPr>
            <p:nvPr/>
          </p:nvSpPr>
          <p:spPr bwMode="auto">
            <a:xfrm>
              <a:off x="5007" y="5502"/>
              <a:ext cx="2262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71705" name="Text Box 25"/>
            <p:cNvSpPr txBox="1">
              <a:spLocks noChangeArrowheads="1"/>
            </p:cNvSpPr>
            <p:nvPr/>
          </p:nvSpPr>
          <p:spPr bwMode="auto">
            <a:xfrm>
              <a:off x="2862" y="2966"/>
              <a:ext cx="1560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1400">
                  <a:latin typeface="Times New Roman" pitchFamily="18" charset="0"/>
                </a:rPr>
                <a:t>(heat of sublimation)</a:t>
              </a:r>
              <a:endParaRPr lang="en-US" sz="2400"/>
            </a:p>
          </p:txBody>
        </p:sp>
        <p:sp>
          <p:nvSpPr>
            <p:cNvPr id="71706" name="Text Box 26"/>
            <p:cNvSpPr txBox="1">
              <a:spLocks noChangeArrowheads="1"/>
            </p:cNvSpPr>
            <p:nvPr/>
          </p:nvSpPr>
          <p:spPr bwMode="auto">
            <a:xfrm>
              <a:off x="7901" y="2950"/>
              <a:ext cx="1697" cy="6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r>
                <a:rPr lang="en-US" sz="1400">
                  <a:latin typeface="Times New Roman" pitchFamily="18" charset="0"/>
                </a:rPr>
                <a:t>(heat of vaporization)</a:t>
              </a:r>
              <a:endParaRPr lang="en-US" sz="2400"/>
            </a:p>
          </p:txBody>
        </p:sp>
      </p:grpSp>
      <p:sp>
        <p:nvSpPr>
          <p:cNvPr id="71707" name="Text Box 27"/>
          <p:cNvSpPr txBox="1">
            <a:spLocks noChangeArrowheads="1"/>
          </p:cNvSpPr>
          <p:nvPr/>
        </p:nvSpPr>
        <p:spPr bwMode="auto">
          <a:xfrm>
            <a:off x="395288" y="333375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>
                <a:solidFill>
                  <a:srgbClr val="CC3300"/>
                </a:solidFill>
              </a:rPr>
              <a:t>Released = negative</a:t>
            </a:r>
          </a:p>
        </p:txBody>
      </p:sp>
      <p:sp>
        <p:nvSpPr>
          <p:cNvPr id="71708" name="Rectangle 28"/>
          <p:cNvSpPr>
            <a:spLocks noChangeArrowheads="1"/>
          </p:cNvSpPr>
          <p:nvPr/>
        </p:nvSpPr>
        <p:spPr bwMode="auto">
          <a:xfrm>
            <a:off x="5435600" y="333375"/>
            <a:ext cx="2374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chemeClr val="accent2"/>
                </a:solidFill>
              </a:rPr>
              <a:t>Absorbed = positive</a:t>
            </a:r>
          </a:p>
        </p:txBody>
      </p:sp>
    </p:spTree>
    <p:extLst>
      <p:ext uri="{BB962C8B-B14F-4D97-AF65-F5344CB8AC3E}">
        <p14:creationId xmlns:p14="http://schemas.microsoft.com/office/powerpoint/2010/main" val="55209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81600" cy="1143000"/>
          </a:xfrm>
        </p:spPr>
        <p:txBody>
          <a:bodyPr/>
          <a:lstStyle/>
          <a:p>
            <a:r>
              <a:rPr lang="en-US" dirty="0" smtClean="0"/>
              <a:t>Phase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59436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Since water molecules undergo many phase changes in the cycle, a lot of energy is </a:t>
            </a:r>
            <a:r>
              <a:rPr lang="en-US" sz="2800" u="sng" dirty="0" smtClean="0">
                <a:solidFill>
                  <a:srgbClr val="0000FF"/>
                </a:solidFill>
              </a:rPr>
              <a:t>transferred in the biosphere without any change in temperature</a:t>
            </a:r>
            <a:endParaRPr lang="en-US" sz="2800" dirty="0" smtClean="0">
              <a:solidFill>
                <a:srgbClr val="0000FF"/>
              </a:solidFill>
            </a:endParaRPr>
          </a:p>
          <a:p>
            <a:pPr lvl="1"/>
            <a:r>
              <a:rPr lang="en-US" sz="2400" dirty="0" smtClean="0"/>
              <a:t>this helps to keep </a:t>
            </a:r>
            <a:r>
              <a:rPr lang="en-US" sz="2400" u="sng" dirty="0" smtClean="0">
                <a:solidFill>
                  <a:srgbClr val="0000FF"/>
                </a:solidFill>
              </a:rPr>
              <a:t>average global temperatures relatively stable.</a:t>
            </a:r>
            <a:endParaRPr lang="en-US" sz="2400" dirty="0">
              <a:solidFill>
                <a:srgbClr val="0000FF"/>
              </a:solidFill>
            </a:endParaRPr>
          </a:p>
        </p:txBody>
      </p:sp>
      <p:pic>
        <p:nvPicPr>
          <p:cNvPr id="3074" name="Picture 2" descr="http://www.staddonfamily.com/files/photos/Melting_Sn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554" y="0"/>
            <a:ext cx="274594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thewarfields.com/img/CaribMonth/RainClou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7554" y="2057400"/>
            <a:ext cx="2756181" cy="2064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://www.frogview.com/uploadimages101/47900c60cb7649.42737052frogview-gallery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52" b="5274"/>
          <a:stretch/>
        </p:blipFill>
        <p:spPr bwMode="auto">
          <a:xfrm>
            <a:off x="6207554" y="4380930"/>
            <a:ext cx="2820316" cy="2414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315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Heat of Fusion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heat of fusion</a:t>
            </a:r>
            <a:r>
              <a:rPr lang="en-US" dirty="0" smtClean="0"/>
              <a:t> (</a:t>
            </a:r>
            <a:r>
              <a:rPr lang="en-US" b="1" i="1" dirty="0" err="1" smtClean="0"/>
              <a:t>H</a:t>
            </a:r>
            <a:r>
              <a:rPr lang="en-US" b="1" i="1" baseline="-25000" dirty="0" err="1" smtClean="0"/>
              <a:t>fus</a:t>
            </a:r>
            <a:r>
              <a:rPr lang="en-US" dirty="0"/>
              <a:t>) of </a:t>
            </a:r>
            <a:r>
              <a:rPr lang="en-US" dirty="0" smtClean="0"/>
              <a:t>a substance is the </a:t>
            </a:r>
            <a:r>
              <a:rPr lang="en-US" u="sng" dirty="0" smtClean="0">
                <a:solidFill>
                  <a:srgbClr val="0000FF"/>
                </a:solidFill>
              </a:rPr>
              <a:t>amount of energy absorbed when 1 </a:t>
            </a:r>
            <a:r>
              <a:rPr lang="en-US" u="sng" dirty="0" err="1" smtClean="0">
                <a:solidFill>
                  <a:srgbClr val="0000FF"/>
                </a:solidFill>
              </a:rPr>
              <a:t>mol</a:t>
            </a:r>
            <a:r>
              <a:rPr lang="en-US" u="sng" dirty="0" smtClean="0">
                <a:solidFill>
                  <a:srgbClr val="0000FF"/>
                </a:solidFill>
              </a:rPr>
              <a:t> of the substance melts from solid to liquid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without changing temperature</a:t>
            </a:r>
          </a:p>
          <a:p>
            <a:pPr lvl="1"/>
            <a:r>
              <a:rPr lang="en-US" dirty="0" smtClean="0"/>
              <a:t>it is equal to the </a:t>
            </a:r>
            <a:r>
              <a:rPr lang="en-US" b="1" dirty="0" smtClean="0"/>
              <a:t>heat of solidification</a:t>
            </a:r>
            <a:r>
              <a:rPr lang="en-US" dirty="0" smtClean="0"/>
              <a:t>, which is the amount of heat released when 1 </a:t>
            </a:r>
            <a:r>
              <a:rPr lang="en-US" dirty="0" err="1" smtClean="0"/>
              <a:t>mol</a:t>
            </a:r>
            <a:r>
              <a:rPr lang="en-US" dirty="0" smtClean="0"/>
              <a:t> of the substance freezes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6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Heat of Vaporization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b="1" dirty="0"/>
              <a:t>heat of </a:t>
            </a:r>
            <a:r>
              <a:rPr lang="en-US" b="1" dirty="0" smtClean="0"/>
              <a:t>vaporization </a:t>
            </a:r>
            <a:r>
              <a:rPr lang="en-US" dirty="0"/>
              <a:t>(</a:t>
            </a:r>
            <a:r>
              <a:rPr lang="en-US" b="1" i="1" dirty="0" err="1"/>
              <a:t>H</a:t>
            </a:r>
            <a:r>
              <a:rPr lang="en-US" b="1" i="1" baseline="-25000" dirty="0" err="1"/>
              <a:t>vap</a:t>
            </a:r>
            <a:r>
              <a:rPr lang="en-US" dirty="0"/>
              <a:t>)</a:t>
            </a:r>
            <a:r>
              <a:rPr lang="en-US" b="1" dirty="0" smtClean="0"/>
              <a:t> </a:t>
            </a:r>
            <a:r>
              <a:rPr lang="en-US" dirty="0" smtClean="0"/>
              <a:t>of </a:t>
            </a:r>
            <a:r>
              <a:rPr lang="en-US" dirty="0"/>
              <a:t>a substance is the </a:t>
            </a:r>
            <a:r>
              <a:rPr lang="en-US" u="sng" dirty="0">
                <a:solidFill>
                  <a:srgbClr val="0000FF"/>
                </a:solidFill>
              </a:rPr>
              <a:t>amount of energy absorbed when 1 </a:t>
            </a:r>
            <a:r>
              <a:rPr lang="en-US" u="sng" dirty="0" err="1">
                <a:solidFill>
                  <a:srgbClr val="0000FF"/>
                </a:solidFill>
              </a:rPr>
              <a:t>mol</a:t>
            </a:r>
            <a:r>
              <a:rPr lang="en-US" u="sng" dirty="0">
                <a:solidFill>
                  <a:srgbClr val="0000FF"/>
                </a:solidFill>
              </a:rPr>
              <a:t> of the substance </a:t>
            </a:r>
            <a:r>
              <a:rPr lang="en-US" u="sng" dirty="0" smtClean="0">
                <a:solidFill>
                  <a:srgbClr val="0000FF"/>
                </a:solidFill>
              </a:rPr>
              <a:t>evaporates from liquid to gas  </a:t>
            </a:r>
            <a:r>
              <a:rPr lang="en-US" dirty="0" smtClean="0"/>
              <a:t>without </a:t>
            </a:r>
            <a:r>
              <a:rPr lang="en-US" dirty="0"/>
              <a:t>changing temperature</a:t>
            </a:r>
          </a:p>
          <a:p>
            <a:pPr lvl="1"/>
            <a:r>
              <a:rPr lang="en-US" dirty="0"/>
              <a:t>it is equal to the </a:t>
            </a:r>
            <a:r>
              <a:rPr lang="en-US" b="1" dirty="0"/>
              <a:t>heat of </a:t>
            </a:r>
            <a:r>
              <a:rPr lang="en-US" b="1" dirty="0" smtClean="0"/>
              <a:t>condensation</a:t>
            </a:r>
            <a:r>
              <a:rPr lang="en-US" dirty="0" smtClean="0"/>
              <a:t>, </a:t>
            </a:r>
            <a:r>
              <a:rPr lang="en-US" dirty="0"/>
              <a:t>which is the amount of heat released when 1 </a:t>
            </a:r>
            <a:r>
              <a:rPr lang="en-US" dirty="0" err="1"/>
              <a:t>mol</a:t>
            </a:r>
            <a:r>
              <a:rPr lang="en-US" dirty="0"/>
              <a:t> of the substance </a:t>
            </a:r>
            <a:r>
              <a:rPr lang="en-US" dirty="0" smtClean="0"/>
              <a:t>condenses from gas to liquid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86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7305</TotalTime>
  <Words>880</Words>
  <Application>Microsoft Office PowerPoint</Application>
  <PresentationFormat>On-screen Show (4:3)</PresentationFormat>
  <Paragraphs>139</Paragraphs>
  <Slides>20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Office Theme</vt:lpstr>
      <vt:lpstr>Equation</vt:lpstr>
      <vt:lpstr>PowerPoint Presentation</vt:lpstr>
      <vt:lpstr>The Hydrologic Cycle and Energy Transfer</vt:lpstr>
      <vt:lpstr>PowerPoint Presentation</vt:lpstr>
      <vt:lpstr>Practice Problem:</vt:lpstr>
      <vt:lpstr>Phase Changes</vt:lpstr>
      <vt:lpstr>PowerPoint Presentation</vt:lpstr>
      <vt:lpstr>Phase Changes</vt:lpstr>
      <vt:lpstr>Heat of Fusion</vt:lpstr>
      <vt:lpstr>Heat of Vaporization</vt:lpstr>
      <vt:lpstr>Heating Curve of Water</vt:lpstr>
      <vt:lpstr>PowerPoint Presentation</vt:lpstr>
      <vt:lpstr>Calculating the Heat of Fusion or Vaporization</vt:lpstr>
      <vt:lpstr>Theoretical Heat of Fusion and Vaporation</vt:lpstr>
      <vt:lpstr>Example:</vt:lpstr>
      <vt:lpstr>Recall: Calculating the Number of Moles</vt:lpstr>
      <vt:lpstr>Example:</vt:lpstr>
      <vt:lpstr>Practice Problems:</vt:lpstr>
      <vt:lpstr>Solutions:</vt:lpstr>
      <vt:lpstr>Solutions:</vt:lpstr>
      <vt:lpstr>Assignment</vt:lpstr>
    </vt:vector>
  </TitlesOfParts>
  <Company>Edmonton Catholic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D</dc:title>
  <dc:creator>martins</dc:creator>
  <cp:lastModifiedBy>Pilipchuk, Cheryl</cp:lastModifiedBy>
  <cp:revision>177</cp:revision>
  <dcterms:created xsi:type="dcterms:W3CDTF">2011-03-31T19:59:28Z</dcterms:created>
  <dcterms:modified xsi:type="dcterms:W3CDTF">2017-12-18T22:42:07Z</dcterms:modified>
</cp:coreProperties>
</file>