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319" r:id="rId2"/>
    <p:sldId id="355" r:id="rId3"/>
    <p:sldId id="356" r:id="rId4"/>
    <p:sldId id="416" r:id="rId5"/>
    <p:sldId id="357" r:id="rId6"/>
    <p:sldId id="358" r:id="rId7"/>
    <p:sldId id="354" r:id="rId8"/>
    <p:sldId id="322" r:id="rId9"/>
    <p:sldId id="327" r:id="rId10"/>
    <p:sldId id="321" r:id="rId11"/>
    <p:sldId id="326" r:id="rId12"/>
    <p:sldId id="325" r:id="rId13"/>
    <p:sldId id="330" r:id="rId14"/>
    <p:sldId id="323" r:id="rId15"/>
    <p:sldId id="328" r:id="rId16"/>
    <p:sldId id="324" r:id="rId17"/>
    <p:sldId id="329" r:id="rId18"/>
    <p:sldId id="320" r:id="rId19"/>
    <p:sldId id="359" r:id="rId20"/>
    <p:sldId id="448" r:id="rId21"/>
    <p:sldId id="367" r:id="rId22"/>
    <p:sldId id="368" r:id="rId23"/>
    <p:sldId id="370" r:id="rId24"/>
    <p:sldId id="366" r:id="rId25"/>
    <p:sldId id="360" r:id="rId26"/>
    <p:sldId id="361" r:id="rId27"/>
    <p:sldId id="362" r:id="rId28"/>
    <p:sldId id="363" r:id="rId29"/>
    <p:sldId id="365" r:id="rId30"/>
    <p:sldId id="36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CE"/>
    <a:srgbClr val="000000"/>
    <a:srgbClr val="DA14BE"/>
    <a:srgbClr val="742A66"/>
    <a:srgbClr val="820060"/>
    <a:srgbClr val="FA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407" autoAdjust="0"/>
  </p:normalViewPr>
  <p:slideViewPr>
    <p:cSldViewPr>
      <p:cViewPr varScale="1">
        <p:scale>
          <a:sx n="77" d="100"/>
          <a:sy n="77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Sheet1!$B$1:$B$3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0</c:formatCode>
                <c:ptCount val="12"/>
                <c:pt idx="0">
                  <c:v>11.6</c:v>
                </c:pt>
                <c:pt idx="1">
                  <c:v>8.8000000000000007</c:v>
                </c:pt>
                <c:pt idx="2">
                  <c:v>17.399999999999999</c:v>
                </c:pt>
                <c:pt idx="3">
                  <c:v>23.9</c:v>
                </c:pt>
                <c:pt idx="4">
                  <c:v>60.3</c:v>
                </c:pt>
                <c:pt idx="5">
                  <c:v>79.8</c:v>
                </c:pt>
                <c:pt idx="6">
                  <c:v>67.900000000000006</c:v>
                </c:pt>
                <c:pt idx="7">
                  <c:v>58.8</c:v>
                </c:pt>
                <c:pt idx="8">
                  <c:v>45.7</c:v>
                </c:pt>
                <c:pt idx="9">
                  <c:v>13.9</c:v>
                </c:pt>
                <c:pt idx="10">
                  <c:v>12.3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E-42CD-AE6F-E2DB03E3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924296"/>
        <c:axId val="2107953608"/>
      </c:barChart>
      <c:lineChart>
        <c:grouping val="standard"/>
        <c:varyColors val="0"/>
        <c:ser>
          <c:idx val="1"/>
          <c:order val="1"/>
          <c:tx>
            <c:strRef>
              <c:f>Sheet1!$C$1:$C$3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0.0</c:formatCode>
                <c:ptCount val="12"/>
                <c:pt idx="0">
                  <c:v>-8.9</c:v>
                </c:pt>
                <c:pt idx="1">
                  <c:v>-6.1</c:v>
                </c:pt>
                <c:pt idx="2">
                  <c:v>-1.9</c:v>
                </c:pt>
                <c:pt idx="3">
                  <c:v>4.5999999999999996</c:v>
                </c:pt>
                <c:pt idx="4">
                  <c:v>9.8000000000000007</c:v>
                </c:pt>
                <c:pt idx="5">
                  <c:v>13.8</c:v>
                </c:pt>
                <c:pt idx="6">
                  <c:v>16.2</c:v>
                </c:pt>
                <c:pt idx="7">
                  <c:v>15.6</c:v>
                </c:pt>
                <c:pt idx="8">
                  <c:v>10.8</c:v>
                </c:pt>
                <c:pt idx="9">
                  <c:v>5.4</c:v>
                </c:pt>
                <c:pt idx="10">
                  <c:v>-3.1</c:v>
                </c:pt>
                <c:pt idx="11">
                  <c:v>-7.4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39E-42CD-AE6F-E2DB03E3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607464"/>
        <c:axId val="2107879208"/>
      </c:lineChart>
      <c:catAx>
        <c:axId val="2107924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953608"/>
        <c:crosses val="autoZero"/>
        <c:auto val="1"/>
        <c:lblAlgn val="ctr"/>
        <c:lblOffset val="100"/>
        <c:noMultiLvlLbl val="0"/>
      </c:catAx>
      <c:valAx>
        <c:axId val="2107953608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Precipitation (mm)</a:t>
                </a:r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924296"/>
        <c:crosses val="autoZero"/>
        <c:crossBetween val="between"/>
        <c:majorUnit val="50"/>
        <c:minorUnit val="10"/>
      </c:valAx>
      <c:valAx>
        <c:axId val="2107879208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</a:t>
                </a:r>
                <a:r>
                  <a:rPr lang="en-US">
                    <a:latin typeface="Calibri"/>
                    <a:cs typeface="Calibri"/>
                  </a:rPr>
                  <a:t>°C)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2659654456504503"/>
              <c:y val="0.276673643954222"/>
            </c:manualLayout>
          </c:layout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8607464"/>
        <c:crosses val="max"/>
        <c:crossBetween val="between"/>
        <c:majorUnit val="10"/>
        <c:minorUnit val="5"/>
      </c:valAx>
      <c:catAx>
        <c:axId val="2108607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78792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4995609082925607E-2"/>
          <c:y val="0.87531631901568696"/>
          <c:w val="0.89999985240614899"/>
          <c:h val="0.112963034742949"/>
        </c:manualLayout>
      </c:layout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28575">
      <a:solidFill>
        <a:srgbClr val="759AA5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Sheet1!$B$69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Sheet1!$A$70:$A$81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Sheet1!$B$70:$B$81</c:f>
              <c:numCache>
                <c:formatCode>General</c:formatCode>
                <c:ptCount val="12"/>
                <c:pt idx="0">
                  <c:v>64.2</c:v>
                </c:pt>
                <c:pt idx="1">
                  <c:v>51.6</c:v>
                </c:pt>
                <c:pt idx="2">
                  <c:v>64.900000000000006</c:v>
                </c:pt>
                <c:pt idx="3">
                  <c:v>67.7</c:v>
                </c:pt>
                <c:pt idx="4">
                  <c:v>81</c:v>
                </c:pt>
                <c:pt idx="5">
                  <c:v>91.2</c:v>
                </c:pt>
                <c:pt idx="6">
                  <c:v>88.9</c:v>
                </c:pt>
                <c:pt idx="7">
                  <c:v>87.6</c:v>
                </c:pt>
                <c:pt idx="8">
                  <c:v>86.8</c:v>
                </c:pt>
                <c:pt idx="9">
                  <c:v>79.099999999999994</c:v>
                </c:pt>
                <c:pt idx="10">
                  <c:v>77</c:v>
                </c:pt>
                <c:pt idx="11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9-43F2-A9E3-E41DD0146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417112"/>
        <c:axId val="2145369864"/>
      </c:barChart>
      <c:lineChart>
        <c:grouping val="standard"/>
        <c:varyColors val="0"/>
        <c:ser>
          <c:idx val="1"/>
          <c:order val="1"/>
          <c:tx>
            <c:strRef>
              <c:f>Sheet1!$C$69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Sheet1!$A$70:$A$81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Sheet1!$C$70:$C$81</c:f>
              <c:numCache>
                <c:formatCode>0.0</c:formatCode>
                <c:ptCount val="12"/>
                <c:pt idx="0">
                  <c:v>-10.5</c:v>
                </c:pt>
                <c:pt idx="1">
                  <c:v>-8.6</c:v>
                </c:pt>
                <c:pt idx="2">
                  <c:v>-2.4</c:v>
                </c:pt>
                <c:pt idx="3">
                  <c:v>6</c:v>
                </c:pt>
                <c:pt idx="4">
                  <c:v>13.6</c:v>
                </c:pt>
                <c:pt idx="5">
                  <c:v>18.399999999999999</c:v>
                </c:pt>
                <c:pt idx="6">
                  <c:v>21</c:v>
                </c:pt>
                <c:pt idx="7">
                  <c:v>19.7</c:v>
                </c:pt>
                <c:pt idx="8">
                  <c:v>14.7</c:v>
                </c:pt>
                <c:pt idx="9">
                  <c:v>8.2000000000000011</c:v>
                </c:pt>
                <c:pt idx="10">
                  <c:v>1.5</c:v>
                </c:pt>
                <c:pt idx="11">
                  <c:v>-6.6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309-43F2-A9E3-E41DD0146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573592"/>
        <c:axId val="-2131538376"/>
      </c:lineChart>
      <c:catAx>
        <c:axId val="2144417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5369864"/>
        <c:crosses val="autoZero"/>
        <c:auto val="1"/>
        <c:lblAlgn val="ctr"/>
        <c:lblOffset val="100"/>
        <c:noMultiLvlLbl val="0"/>
      </c:catAx>
      <c:valAx>
        <c:axId val="2145369864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4417112"/>
        <c:crosses val="autoZero"/>
        <c:crossBetween val="between"/>
        <c:majorUnit val="50"/>
        <c:minorUnit val="10"/>
      </c:valAx>
      <c:valAx>
        <c:axId val="-2131538376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-2131573592"/>
        <c:crosses val="max"/>
        <c:crossBetween val="between"/>
        <c:majorUnit val="10"/>
        <c:minorUnit val="5"/>
      </c:valAx>
      <c:catAx>
        <c:axId val="-2131573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153837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B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Sheet1!$B$22:$B$33</c:f>
              <c:numCache>
                <c:formatCode>General</c:formatCode>
                <c:ptCount val="12"/>
                <c:pt idx="0">
                  <c:v>30.7</c:v>
                </c:pt>
                <c:pt idx="1">
                  <c:v>18.5</c:v>
                </c:pt>
                <c:pt idx="2">
                  <c:v>15.5</c:v>
                </c:pt>
                <c:pt idx="3">
                  <c:v>17.3</c:v>
                </c:pt>
                <c:pt idx="4">
                  <c:v>36.9</c:v>
                </c:pt>
                <c:pt idx="5">
                  <c:v>76.5</c:v>
                </c:pt>
                <c:pt idx="6">
                  <c:v>70.400000000000006</c:v>
                </c:pt>
                <c:pt idx="7">
                  <c:v>61.8</c:v>
                </c:pt>
                <c:pt idx="8">
                  <c:v>42.6</c:v>
                </c:pt>
                <c:pt idx="9">
                  <c:v>23.8</c:v>
                </c:pt>
                <c:pt idx="10">
                  <c:v>26.2</c:v>
                </c:pt>
                <c:pt idx="11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D-46A1-804D-235C23BC7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357336"/>
        <c:axId val="2142352488"/>
      </c:barChart>
      <c:lineChart>
        <c:grouping val="standard"/>
        <c:varyColors val="0"/>
        <c:ser>
          <c:idx val="1"/>
          <c:order val="1"/>
          <c:tx>
            <c:strRef>
              <c:f>Sheet1!$C$21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Sheet1!$A$22:$A$33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Sheet1!$C$22:$C$33</c:f>
              <c:numCache>
                <c:formatCode>0.0</c:formatCode>
                <c:ptCount val="12"/>
                <c:pt idx="0">
                  <c:v>-15</c:v>
                </c:pt>
                <c:pt idx="1">
                  <c:v>-11.5</c:v>
                </c:pt>
                <c:pt idx="2">
                  <c:v>-4.9000000000000004</c:v>
                </c:pt>
                <c:pt idx="3">
                  <c:v>4.0999999999999996</c:v>
                </c:pt>
                <c:pt idx="4">
                  <c:v>10.3</c:v>
                </c:pt>
                <c:pt idx="5">
                  <c:v>14.1</c:v>
                </c:pt>
                <c:pt idx="6">
                  <c:v>15.9</c:v>
                </c:pt>
                <c:pt idx="7">
                  <c:v>14.9</c:v>
                </c:pt>
                <c:pt idx="8">
                  <c:v>10.1</c:v>
                </c:pt>
                <c:pt idx="9">
                  <c:v>4</c:v>
                </c:pt>
                <c:pt idx="10">
                  <c:v>-6.6</c:v>
                </c:pt>
                <c:pt idx="11">
                  <c:v>-12.6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86D-46A1-804D-235C23BC7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322920"/>
        <c:axId val="2142338680"/>
      </c:lineChart>
      <c:catAx>
        <c:axId val="214235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2352488"/>
        <c:crosses val="autoZero"/>
        <c:auto val="1"/>
        <c:lblAlgn val="ctr"/>
        <c:lblOffset val="100"/>
        <c:noMultiLvlLbl val="0"/>
      </c:catAx>
      <c:valAx>
        <c:axId val="2142352488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2357336"/>
        <c:crosses val="autoZero"/>
        <c:crossBetween val="between"/>
        <c:majorUnit val="50"/>
        <c:minorUnit val="10"/>
      </c:valAx>
      <c:valAx>
        <c:axId val="2142338680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2322920"/>
        <c:crosses val="max"/>
        <c:crossBetween val="between"/>
        <c:majorUnit val="10"/>
        <c:minorUnit val="5"/>
      </c:valAx>
      <c:catAx>
        <c:axId val="2142322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2338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759AA5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C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Sheet1!$A$38:$A$49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Sheet1!$B$38:$B$49</c:f>
              <c:numCache>
                <c:formatCode>General</c:formatCode>
                <c:ptCount val="12"/>
                <c:pt idx="0">
                  <c:v>16.7</c:v>
                </c:pt>
                <c:pt idx="1">
                  <c:v>11.4</c:v>
                </c:pt>
                <c:pt idx="2">
                  <c:v>10.4</c:v>
                </c:pt>
                <c:pt idx="3">
                  <c:v>7</c:v>
                </c:pt>
                <c:pt idx="4">
                  <c:v>15.2</c:v>
                </c:pt>
                <c:pt idx="5">
                  <c:v>30.3</c:v>
                </c:pt>
                <c:pt idx="6">
                  <c:v>41.4</c:v>
                </c:pt>
                <c:pt idx="7">
                  <c:v>39.4</c:v>
                </c:pt>
                <c:pt idx="8">
                  <c:v>34.1</c:v>
                </c:pt>
                <c:pt idx="9">
                  <c:v>23.8</c:v>
                </c:pt>
                <c:pt idx="10">
                  <c:v>19.2</c:v>
                </c:pt>
                <c:pt idx="11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B-486F-BA2E-1EE03D363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886568"/>
        <c:axId val="-2098197512"/>
      </c:barChart>
      <c:lineChart>
        <c:grouping val="standard"/>
        <c:varyColors val="0"/>
        <c:ser>
          <c:idx val="1"/>
          <c:order val="1"/>
          <c:tx>
            <c:strRef>
              <c:f>Sheet1!$C$37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Sheet1!$A$38:$A$49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Sheet1!$C$38:$C$49</c:f>
              <c:numCache>
                <c:formatCode>0.0</c:formatCode>
                <c:ptCount val="12"/>
                <c:pt idx="0">
                  <c:v>-17.7</c:v>
                </c:pt>
                <c:pt idx="1">
                  <c:v>-13.7</c:v>
                </c:pt>
                <c:pt idx="2">
                  <c:v>-6.6</c:v>
                </c:pt>
                <c:pt idx="3">
                  <c:v>0.9</c:v>
                </c:pt>
                <c:pt idx="4">
                  <c:v>6.9</c:v>
                </c:pt>
                <c:pt idx="5">
                  <c:v>11.8</c:v>
                </c:pt>
                <c:pt idx="6">
                  <c:v>14.1</c:v>
                </c:pt>
                <c:pt idx="7">
                  <c:v>12.5</c:v>
                </c:pt>
                <c:pt idx="8">
                  <c:v>7.1</c:v>
                </c:pt>
                <c:pt idx="9">
                  <c:v>0.6</c:v>
                </c:pt>
                <c:pt idx="10">
                  <c:v>-9.4</c:v>
                </c:pt>
                <c:pt idx="11">
                  <c:v>-14.9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DB-486F-BA2E-1EE03D363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157080"/>
        <c:axId val="2142515416"/>
      </c:lineChart>
      <c:catAx>
        <c:axId val="2107886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-2098197512"/>
        <c:crosses val="autoZero"/>
        <c:auto val="1"/>
        <c:lblAlgn val="ctr"/>
        <c:lblOffset val="100"/>
        <c:noMultiLvlLbl val="0"/>
      </c:catAx>
      <c:valAx>
        <c:axId val="-2098197512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886568"/>
        <c:crosses val="autoZero"/>
        <c:crossBetween val="between"/>
        <c:majorUnit val="50"/>
        <c:minorUnit val="10"/>
      </c:valAx>
      <c:valAx>
        <c:axId val="2142515416"/>
        <c:scaling>
          <c:orientation val="minMax"/>
          <c:max val="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8157080"/>
        <c:crosses val="max"/>
        <c:crossBetween val="between"/>
        <c:majorUnit val="10"/>
        <c:minorUnit val="5"/>
      </c:valAx>
      <c:catAx>
        <c:axId val="2108157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25154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759AA5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Sheet1!$B$53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Sheet1!$A$54:$A$65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Sheet1!$B$54:$B$65</c:f>
              <c:numCache>
                <c:formatCode>General</c:formatCode>
                <c:ptCount val="12"/>
                <c:pt idx="0">
                  <c:v>169.5</c:v>
                </c:pt>
                <c:pt idx="1">
                  <c:v>140.4</c:v>
                </c:pt>
                <c:pt idx="2">
                  <c:v>112.4</c:v>
                </c:pt>
                <c:pt idx="3">
                  <c:v>63.1</c:v>
                </c:pt>
                <c:pt idx="4">
                  <c:v>49.9</c:v>
                </c:pt>
                <c:pt idx="5">
                  <c:v>44.9</c:v>
                </c:pt>
                <c:pt idx="6">
                  <c:v>25.9</c:v>
                </c:pt>
                <c:pt idx="7">
                  <c:v>31.6</c:v>
                </c:pt>
                <c:pt idx="8">
                  <c:v>38.5</c:v>
                </c:pt>
                <c:pt idx="9">
                  <c:v>97.8</c:v>
                </c:pt>
                <c:pt idx="10">
                  <c:v>198.6</c:v>
                </c:pt>
                <c:pt idx="11">
                  <c:v>190.2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D-4A21-A7CC-EF1852ED1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78008"/>
        <c:axId val="2108330088"/>
      </c:barChart>
      <c:lineChart>
        <c:grouping val="standard"/>
        <c:varyColors val="0"/>
        <c:ser>
          <c:idx val="1"/>
          <c:order val="1"/>
          <c:tx>
            <c:strRef>
              <c:f>Sheet1!$C$53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Sheet1!$A$54:$A$65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Sheet1!$C$54:$C$65</c:f>
              <c:numCache>
                <c:formatCode>0.0</c:formatCode>
                <c:ptCount val="12"/>
                <c:pt idx="0">
                  <c:v>2.7</c:v>
                </c:pt>
                <c:pt idx="1">
                  <c:v>4.2</c:v>
                </c:pt>
                <c:pt idx="2">
                  <c:v>6.1</c:v>
                </c:pt>
                <c:pt idx="3">
                  <c:v>8.8000000000000007</c:v>
                </c:pt>
                <c:pt idx="4">
                  <c:v>12.3</c:v>
                </c:pt>
                <c:pt idx="5">
                  <c:v>15.2</c:v>
                </c:pt>
                <c:pt idx="6">
                  <c:v>17.899999999999999</c:v>
                </c:pt>
                <c:pt idx="7">
                  <c:v>18</c:v>
                </c:pt>
                <c:pt idx="8">
                  <c:v>14.8</c:v>
                </c:pt>
                <c:pt idx="9">
                  <c:v>9.7000000000000011</c:v>
                </c:pt>
                <c:pt idx="10">
                  <c:v>5.4</c:v>
                </c:pt>
                <c:pt idx="11">
                  <c:v>2.9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CD-4A21-A7CC-EF1852ED1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066248"/>
        <c:axId val="-2130833288"/>
      </c:lineChart>
      <c:catAx>
        <c:axId val="2108378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8330088"/>
        <c:crosses val="autoZero"/>
        <c:auto val="1"/>
        <c:lblAlgn val="ctr"/>
        <c:lblOffset val="100"/>
        <c:noMultiLvlLbl val="0"/>
      </c:catAx>
      <c:valAx>
        <c:axId val="2108330088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8378008"/>
        <c:crosses val="autoZero"/>
        <c:crossBetween val="between"/>
        <c:majorUnit val="50"/>
        <c:minorUnit val="10"/>
      </c:valAx>
      <c:valAx>
        <c:axId val="-2130833288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-2131066248"/>
        <c:crosses val="max"/>
        <c:crossBetween val="between"/>
        <c:majorUnit val="10"/>
        <c:minorUnit val="5"/>
      </c:valAx>
      <c:catAx>
        <c:axId val="-2131066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0833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759AA5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Sheet1!$B$69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Sheet1!$A$70:$A$81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Sheet1!$B$70:$B$81</c:f>
              <c:numCache>
                <c:formatCode>General</c:formatCode>
                <c:ptCount val="12"/>
                <c:pt idx="0">
                  <c:v>64.2</c:v>
                </c:pt>
                <c:pt idx="1">
                  <c:v>51.6</c:v>
                </c:pt>
                <c:pt idx="2">
                  <c:v>64.900000000000006</c:v>
                </c:pt>
                <c:pt idx="3">
                  <c:v>67.7</c:v>
                </c:pt>
                <c:pt idx="4">
                  <c:v>81</c:v>
                </c:pt>
                <c:pt idx="5">
                  <c:v>91.2</c:v>
                </c:pt>
                <c:pt idx="6">
                  <c:v>88.9</c:v>
                </c:pt>
                <c:pt idx="7">
                  <c:v>87.6</c:v>
                </c:pt>
                <c:pt idx="8">
                  <c:v>86.8</c:v>
                </c:pt>
                <c:pt idx="9">
                  <c:v>79.099999999999994</c:v>
                </c:pt>
                <c:pt idx="10">
                  <c:v>77</c:v>
                </c:pt>
                <c:pt idx="11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D-477F-BF1C-B102EE4F2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474024"/>
        <c:axId val="-2130870280"/>
      </c:barChart>
      <c:lineChart>
        <c:grouping val="standard"/>
        <c:varyColors val="0"/>
        <c:ser>
          <c:idx val="1"/>
          <c:order val="1"/>
          <c:tx>
            <c:strRef>
              <c:f>Sheet1!$C$69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Sheet1!$A$70:$A$81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Sheet1!$C$70:$C$81</c:f>
              <c:numCache>
                <c:formatCode>0.0</c:formatCode>
                <c:ptCount val="12"/>
                <c:pt idx="0">
                  <c:v>-10.5</c:v>
                </c:pt>
                <c:pt idx="1">
                  <c:v>-8.6</c:v>
                </c:pt>
                <c:pt idx="2">
                  <c:v>-2.4</c:v>
                </c:pt>
                <c:pt idx="3">
                  <c:v>6</c:v>
                </c:pt>
                <c:pt idx="4">
                  <c:v>13.6</c:v>
                </c:pt>
                <c:pt idx="5">
                  <c:v>18.399999999999999</c:v>
                </c:pt>
                <c:pt idx="6">
                  <c:v>21</c:v>
                </c:pt>
                <c:pt idx="7">
                  <c:v>19.7</c:v>
                </c:pt>
                <c:pt idx="8">
                  <c:v>14.7</c:v>
                </c:pt>
                <c:pt idx="9">
                  <c:v>8.2000000000000011</c:v>
                </c:pt>
                <c:pt idx="10">
                  <c:v>1.5</c:v>
                </c:pt>
                <c:pt idx="11">
                  <c:v>-6.6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A3D-477F-BF1C-B102EE4F2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921320"/>
        <c:axId val="-2130871752"/>
      </c:lineChart>
      <c:catAx>
        <c:axId val="-2131474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-2130870280"/>
        <c:crosses val="autoZero"/>
        <c:auto val="1"/>
        <c:lblAlgn val="ctr"/>
        <c:lblOffset val="100"/>
        <c:noMultiLvlLbl val="0"/>
      </c:catAx>
      <c:valAx>
        <c:axId val="-2130870280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-2131474024"/>
        <c:crosses val="autoZero"/>
        <c:crossBetween val="between"/>
        <c:majorUnit val="50"/>
        <c:minorUnit val="10"/>
      </c:valAx>
      <c:valAx>
        <c:axId val="-2130871752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921320"/>
        <c:crosses val="max"/>
        <c:crossBetween val="between"/>
        <c:majorUnit val="10"/>
        <c:minorUnit val="5"/>
      </c:valAx>
      <c:catAx>
        <c:axId val="2107921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08717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759AA5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Sheet1!$B$1:$B$3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Sheet1!$B$4:$B$15</c:f>
              <c:numCache>
                <c:formatCode>0</c:formatCode>
                <c:ptCount val="12"/>
                <c:pt idx="0">
                  <c:v>11.6</c:v>
                </c:pt>
                <c:pt idx="1">
                  <c:v>8.8000000000000007</c:v>
                </c:pt>
                <c:pt idx="2">
                  <c:v>17.399999999999999</c:v>
                </c:pt>
                <c:pt idx="3">
                  <c:v>23.9</c:v>
                </c:pt>
                <c:pt idx="4">
                  <c:v>60.3</c:v>
                </c:pt>
                <c:pt idx="5">
                  <c:v>79.8</c:v>
                </c:pt>
                <c:pt idx="6">
                  <c:v>67.900000000000006</c:v>
                </c:pt>
                <c:pt idx="7">
                  <c:v>58.8</c:v>
                </c:pt>
                <c:pt idx="8">
                  <c:v>45.7</c:v>
                </c:pt>
                <c:pt idx="9">
                  <c:v>13.9</c:v>
                </c:pt>
                <c:pt idx="10">
                  <c:v>12.3</c:v>
                </c:pt>
                <c:pt idx="1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4-4D1E-A5F9-B229C978E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009432"/>
        <c:axId val="2108059752"/>
      </c:barChart>
      <c:lineChart>
        <c:grouping val="standard"/>
        <c:varyColors val="0"/>
        <c:ser>
          <c:idx val="1"/>
          <c:order val="1"/>
          <c:tx>
            <c:strRef>
              <c:f>Sheet1!$C$1:$C$3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Sheet1!$C$4:$C$15</c:f>
              <c:numCache>
                <c:formatCode>0.0</c:formatCode>
                <c:ptCount val="12"/>
                <c:pt idx="0">
                  <c:v>-8.9</c:v>
                </c:pt>
                <c:pt idx="1">
                  <c:v>-6.1</c:v>
                </c:pt>
                <c:pt idx="2">
                  <c:v>-1.9</c:v>
                </c:pt>
                <c:pt idx="3">
                  <c:v>4.5999999999999996</c:v>
                </c:pt>
                <c:pt idx="4">
                  <c:v>9.8000000000000007</c:v>
                </c:pt>
                <c:pt idx="5">
                  <c:v>13.8</c:v>
                </c:pt>
                <c:pt idx="6">
                  <c:v>16.2</c:v>
                </c:pt>
                <c:pt idx="7">
                  <c:v>15.6</c:v>
                </c:pt>
                <c:pt idx="8">
                  <c:v>10.8</c:v>
                </c:pt>
                <c:pt idx="9">
                  <c:v>5.4</c:v>
                </c:pt>
                <c:pt idx="10">
                  <c:v>-3.1</c:v>
                </c:pt>
                <c:pt idx="11">
                  <c:v>-7.4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F94-4D1E-A5F9-B229C978E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934424"/>
        <c:axId val="2108057304"/>
      </c:lineChart>
      <c:catAx>
        <c:axId val="2108009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8059752"/>
        <c:crosses val="autoZero"/>
        <c:auto val="1"/>
        <c:lblAlgn val="ctr"/>
        <c:lblOffset val="100"/>
        <c:noMultiLvlLbl val="0"/>
      </c:catAx>
      <c:valAx>
        <c:axId val="2108059752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Precipitation (mm)</a:t>
                </a:r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8009432"/>
        <c:crosses val="autoZero"/>
        <c:crossBetween val="between"/>
        <c:majorUnit val="50"/>
        <c:minorUnit val="10"/>
      </c:valAx>
      <c:valAx>
        <c:axId val="2108057304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</a:t>
                </a:r>
                <a:r>
                  <a:rPr lang="en-US">
                    <a:latin typeface="Calibri"/>
                    <a:cs typeface="Calibri"/>
                  </a:rPr>
                  <a:t>°C)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2659654456504503"/>
              <c:y val="0.276673643954222"/>
            </c:manualLayout>
          </c:layout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934424"/>
        <c:crosses val="max"/>
        <c:crossBetween val="between"/>
        <c:majorUnit val="10"/>
        <c:minorUnit val="5"/>
      </c:valAx>
      <c:catAx>
        <c:axId val="2107934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805730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B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Sheet1!$B$22:$B$33</c:f>
              <c:numCache>
                <c:formatCode>General</c:formatCode>
                <c:ptCount val="12"/>
                <c:pt idx="0">
                  <c:v>30.7</c:v>
                </c:pt>
                <c:pt idx="1">
                  <c:v>18.5</c:v>
                </c:pt>
                <c:pt idx="2">
                  <c:v>15.5</c:v>
                </c:pt>
                <c:pt idx="3">
                  <c:v>17.3</c:v>
                </c:pt>
                <c:pt idx="4">
                  <c:v>36.9</c:v>
                </c:pt>
                <c:pt idx="5">
                  <c:v>76.5</c:v>
                </c:pt>
                <c:pt idx="6">
                  <c:v>70.400000000000006</c:v>
                </c:pt>
                <c:pt idx="7">
                  <c:v>61.8</c:v>
                </c:pt>
                <c:pt idx="8">
                  <c:v>42.6</c:v>
                </c:pt>
                <c:pt idx="9">
                  <c:v>23.8</c:v>
                </c:pt>
                <c:pt idx="10">
                  <c:v>26.2</c:v>
                </c:pt>
                <c:pt idx="11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7-4DB2-BF38-109FE1D86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703064"/>
        <c:axId val="2107681080"/>
      </c:barChart>
      <c:lineChart>
        <c:grouping val="standard"/>
        <c:varyColors val="0"/>
        <c:ser>
          <c:idx val="1"/>
          <c:order val="1"/>
          <c:tx>
            <c:strRef>
              <c:f>Sheet1!$C$21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Sheet1!$A$22:$A$33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Sheet1!$C$22:$C$33</c:f>
              <c:numCache>
                <c:formatCode>0.0</c:formatCode>
                <c:ptCount val="12"/>
                <c:pt idx="0">
                  <c:v>-15</c:v>
                </c:pt>
                <c:pt idx="1">
                  <c:v>-11.5</c:v>
                </c:pt>
                <c:pt idx="2">
                  <c:v>-4.9000000000000004</c:v>
                </c:pt>
                <c:pt idx="3">
                  <c:v>4.0999999999999996</c:v>
                </c:pt>
                <c:pt idx="4">
                  <c:v>10.3</c:v>
                </c:pt>
                <c:pt idx="5">
                  <c:v>14.1</c:v>
                </c:pt>
                <c:pt idx="6">
                  <c:v>15.9</c:v>
                </c:pt>
                <c:pt idx="7">
                  <c:v>14.9</c:v>
                </c:pt>
                <c:pt idx="8">
                  <c:v>10.1</c:v>
                </c:pt>
                <c:pt idx="9">
                  <c:v>4</c:v>
                </c:pt>
                <c:pt idx="10">
                  <c:v>-6.6</c:v>
                </c:pt>
                <c:pt idx="11">
                  <c:v>-12.6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697-4DB2-BF38-109FE1D86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1118456"/>
        <c:axId val="2107638200"/>
      </c:lineChart>
      <c:catAx>
        <c:axId val="2107703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681080"/>
        <c:crosses val="autoZero"/>
        <c:auto val="1"/>
        <c:lblAlgn val="ctr"/>
        <c:lblOffset val="100"/>
        <c:noMultiLvlLbl val="0"/>
      </c:catAx>
      <c:valAx>
        <c:axId val="2107681080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07703064"/>
        <c:crosses val="autoZero"/>
        <c:crossBetween val="between"/>
        <c:majorUnit val="50"/>
        <c:minorUnit val="10"/>
      </c:valAx>
      <c:valAx>
        <c:axId val="2107638200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-2131118456"/>
        <c:crosses val="max"/>
        <c:crossBetween val="between"/>
        <c:majorUnit val="10"/>
        <c:minorUnit val="5"/>
      </c:valAx>
      <c:catAx>
        <c:axId val="-2131118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763820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C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Sheet1!$A$38:$A$49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Sheet1!$B$38:$B$49</c:f>
              <c:numCache>
                <c:formatCode>General</c:formatCode>
                <c:ptCount val="12"/>
                <c:pt idx="0">
                  <c:v>16.7</c:v>
                </c:pt>
                <c:pt idx="1">
                  <c:v>11.4</c:v>
                </c:pt>
                <c:pt idx="2">
                  <c:v>10.4</c:v>
                </c:pt>
                <c:pt idx="3">
                  <c:v>7</c:v>
                </c:pt>
                <c:pt idx="4">
                  <c:v>15.2</c:v>
                </c:pt>
                <c:pt idx="5">
                  <c:v>30.3</c:v>
                </c:pt>
                <c:pt idx="6">
                  <c:v>41.4</c:v>
                </c:pt>
                <c:pt idx="7">
                  <c:v>39.4</c:v>
                </c:pt>
                <c:pt idx="8">
                  <c:v>34.1</c:v>
                </c:pt>
                <c:pt idx="9">
                  <c:v>23.8</c:v>
                </c:pt>
                <c:pt idx="10">
                  <c:v>19.2</c:v>
                </c:pt>
                <c:pt idx="11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7-45C8-8638-C333E16A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000920"/>
        <c:axId val="2145297608"/>
      </c:barChart>
      <c:lineChart>
        <c:grouping val="standard"/>
        <c:varyColors val="0"/>
        <c:ser>
          <c:idx val="1"/>
          <c:order val="1"/>
          <c:tx>
            <c:strRef>
              <c:f>Sheet1!$C$37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Sheet1!$A$38:$A$49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Sheet1!$C$38:$C$49</c:f>
              <c:numCache>
                <c:formatCode>0.0</c:formatCode>
                <c:ptCount val="12"/>
                <c:pt idx="0">
                  <c:v>-17.7</c:v>
                </c:pt>
                <c:pt idx="1">
                  <c:v>-13.7</c:v>
                </c:pt>
                <c:pt idx="2">
                  <c:v>-6.6</c:v>
                </c:pt>
                <c:pt idx="3">
                  <c:v>0.9</c:v>
                </c:pt>
                <c:pt idx="4">
                  <c:v>6.9</c:v>
                </c:pt>
                <c:pt idx="5">
                  <c:v>11.8</c:v>
                </c:pt>
                <c:pt idx="6">
                  <c:v>14.1</c:v>
                </c:pt>
                <c:pt idx="7">
                  <c:v>12.5</c:v>
                </c:pt>
                <c:pt idx="8">
                  <c:v>7.1</c:v>
                </c:pt>
                <c:pt idx="9">
                  <c:v>0.6</c:v>
                </c:pt>
                <c:pt idx="10">
                  <c:v>-9.4</c:v>
                </c:pt>
                <c:pt idx="11">
                  <c:v>-14.9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FE7-45C8-8638-C333E16AF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654168"/>
        <c:axId val="2145266792"/>
      </c:lineChart>
      <c:catAx>
        <c:axId val="214500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5297608"/>
        <c:crosses val="autoZero"/>
        <c:auto val="1"/>
        <c:lblAlgn val="ctr"/>
        <c:lblOffset val="100"/>
        <c:noMultiLvlLbl val="0"/>
      </c:catAx>
      <c:valAx>
        <c:axId val="2145297608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5000920"/>
        <c:crosses val="autoZero"/>
        <c:crossBetween val="between"/>
        <c:majorUnit val="50"/>
        <c:minorUnit val="10"/>
      </c:valAx>
      <c:valAx>
        <c:axId val="2145266792"/>
        <c:scaling>
          <c:orientation val="minMax"/>
          <c:max val="2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4654168"/>
        <c:crosses val="max"/>
        <c:crossBetween val="between"/>
        <c:majorUnit val="10"/>
        <c:minorUnit val="5"/>
      </c:valAx>
      <c:catAx>
        <c:axId val="2144654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26679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City 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Sheet1!$B$53</c:f>
              <c:strCache>
                <c:ptCount val="1"/>
                <c:pt idx="0">
                  <c:v>Precipitation (mm)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Sheet1!$A$54:$A$65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Sheet1!$B$54:$B$65</c:f>
              <c:numCache>
                <c:formatCode>General</c:formatCode>
                <c:ptCount val="12"/>
                <c:pt idx="0">
                  <c:v>169.5</c:v>
                </c:pt>
                <c:pt idx="1">
                  <c:v>140.4</c:v>
                </c:pt>
                <c:pt idx="2">
                  <c:v>112.4</c:v>
                </c:pt>
                <c:pt idx="3">
                  <c:v>63.1</c:v>
                </c:pt>
                <c:pt idx="4">
                  <c:v>49.9</c:v>
                </c:pt>
                <c:pt idx="5">
                  <c:v>44.9</c:v>
                </c:pt>
                <c:pt idx="6">
                  <c:v>25.9</c:v>
                </c:pt>
                <c:pt idx="7">
                  <c:v>31.6</c:v>
                </c:pt>
                <c:pt idx="8">
                  <c:v>38.5</c:v>
                </c:pt>
                <c:pt idx="9">
                  <c:v>97.8</c:v>
                </c:pt>
                <c:pt idx="10">
                  <c:v>198.6</c:v>
                </c:pt>
                <c:pt idx="11">
                  <c:v>190.2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6-4FA8-991D-577E2971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223944"/>
        <c:axId val="2145161048"/>
      </c:barChart>
      <c:lineChart>
        <c:grouping val="standard"/>
        <c:varyColors val="0"/>
        <c:ser>
          <c:idx val="1"/>
          <c:order val="1"/>
          <c:tx>
            <c:strRef>
              <c:f>Sheet1!$C$53</c:f>
              <c:strCache>
                <c:ptCount val="1"/>
                <c:pt idx="0">
                  <c:v>Temperature (°C)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Sheet1!$A$54:$A$65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Sheet1!$C$54:$C$65</c:f>
              <c:numCache>
                <c:formatCode>0.0</c:formatCode>
                <c:ptCount val="12"/>
                <c:pt idx="0">
                  <c:v>2.7</c:v>
                </c:pt>
                <c:pt idx="1">
                  <c:v>4.2</c:v>
                </c:pt>
                <c:pt idx="2">
                  <c:v>6.1</c:v>
                </c:pt>
                <c:pt idx="3">
                  <c:v>8.8000000000000007</c:v>
                </c:pt>
                <c:pt idx="4">
                  <c:v>12.3</c:v>
                </c:pt>
                <c:pt idx="5">
                  <c:v>15.2</c:v>
                </c:pt>
                <c:pt idx="6">
                  <c:v>17.899999999999999</c:v>
                </c:pt>
                <c:pt idx="7">
                  <c:v>18</c:v>
                </c:pt>
                <c:pt idx="8">
                  <c:v>14.8</c:v>
                </c:pt>
                <c:pt idx="9">
                  <c:v>9.7000000000000011</c:v>
                </c:pt>
                <c:pt idx="10">
                  <c:v>5.4</c:v>
                </c:pt>
                <c:pt idx="11">
                  <c:v>2.9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E96-4FA8-991D-577E2971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910504"/>
        <c:axId val="2145014440"/>
      </c:lineChart>
      <c:catAx>
        <c:axId val="214522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5161048"/>
        <c:crosses val="autoZero"/>
        <c:auto val="1"/>
        <c:lblAlgn val="ctr"/>
        <c:lblOffset val="100"/>
        <c:noMultiLvlLbl val="0"/>
      </c:catAx>
      <c:valAx>
        <c:axId val="2145161048"/>
        <c:scaling>
          <c:orientation val="minMax"/>
          <c:max val="25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Precipitation (mm)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5223944"/>
        <c:crosses val="autoZero"/>
        <c:crossBetween val="between"/>
        <c:majorUnit val="50"/>
        <c:minorUnit val="10"/>
      </c:valAx>
      <c:valAx>
        <c:axId val="2145014440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effectLst/>
                  </a:rPr>
                  <a:t>Temperature (°C)</a:t>
                </a:r>
                <a:endParaRPr lang="en-US" sz="1100">
                  <a:effectLst/>
                </a:endParaRP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aseline="0">
                <a:latin typeface="Arial" pitchFamily="34" charset="0"/>
              </a:defRPr>
            </a:pPr>
            <a:endParaRPr lang="en-US"/>
          </a:p>
        </c:txPr>
        <c:crossAx val="2144910504"/>
        <c:crosses val="max"/>
        <c:crossBetween val="between"/>
        <c:majorUnit val="10"/>
        <c:minorUnit val="5"/>
      </c:valAx>
      <c:catAx>
        <c:axId val="2144910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0144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5B4A-C3CB-4E33-8D03-6FB863E41841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662-C984-42BC-8F38-21FCF72BC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7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A5eeE93uEA&amp;feature=youtube_gdata_player&amp;safety_mode=true&amp;persist_safety_mode=1&amp;safe=activ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9906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81001"/>
            <a:ext cx="7772400" cy="533399"/>
          </a:xfrm>
        </p:spPr>
        <p:txBody>
          <a:bodyPr/>
          <a:lstStyle/>
          <a:p>
            <a:r>
              <a:rPr lang="en-US" dirty="0" smtClean="0"/>
              <a:t>D2.4 - Biomes</a:t>
            </a:r>
            <a:endParaRPr lang="en-US" dirty="0"/>
          </a:p>
        </p:txBody>
      </p:sp>
      <p:pic>
        <p:nvPicPr>
          <p:cNvPr id="4" name="Picture 3" descr="Screen Shot 2017-01-07 at 9.5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148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ypically found just south of the tundra</a:t>
            </a:r>
          </a:p>
          <a:p>
            <a:r>
              <a:rPr lang="en-US" dirty="0"/>
              <a:t>A</a:t>
            </a:r>
            <a:r>
              <a:rPr lang="en-US" dirty="0" smtClean="0"/>
              <a:t>lso called the boreal forest, due to the abundance of </a:t>
            </a:r>
            <a:r>
              <a:rPr lang="en-US" u="sng" dirty="0" smtClean="0">
                <a:solidFill>
                  <a:srgbClr val="0000FF"/>
                </a:solidFill>
              </a:rPr>
              <a:t>conifer (evergreen) trees.</a:t>
            </a:r>
          </a:p>
          <a:p>
            <a:r>
              <a:rPr lang="en-US" dirty="0"/>
              <a:t>T</a:t>
            </a:r>
            <a:r>
              <a:rPr lang="en-US" dirty="0" smtClean="0"/>
              <a:t>aiga’s conditions are similar but less extreme than tundra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longer growing season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slightly warmer and wetter</a:t>
            </a:r>
          </a:p>
        </p:txBody>
      </p:sp>
      <p:pic>
        <p:nvPicPr>
          <p:cNvPr id="2054" name="Picture 6" descr="http://files.louisbiome.webnode.com/200000022-0a3e60c332/ta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86" y="304800"/>
            <a:ext cx="4198677" cy="31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blueplanetbiomes.org/images/taiga_location_map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64" y="3733800"/>
            <a:ext cx="43806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58913" y="762000"/>
            <a:ext cx="565687" cy="14478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8913" y="2209801"/>
            <a:ext cx="565687" cy="9451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744926"/>
            <a:ext cx="685800" cy="207447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0400" y="1863193"/>
            <a:ext cx="914400" cy="956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10400" y="1060237"/>
            <a:ext cx="914400" cy="80295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744926"/>
            <a:ext cx="1828800" cy="31531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572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lants</a:t>
            </a:r>
          </a:p>
          <a:p>
            <a:pPr lvl="1"/>
            <a:r>
              <a:rPr lang="en-US" dirty="0" smtClean="0"/>
              <a:t>most have needles to make them resistant to </a:t>
            </a:r>
            <a:r>
              <a:rPr lang="en-US" u="sng" dirty="0" smtClean="0">
                <a:solidFill>
                  <a:srgbClr val="0000FF"/>
                </a:solidFill>
              </a:rPr>
              <a:t>drought and freezing during long winters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“evergreen” means they can do </a:t>
            </a:r>
            <a:r>
              <a:rPr lang="en-US" u="sng" dirty="0" smtClean="0">
                <a:solidFill>
                  <a:srgbClr val="0000FF"/>
                </a:solidFill>
              </a:rPr>
              <a:t>photosynthesis year-round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nimals</a:t>
            </a:r>
          </a:p>
          <a:p>
            <a:pPr lvl="1"/>
            <a:r>
              <a:rPr lang="en-US" dirty="0" smtClean="0"/>
              <a:t>tend to be inactive during winter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u="sng" dirty="0" smtClean="0">
                <a:solidFill>
                  <a:srgbClr val="0000FF"/>
                </a:solidFill>
              </a:rPr>
              <a:t>burrow or hibernate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may have </a:t>
            </a:r>
            <a:r>
              <a:rPr lang="en-US" dirty="0" err="1" smtClean="0"/>
              <a:t>colour</a:t>
            </a:r>
            <a:r>
              <a:rPr lang="en-US" dirty="0" smtClean="0"/>
              <a:t>-changing coats for camouflage</a:t>
            </a:r>
          </a:p>
          <a:p>
            <a:pPr lvl="1"/>
            <a:r>
              <a:rPr lang="en-US" dirty="0" smtClean="0"/>
              <a:t>birds tend to </a:t>
            </a:r>
            <a:r>
              <a:rPr lang="en-US" u="sng" dirty="0" smtClean="0"/>
              <a:t>migrate south for winter</a:t>
            </a:r>
            <a:endParaRPr lang="en-US" dirty="0"/>
          </a:p>
        </p:txBody>
      </p:sp>
      <p:pic>
        <p:nvPicPr>
          <p:cNvPr id="2054" name="Picture 6" descr="http://files.louisbiome.webnode.com/200000022-0a3e60c332/taig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 bwMode="auto">
          <a:xfrm>
            <a:off x="7010401" y="1867138"/>
            <a:ext cx="914400" cy="9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5486400" y="3191027"/>
            <a:ext cx="3505200" cy="381000"/>
          </a:xfrm>
          <a:prstGeom prst="leftRightArrow">
            <a:avLst/>
          </a:prstGeom>
          <a:gradFill flip="none" rotWithShape="1">
            <a:gsLst>
              <a:gs pos="2000">
                <a:schemeClr val="accent6">
                  <a:lumMod val="20000"/>
                  <a:lumOff val="80000"/>
                </a:schemeClr>
              </a:gs>
              <a:gs pos="19000">
                <a:schemeClr val="accent2"/>
              </a:gs>
              <a:gs pos="38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5400000">
            <a:off x="3934821" y="1525150"/>
            <a:ext cx="3217458" cy="4953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3516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          PRECIPITATION          wet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507906" y="1843448"/>
            <a:ext cx="336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       TEMPERATURE       hot</a:t>
            </a:r>
            <a:endParaRPr lang="en-US" dirty="0"/>
          </a:p>
        </p:txBody>
      </p:sp>
      <p:pic>
        <p:nvPicPr>
          <p:cNvPr id="13314" name="Picture 2" descr="http://www.mccullagh.org/db9/1ds-14/heavy-snow-on-evergreen-tr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13" y="3908503"/>
            <a:ext cx="2129888" cy="14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vianweb.com/images/birds/geese/Canadagooseflyin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7" b="16643"/>
          <a:stretch/>
        </p:blipFill>
        <p:spPr bwMode="auto">
          <a:xfrm>
            <a:off x="7152286" y="4626031"/>
            <a:ext cx="1839314" cy="14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ancadphotography.com/Snowshoe-Hare_4592-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 b="6234"/>
          <a:stretch/>
        </p:blipFill>
        <p:spPr bwMode="auto">
          <a:xfrm>
            <a:off x="4880512" y="5379022"/>
            <a:ext cx="2129888" cy="12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Deciduous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istinguished by trees that lose their leaves in the fall</a:t>
            </a:r>
          </a:p>
          <a:p>
            <a:r>
              <a:rPr lang="en-US" dirty="0"/>
              <a:t>F</a:t>
            </a:r>
            <a:r>
              <a:rPr lang="en-US" dirty="0" smtClean="0"/>
              <a:t>ound on </a:t>
            </a:r>
            <a:r>
              <a:rPr lang="en-US" u="sng" dirty="0" smtClean="0">
                <a:solidFill>
                  <a:srgbClr val="0000FF"/>
                </a:solidFill>
              </a:rPr>
              <a:t>N and S America, Asia, Europe and Australia</a:t>
            </a:r>
          </a:p>
          <a:p>
            <a:r>
              <a:rPr lang="en-US" dirty="0"/>
              <a:t>M</a:t>
            </a:r>
            <a:r>
              <a:rPr lang="en-US" dirty="0" smtClean="0"/>
              <a:t>ore moderate climate and longer growing season than taiga</a:t>
            </a:r>
          </a:p>
          <a:p>
            <a:r>
              <a:rPr lang="en-US" dirty="0"/>
              <a:t>D</a:t>
            </a:r>
            <a:r>
              <a:rPr lang="en-US" dirty="0" smtClean="0"/>
              <a:t>ue to a variation in insolation, this biome has </a:t>
            </a:r>
            <a:r>
              <a:rPr lang="en-US" u="sng" dirty="0" smtClean="0">
                <a:solidFill>
                  <a:srgbClr val="0000FF"/>
                </a:solidFill>
              </a:rPr>
              <a:t>very distinct winter and summer seasons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R</a:t>
            </a:r>
            <a:r>
              <a:rPr lang="en-US" dirty="0" smtClean="0"/>
              <a:t>ich mixture of plants and animals are supported by this type of forest.</a:t>
            </a:r>
            <a:endParaRPr lang="en-US" dirty="0"/>
          </a:p>
        </p:txBody>
      </p:sp>
      <p:pic>
        <p:nvPicPr>
          <p:cNvPr id="5122" name="Picture 2" descr="http://www.world-builders.org/lessons/less/biomes/deciduous/decfor/dectre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1" y="4114800"/>
            <a:ext cx="37338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21" y="4114800"/>
            <a:ext cx="5029200" cy="24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792162"/>
          </a:xfrm>
        </p:spPr>
        <p:txBody>
          <a:bodyPr/>
          <a:lstStyle/>
          <a:p>
            <a:r>
              <a:rPr lang="en-US" dirty="0" smtClean="0"/>
              <a:t>Deciduous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9530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oughly the same precipitation as taiga but </a:t>
            </a:r>
            <a:r>
              <a:rPr lang="en-US" u="sng" dirty="0" smtClean="0">
                <a:solidFill>
                  <a:srgbClr val="0000FF"/>
                </a:solidFill>
              </a:rPr>
              <a:t>with warmer temperatures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P</a:t>
            </a:r>
            <a:r>
              <a:rPr lang="en-US" dirty="0" smtClean="0"/>
              <a:t>lants</a:t>
            </a:r>
          </a:p>
          <a:p>
            <a:pPr lvl="1"/>
            <a:r>
              <a:rPr lang="en-US" dirty="0" smtClean="0"/>
              <a:t>broad-leaved trees</a:t>
            </a:r>
          </a:p>
          <a:p>
            <a:pPr lvl="1"/>
            <a:r>
              <a:rPr lang="en-US" dirty="0" smtClean="0"/>
              <a:t>forests have lots of undergrowth</a:t>
            </a:r>
          </a:p>
          <a:p>
            <a:r>
              <a:rPr lang="en-US" dirty="0"/>
              <a:t>A</a:t>
            </a:r>
            <a:r>
              <a:rPr lang="en-US" dirty="0" smtClean="0"/>
              <a:t>nimals</a:t>
            </a:r>
          </a:p>
          <a:p>
            <a:pPr lvl="1"/>
            <a:r>
              <a:rPr lang="en-US" dirty="0" smtClean="0"/>
              <a:t>most are active year round, but tend to reproduce in </a:t>
            </a:r>
            <a:r>
              <a:rPr lang="en-US" u="sng" dirty="0" smtClean="0">
                <a:solidFill>
                  <a:srgbClr val="0000FF"/>
                </a:solidFill>
              </a:rPr>
              <a:t>spring and summer</a:t>
            </a:r>
            <a:endParaRPr lang="en-US" u="sng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83993" y="22746"/>
            <a:ext cx="4138241" cy="3722129"/>
            <a:chOff x="4983993" y="22746"/>
            <a:chExt cx="4138241" cy="3722129"/>
          </a:xfrm>
        </p:grpSpPr>
        <p:sp>
          <p:nvSpPr>
            <p:cNvPr id="6" name="Left-Right Arrow 5"/>
            <p:cNvSpPr/>
            <p:nvPr/>
          </p:nvSpPr>
          <p:spPr>
            <a:xfrm>
              <a:off x="5464634" y="3049702"/>
              <a:ext cx="3505200" cy="381000"/>
            </a:xfrm>
            <a:prstGeom prst="leftRightArrow">
              <a:avLst/>
            </a:prstGeom>
            <a:gradFill flip="none" rotWithShape="1">
              <a:gsLst>
                <a:gs pos="2000">
                  <a:schemeClr val="accent6">
                    <a:lumMod val="20000"/>
                    <a:lumOff val="80000"/>
                  </a:schemeClr>
                </a:gs>
                <a:gs pos="19000">
                  <a:schemeClr val="accent2"/>
                </a:gs>
                <a:gs pos="3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Right Arrow 6"/>
            <p:cNvSpPr/>
            <p:nvPr/>
          </p:nvSpPr>
          <p:spPr>
            <a:xfrm rot="5400000">
              <a:off x="3913055" y="1383825"/>
              <a:ext cx="3217458" cy="495300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2234" y="3375543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dry           PRECIPITATION          wet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486140" y="1702123"/>
              <a:ext cx="336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cold        TEMPERATURE       hot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58913" y="623245"/>
            <a:ext cx="565687" cy="14478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8913" y="2071046"/>
            <a:ext cx="565687" cy="9451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606171"/>
            <a:ext cx="685800" cy="207447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0400" y="1724438"/>
            <a:ext cx="914400" cy="9562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10400" y="921482"/>
            <a:ext cx="914400" cy="8029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606171"/>
            <a:ext cx="1828800" cy="31531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world-builders.org/lessons/less/biomes/deciduous/decfor/dectree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7010401" y="914400"/>
            <a:ext cx="914399" cy="8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greenwichschools.org/uploaded/faculty/nelyda_miguel/world_grasslands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81" y="3962400"/>
            <a:ext cx="4418942" cy="23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153400" cy="3200400"/>
          </a:xfrm>
        </p:spPr>
        <p:txBody>
          <a:bodyPr>
            <a:normAutofit fontScale="92500"/>
          </a:bodyPr>
          <a:lstStyle/>
          <a:p>
            <a:r>
              <a:rPr lang="en-US" dirty="0"/>
              <a:t>G</a:t>
            </a:r>
            <a:r>
              <a:rPr lang="en-US" dirty="0" smtClean="0"/>
              <a:t>rasslands occur on all continents and may have different names such as </a:t>
            </a:r>
            <a:r>
              <a:rPr lang="en-US" u="sng" dirty="0" smtClean="0">
                <a:solidFill>
                  <a:srgbClr val="0000FF"/>
                </a:solidFill>
              </a:rPr>
              <a:t>prairie or savanna.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C</a:t>
            </a:r>
            <a:r>
              <a:rPr lang="en-US" dirty="0" smtClean="0"/>
              <a:t>haracterized by grasses and few trees</a:t>
            </a:r>
          </a:p>
          <a:p>
            <a:r>
              <a:rPr lang="en-US" dirty="0"/>
              <a:t>T</a:t>
            </a:r>
            <a:r>
              <a:rPr lang="en-US" dirty="0" smtClean="0"/>
              <a:t>emperature range can vary greatly depending on the continent, however </a:t>
            </a:r>
            <a:r>
              <a:rPr lang="en-US" u="sng" dirty="0" smtClean="0">
                <a:solidFill>
                  <a:srgbClr val="0000FF"/>
                </a:solidFill>
              </a:rPr>
              <a:t>it always receives little precipitation.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 descr="http://4.bp.blogspot.com/_2wxAJ59kdSA/TVGHwmolprI/AAAAAAAAAT0/14fEjoMaRb0/s1600/konza1-prairie-1600x1200+%25281%2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51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eeworld.info/attachments/f2/12090d1250403615-us-equivalent-african-savannah-tree-1493651525_655ef5fe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91164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aysweb.net/specialplaces/images/grasslands-400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79828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724400" cy="3810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lants</a:t>
            </a:r>
          </a:p>
          <a:p>
            <a:pPr lvl="1"/>
            <a:r>
              <a:rPr lang="en-US" dirty="0" smtClean="0"/>
              <a:t>drought-tolerant with </a:t>
            </a:r>
            <a:r>
              <a:rPr lang="en-US" u="sng" dirty="0" smtClean="0">
                <a:solidFill>
                  <a:srgbClr val="0000FF"/>
                </a:solidFill>
              </a:rPr>
              <a:t>extensive root systems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nimals</a:t>
            </a:r>
          </a:p>
          <a:p>
            <a:pPr lvl="1"/>
            <a:r>
              <a:rPr lang="en-US" dirty="0" smtClean="0"/>
              <a:t>tend to be </a:t>
            </a:r>
            <a:r>
              <a:rPr lang="en-US" u="sng" dirty="0" smtClean="0">
                <a:solidFill>
                  <a:srgbClr val="0000FF"/>
                </a:solidFill>
              </a:rPr>
              <a:t>grazers</a:t>
            </a:r>
            <a:r>
              <a:rPr lang="en-US" dirty="0" smtClean="0"/>
              <a:t>, and able to </a:t>
            </a:r>
            <a:r>
              <a:rPr lang="en-US" u="sng" dirty="0" smtClean="0">
                <a:solidFill>
                  <a:srgbClr val="0000FF"/>
                </a:solidFill>
              </a:rPr>
              <a:t>travel long distances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83993" y="22746"/>
            <a:ext cx="4138241" cy="3722129"/>
            <a:chOff x="4983993" y="22746"/>
            <a:chExt cx="4138241" cy="3722129"/>
          </a:xfrm>
        </p:grpSpPr>
        <p:sp>
          <p:nvSpPr>
            <p:cNvPr id="8" name="Left-Right Arrow 7"/>
            <p:cNvSpPr/>
            <p:nvPr/>
          </p:nvSpPr>
          <p:spPr>
            <a:xfrm>
              <a:off x="5464634" y="3049702"/>
              <a:ext cx="3505200" cy="381000"/>
            </a:xfrm>
            <a:prstGeom prst="leftRightArrow">
              <a:avLst/>
            </a:prstGeom>
            <a:gradFill flip="none" rotWithShape="1">
              <a:gsLst>
                <a:gs pos="2000">
                  <a:schemeClr val="accent6">
                    <a:lumMod val="20000"/>
                    <a:lumOff val="80000"/>
                  </a:schemeClr>
                </a:gs>
                <a:gs pos="19000">
                  <a:schemeClr val="accent2"/>
                </a:gs>
                <a:gs pos="3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Left-Right Arrow 8"/>
            <p:cNvSpPr/>
            <p:nvPr/>
          </p:nvSpPr>
          <p:spPr>
            <a:xfrm rot="5400000">
              <a:off x="3913055" y="1383825"/>
              <a:ext cx="3217458" cy="495300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2234" y="3375543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dry           PRECIPITATION          wet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86140" y="1702123"/>
              <a:ext cx="336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cold        TEMPERATURE       hot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13768" y="533399"/>
            <a:ext cx="565687" cy="14478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3768" y="1981200"/>
            <a:ext cx="565687" cy="9451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79455" y="516325"/>
            <a:ext cx="685800" cy="20744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5255" y="1634592"/>
            <a:ext cx="914400" cy="9562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65255" y="831636"/>
            <a:ext cx="914400" cy="80295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65255" y="516325"/>
            <a:ext cx="1828800" cy="31531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http://4.bp.blogspot.com/_2wxAJ59kdSA/TVGHwmolprI/AAAAAAAAAT0/14fEjoMaRb0/s1600/konza1-prairie-1600x1200+%25281%2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r="47748"/>
          <a:stretch/>
        </p:blipFill>
        <p:spPr bwMode="auto">
          <a:xfrm>
            <a:off x="6279455" y="522168"/>
            <a:ext cx="685800" cy="20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room42.wikispaces.com/file/view/prairie_animals-dogs.jpg/33528627/prairie_animals-d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163914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ampsilos.org/images/large/buffaloprairi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" b="9763"/>
          <a:stretch/>
        </p:blipFill>
        <p:spPr bwMode="auto">
          <a:xfrm>
            <a:off x="1845092" y="4365113"/>
            <a:ext cx="3260308" cy="22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masai-mara.net/images/animals_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85116"/>
            <a:ext cx="3772222" cy="22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868362"/>
          </a:xfrm>
        </p:spPr>
        <p:txBody>
          <a:bodyPr/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4906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warmest and wettest biome, also characterized by </a:t>
            </a:r>
            <a:r>
              <a:rPr lang="en-US" u="sng" dirty="0" smtClean="0">
                <a:solidFill>
                  <a:srgbClr val="0000FF"/>
                </a:solidFill>
              </a:rPr>
              <a:t>the richest variety of plants and animals.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P</a:t>
            </a:r>
            <a:r>
              <a:rPr lang="en-US" dirty="0" smtClean="0"/>
              <a:t>lants grow year-round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mount of shade varies at different levels of the forest</a:t>
            </a:r>
            <a:endParaRPr lang="en-US" dirty="0"/>
          </a:p>
        </p:txBody>
      </p:sp>
      <p:pic>
        <p:nvPicPr>
          <p:cNvPr id="4098" name="Picture 2" descr="http://ecoki.com/wp-content/uploads/rainfor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50" y="4724400"/>
            <a:ext cx="2933700" cy="1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ictoriatravelguide.com/images/cathedral-grove-m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35" y="228600"/>
            <a:ext cx="2933700" cy="44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9530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lants</a:t>
            </a:r>
          </a:p>
          <a:p>
            <a:pPr lvl="1"/>
            <a:r>
              <a:rPr lang="en-US" dirty="0" smtClean="0"/>
              <a:t>maximize their access to sunlight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grow tall, high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leaves are broad and dark green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nimals</a:t>
            </a:r>
          </a:p>
          <a:p>
            <a:pPr lvl="1"/>
            <a:r>
              <a:rPr lang="en-US" dirty="0" smtClean="0"/>
              <a:t>active year-round</a:t>
            </a:r>
          </a:p>
          <a:p>
            <a:pPr lvl="1"/>
            <a:r>
              <a:rPr lang="en-US" dirty="0" smtClean="0"/>
              <a:t>adapted to a particular part / level of the rain forest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ground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mid-tree level</a:t>
            </a:r>
          </a:p>
          <a:p>
            <a:pPr lvl="2"/>
            <a:r>
              <a:rPr lang="en-US" u="sng" dirty="0" smtClean="0">
                <a:solidFill>
                  <a:srgbClr val="0000FF"/>
                </a:solidFill>
              </a:rPr>
              <a:t>treetops</a:t>
            </a:r>
            <a:endParaRPr lang="en-US" u="sng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3993" y="22746"/>
            <a:ext cx="4138241" cy="3722129"/>
            <a:chOff x="4983993" y="22746"/>
            <a:chExt cx="4138241" cy="3722129"/>
          </a:xfrm>
        </p:grpSpPr>
        <p:sp>
          <p:nvSpPr>
            <p:cNvPr id="7" name="Left-Right Arrow 6"/>
            <p:cNvSpPr/>
            <p:nvPr/>
          </p:nvSpPr>
          <p:spPr>
            <a:xfrm>
              <a:off x="5464634" y="3049702"/>
              <a:ext cx="3505200" cy="381000"/>
            </a:xfrm>
            <a:prstGeom prst="leftRightArrow">
              <a:avLst/>
            </a:prstGeom>
            <a:gradFill flip="none" rotWithShape="1">
              <a:gsLst>
                <a:gs pos="2000">
                  <a:schemeClr val="accent6">
                    <a:lumMod val="20000"/>
                    <a:lumOff val="80000"/>
                  </a:schemeClr>
                </a:gs>
                <a:gs pos="19000">
                  <a:schemeClr val="accent2"/>
                </a:gs>
                <a:gs pos="3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-Right Arrow 7"/>
            <p:cNvSpPr/>
            <p:nvPr/>
          </p:nvSpPr>
          <p:spPr>
            <a:xfrm rot="5400000">
              <a:off x="3913055" y="1383825"/>
              <a:ext cx="3217458" cy="495300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2234" y="3375543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dry           PRECIPITATION          wet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486140" y="1702123"/>
              <a:ext cx="336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cold        TEMPERATURE       hot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41063" y="484448"/>
            <a:ext cx="565687" cy="14478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41063" y="1932249"/>
            <a:ext cx="565687" cy="9451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06750" y="467374"/>
            <a:ext cx="685800" cy="207447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92550" y="1585641"/>
            <a:ext cx="914400" cy="9562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92550" y="782685"/>
            <a:ext cx="914400" cy="80295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92550" y="467374"/>
            <a:ext cx="1828800" cy="3153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http://www.rfadventures.com/images/School%20Images/rainforest%20edu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73544" b="5418"/>
          <a:stretch/>
        </p:blipFill>
        <p:spPr bwMode="auto">
          <a:xfrm>
            <a:off x="6992550" y="495656"/>
            <a:ext cx="1801504" cy="2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nimalcorner.co.uk/rainforests/graphics/str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772171"/>
            <a:ext cx="3695700" cy="29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ike tundra, the dry conditions mean </a:t>
            </a:r>
            <a:r>
              <a:rPr lang="en-US" u="sng" dirty="0" smtClean="0">
                <a:solidFill>
                  <a:srgbClr val="0000FF"/>
                </a:solidFill>
              </a:rPr>
              <a:t>little plant life.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U</a:t>
            </a:r>
            <a:r>
              <a:rPr lang="en-US" dirty="0" smtClean="0"/>
              <a:t>nlike tundra, deserts receive </a:t>
            </a:r>
            <a:r>
              <a:rPr lang="en-US" u="sng" dirty="0" smtClean="0">
                <a:solidFill>
                  <a:srgbClr val="0000FF"/>
                </a:solidFill>
              </a:rPr>
              <a:t>high insolation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are marked by </a:t>
            </a:r>
            <a:r>
              <a:rPr lang="en-US" u="sng" dirty="0" smtClean="0">
                <a:solidFill>
                  <a:srgbClr val="0000FF"/>
                </a:solidFill>
              </a:rPr>
              <a:t>hot temperatures during the day.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S</a:t>
            </a:r>
            <a:r>
              <a:rPr lang="en-US" dirty="0" smtClean="0"/>
              <a:t>ince there is a lack of water and plant life to hold the day’s heat, deserts tend to be </a:t>
            </a:r>
            <a:r>
              <a:rPr lang="en-US" u="sng" dirty="0" smtClean="0">
                <a:solidFill>
                  <a:srgbClr val="0000FF"/>
                </a:solidFill>
              </a:rPr>
              <a:t>quite cold at night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36024" y="152400"/>
            <a:ext cx="4138241" cy="3722129"/>
            <a:chOff x="4548559" y="2971803"/>
            <a:chExt cx="4138241" cy="3722129"/>
          </a:xfrm>
        </p:grpSpPr>
        <p:sp>
          <p:nvSpPr>
            <p:cNvPr id="6" name="Left-Right Arrow 5"/>
            <p:cNvSpPr/>
            <p:nvPr/>
          </p:nvSpPr>
          <p:spPr>
            <a:xfrm>
              <a:off x="5029200" y="5998759"/>
              <a:ext cx="3505200" cy="381000"/>
            </a:xfrm>
            <a:prstGeom prst="leftRightArrow">
              <a:avLst/>
            </a:prstGeom>
            <a:gradFill flip="none" rotWithShape="1">
              <a:gsLst>
                <a:gs pos="2000">
                  <a:schemeClr val="accent6">
                    <a:lumMod val="20000"/>
                    <a:lumOff val="80000"/>
                  </a:schemeClr>
                </a:gs>
                <a:gs pos="19000">
                  <a:schemeClr val="accent2"/>
                </a:gs>
                <a:gs pos="38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-Right Arrow 7"/>
            <p:cNvSpPr/>
            <p:nvPr/>
          </p:nvSpPr>
          <p:spPr>
            <a:xfrm rot="5400000">
              <a:off x="3477621" y="4332882"/>
              <a:ext cx="3217458" cy="495300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6324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dry           PRECIPITATION          wet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050706" y="4651180"/>
              <a:ext cx="336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cold        TEMPERATURE       hot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58913" y="762000"/>
            <a:ext cx="565687" cy="1447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58913" y="2209801"/>
            <a:ext cx="565687" cy="9451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744926"/>
            <a:ext cx="685800" cy="207447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10400" y="1863193"/>
            <a:ext cx="914400" cy="95620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0400" y="1066800"/>
            <a:ext cx="914400" cy="80295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10400" y="744926"/>
            <a:ext cx="1828800" cy="31531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http://t2.gstatic.com/images?q=tbn:ANd9GcTyoHP15gS63WGUPtTTRVqcoTrlwNNM8RJYMF3GbIiaADc_xdwcUw&amp;t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4" r="18708" b="16528"/>
          <a:stretch/>
        </p:blipFill>
        <p:spPr bwMode="auto">
          <a:xfrm>
            <a:off x="5761978" y="762000"/>
            <a:ext cx="5656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6842" y="19050"/>
            <a:ext cx="8229600" cy="1143000"/>
          </a:xfrm>
        </p:spPr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cacti are adapted to </a:t>
            </a:r>
            <a:r>
              <a:rPr lang="en-US" u="sng" dirty="0" smtClean="0"/>
              <a:t>retain water and minimize transpiration</a:t>
            </a:r>
            <a:endParaRPr lang="en-US" dirty="0" smtClean="0"/>
          </a:p>
          <a:p>
            <a:r>
              <a:rPr lang="en-US" dirty="0" smtClean="0"/>
              <a:t>animals</a:t>
            </a:r>
          </a:p>
          <a:p>
            <a:pPr lvl="1"/>
            <a:r>
              <a:rPr lang="en-US" u="sng" dirty="0" smtClean="0"/>
              <a:t>require very little water</a:t>
            </a:r>
            <a:endParaRPr lang="en-US" dirty="0" smtClean="0"/>
          </a:p>
          <a:p>
            <a:pPr lvl="1"/>
            <a:r>
              <a:rPr lang="en-US" dirty="0" smtClean="0"/>
              <a:t>tend to be </a:t>
            </a:r>
            <a:r>
              <a:rPr lang="en-US" u="sng" dirty="0" smtClean="0"/>
              <a:t>more active at night</a:t>
            </a:r>
          </a:p>
          <a:p>
            <a:r>
              <a:rPr lang="en-US" dirty="0" smtClean="0"/>
              <a:t>one concern about climate change is </a:t>
            </a:r>
            <a:r>
              <a:rPr lang="en-US" u="sng" dirty="0" smtClean="0"/>
              <a:t>the growth of the desert biome</a:t>
            </a:r>
            <a:r>
              <a:rPr lang="en-US" dirty="0" smtClean="0"/>
              <a:t> as other biomes become </a:t>
            </a:r>
            <a:r>
              <a:rPr lang="en-US" u="sng" dirty="0" smtClean="0"/>
              <a:t>hotter and drier</a:t>
            </a:r>
            <a:endParaRPr lang="en-US" dirty="0" smtClean="0"/>
          </a:p>
        </p:txBody>
      </p:sp>
      <p:pic>
        <p:nvPicPr>
          <p:cNvPr id="17410" name="Picture 2" descr="http://www.thedailygreen.com/cm/thedailygreen/images/5J/sonoran-desert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18" y="353590"/>
            <a:ext cx="4104346" cy="32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atacamaphoto.com/atacama-fauna/desert-animals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48" y="3657600"/>
            <a:ext cx="2022391" cy="13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images.nationalgeographic.com/wpf/media-live/photos/000/002/cache/arabian-camel_223_600x4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2" r="16335"/>
          <a:stretch/>
        </p:blipFill>
        <p:spPr bwMode="auto">
          <a:xfrm>
            <a:off x="4835718" y="3657600"/>
            <a:ext cx="2027040" cy="29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api.ning.com/files/BFl3NxfRv601AEqvy0IYWqTK-7vVYf0Pv7n*z3chO5GysdAz6HdwML1YLYBOTs9YKyLHGLJjnAHDE*1pxk4M8QjM6gByELd0/desert_animal.jpg%253Fwidth%253D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24" y="5105400"/>
            <a:ext cx="1960040" cy="147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Biomes are Open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biome</a:t>
            </a:r>
            <a:r>
              <a:rPr lang="en-US" dirty="0" smtClean="0"/>
              <a:t> is a </a:t>
            </a:r>
            <a:r>
              <a:rPr lang="en-US" u="sng" dirty="0" smtClean="0">
                <a:solidFill>
                  <a:srgbClr val="0000FF"/>
                </a:solidFill>
              </a:rPr>
              <a:t>large geographical region with particular climactic conditions.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 description of a biome includes</a:t>
            </a:r>
          </a:p>
          <a:p>
            <a:pPr lvl="1"/>
            <a:r>
              <a:rPr lang="en-US" dirty="0" smtClean="0"/>
              <a:t>the typical range of </a:t>
            </a:r>
            <a:r>
              <a:rPr lang="en-US" u="sng" dirty="0" smtClean="0">
                <a:solidFill>
                  <a:srgbClr val="0000FF"/>
                </a:solidFill>
              </a:rPr>
              <a:t>temperature and precipitation</a:t>
            </a:r>
          </a:p>
          <a:p>
            <a:pPr lvl="1"/>
            <a:r>
              <a:rPr lang="en-US" dirty="0" smtClean="0"/>
              <a:t>the plants and animals that are </a:t>
            </a:r>
            <a:r>
              <a:rPr lang="en-US" u="sng" dirty="0" smtClean="0">
                <a:solidFill>
                  <a:srgbClr val="0000FF"/>
                </a:solidFill>
              </a:rPr>
              <a:t>adapted to those conditions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My Biome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08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Climatographs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Climatographs</a:t>
            </a:r>
            <a:r>
              <a:rPr lang="en-US" dirty="0" smtClean="0"/>
              <a:t> are summary graphs that describe </a:t>
            </a:r>
            <a:r>
              <a:rPr lang="en-US" u="sng" dirty="0" smtClean="0">
                <a:solidFill>
                  <a:srgbClr val="0000FF"/>
                </a:solidFill>
              </a:rPr>
              <a:t>the average temperature and precipitation each month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for a given region</a:t>
            </a:r>
          </a:p>
          <a:p>
            <a:pPr lvl="1"/>
            <a:r>
              <a:rPr lang="en-US" dirty="0" smtClean="0"/>
              <a:t>the horizontal axis is divided by month</a:t>
            </a:r>
          </a:p>
          <a:p>
            <a:pPr lvl="1"/>
            <a:r>
              <a:rPr lang="en-US" dirty="0" smtClean="0"/>
              <a:t>average precipitation is marked along the left vertical axis and </a:t>
            </a:r>
            <a:r>
              <a:rPr lang="en-US" u="sng" dirty="0" smtClean="0">
                <a:solidFill>
                  <a:srgbClr val="0000FF"/>
                </a:solidFill>
              </a:rPr>
              <a:t>is represented by bars on the graph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average temperatures are marked along the right vertical axis and are </a:t>
            </a:r>
            <a:r>
              <a:rPr lang="en-US" u="sng" dirty="0" smtClean="0">
                <a:solidFill>
                  <a:srgbClr val="0000FF"/>
                </a:solidFill>
              </a:rPr>
              <a:t>represented by a line graph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434" name="Picture 2" descr="http://www.blackgold.ab.ca/ict/Division4/Science/Div.%204/Climatographs/images/index.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18409" r="33771" b="5970"/>
          <a:stretch/>
        </p:blipFill>
        <p:spPr bwMode="auto">
          <a:xfrm>
            <a:off x="4572000" y="1143000"/>
            <a:ext cx="43566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lackgold.ab.ca/ict/Division4/Science/Div.%204/Climatographs/images/index.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9" t="41891" r="1853" b="40995"/>
          <a:stretch/>
        </p:blipFill>
        <p:spPr bwMode="auto">
          <a:xfrm>
            <a:off x="6858000" y="5638800"/>
            <a:ext cx="2014181" cy="8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Uses of </a:t>
            </a:r>
            <a:r>
              <a:rPr lang="en-US" dirty="0" err="1"/>
              <a:t>C</a:t>
            </a:r>
            <a:r>
              <a:rPr lang="en-US" dirty="0" err="1" smtClean="0"/>
              <a:t>limatographs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limatographs</a:t>
            </a:r>
            <a:r>
              <a:rPr lang="en-US" dirty="0" smtClean="0"/>
              <a:t> are most useful when they are used to compare </a:t>
            </a:r>
            <a:r>
              <a:rPr lang="en-US" u="sng" dirty="0" smtClean="0">
                <a:solidFill>
                  <a:srgbClr val="0000FF"/>
                </a:solidFill>
              </a:rPr>
              <a:t>the climate of two different areas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T</a:t>
            </a:r>
            <a:r>
              <a:rPr lang="en-US" dirty="0" smtClean="0"/>
              <a:t>hey can also help identify the factors that determine the climate, such as</a:t>
            </a:r>
          </a:p>
          <a:p>
            <a:pPr lvl="1"/>
            <a:r>
              <a:rPr lang="en-US" dirty="0" smtClean="0"/>
              <a:t>insolation – mostly due to </a:t>
            </a:r>
            <a:r>
              <a:rPr lang="en-US" u="sng" dirty="0" smtClean="0">
                <a:solidFill>
                  <a:srgbClr val="0000FF"/>
                </a:solidFill>
              </a:rPr>
              <a:t>the latitude of the region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patterns of global winds</a:t>
            </a:r>
          </a:p>
          <a:p>
            <a:pPr lvl="1"/>
            <a:r>
              <a:rPr lang="en-US" dirty="0" smtClean="0"/>
              <a:t>patterns of warm and cold ocean’s currents</a:t>
            </a:r>
          </a:p>
          <a:p>
            <a:r>
              <a:rPr lang="en-US" dirty="0"/>
              <a:t>Y</a:t>
            </a:r>
            <a:r>
              <a:rPr lang="en-US" dirty="0" smtClean="0"/>
              <a:t>ou can also use </a:t>
            </a:r>
            <a:r>
              <a:rPr lang="en-US" dirty="0" err="1" smtClean="0"/>
              <a:t>climatographs</a:t>
            </a:r>
            <a:r>
              <a:rPr lang="en-US" dirty="0" smtClean="0"/>
              <a:t> to </a:t>
            </a:r>
            <a:r>
              <a:rPr lang="en-US" u="sng" dirty="0" smtClean="0">
                <a:solidFill>
                  <a:srgbClr val="0000FF"/>
                </a:solidFill>
              </a:rPr>
              <a:t>predict the biome of the region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743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Grasslands vary in plants and animals and are located all over the world</a:t>
            </a:r>
          </a:p>
          <a:p>
            <a:r>
              <a:rPr lang="en-US" dirty="0" smtClean="0"/>
              <a:t>What general trends do you notice in these grassland </a:t>
            </a:r>
            <a:r>
              <a:rPr lang="en-US" dirty="0" err="1" smtClean="0"/>
              <a:t>climatographs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9458" name="Picture 2" descr="http://morriscourse.com/elements_of_ecology/images/biome_map_temp_grass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6096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Problems: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Below are five </a:t>
            </a:r>
            <a:r>
              <a:rPr lang="en-US" dirty="0" err="1" smtClean="0"/>
              <a:t>climatographs</a:t>
            </a:r>
            <a:r>
              <a:rPr lang="en-US" dirty="0" smtClean="0"/>
              <a:t> that represent five </a:t>
            </a:r>
            <a:r>
              <a:rPr lang="en-US" b="1" u="sng" dirty="0" smtClean="0">
                <a:solidFill>
                  <a:srgbClr val="0000FF"/>
                </a:solidFill>
              </a:rPr>
              <a:t>Canadian</a:t>
            </a:r>
            <a:r>
              <a:rPr lang="en-US" dirty="0" smtClean="0"/>
              <a:t> cities.</a:t>
            </a:r>
          </a:p>
          <a:p>
            <a:r>
              <a:rPr lang="en-US" dirty="0" smtClean="0"/>
              <a:t>1) Match each </a:t>
            </a:r>
            <a:r>
              <a:rPr lang="en-US" dirty="0" err="1" smtClean="0"/>
              <a:t>climatograph</a:t>
            </a:r>
            <a:r>
              <a:rPr lang="en-US" dirty="0" smtClean="0"/>
              <a:t> with the biome it represents</a:t>
            </a:r>
          </a:p>
          <a:p>
            <a:r>
              <a:rPr lang="en-US" dirty="0" smtClean="0"/>
              <a:t>2) Which biome is not represented?</a:t>
            </a:r>
          </a:p>
          <a:p>
            <a:r>
              <a:rPr lang="en-US" dirty="0" smtClean="0"/>
              <a:t>3) Match the biome with its city.  The five cities are:</a:t>
            </a:r>
          </a:p>
          <a:p>
            <a:pPr lvl="1"/>
            <a:r>
              <a:rPr lang="en-US" dirty="0" smtClean="0"/>
              <a:t>Ottawa, ON</a:t>
            </a:r>
          </a:p>
          <a:p>
            <a:pPr lvl="1"/>
            <a:r>
              <a:rPr lang="en-US" dirty="0" smtClean="0"/>
              <a:t>Grande Prairie, AB</a:t>
            </a:r>
          </a:p>
          <a:p>
            <a:pPr lvl="1"/>
            <a:r>
              <a:rPr lang="en-US" dirty="0" smtClean="0"/>
              <a:t>Whitehorse, YT</a:t>
            </a:r>
          </a:p>
          <a:p>
            <a:pPr lvl="1"/>
            <a:r>
              <a:rPr lang="en-US" dirty="0" smtClean="0"/>
              <a:t>Nanaimo, BC</a:t>
            </a:r>
          </a:p>
          <a:p>
            <a:pPr lvl="1"/>
            <a:r>
              <a:rPr lang="en-US" dirty="0" smtClean="0"/>
              <a:t>Calgary, 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022909"/>
              </p:ext>
            </p:extLst>
          </p:nvPr>
        </p:nvGraphicFramePr>
        <p:xfrm>
          <a:off x="685800" y="762000"/>
          <a:ext cx="3745027" cy="277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25656"/>
              </p:ext>
            </p:extLst>
          </p:nvPr>
        </p:nvGraphicFramePr>
        <p:xfrm>
          <a:off x="609600" y="4576549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67223"/>
              </p:ext>
            </p:extLst>
          </p:nvPr>
        </p:nvGraphicFramePr>
        <p:xfrm>
          <a:off x="4456230" y="-13648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12385"/>
              </p:ext>
            </p:extLst>
          </p:nvPr>
        </p:nvGraphicFramePr>
        <p:xfrm>
          <a:off x="4486439" y="2272352"/>
          <a:ext cx="3795713" cy="227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91659"/>
              </p:ext>
            </p:extLst>
          </p:nvPr>
        </p:nvGraphicFramePr>
        <p:xfrm>
          <a:off x="4486439" y="4581709"/>
          <a:ext cx="3795713" cy="227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67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40137"/>
              </p:ext>
            </p:extLst>
          </p:nvPr>
        </p:nvGraphicFramePr>
        <p:xfrm>
          <a:off x="152400" y="152400"/>
          <a:ext cx="881467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867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City A represents the grassland biome</a:t>
            </a:r>
          </a:p>
          <a:p>
            <a:r>
              <a:rPr lang="en-US" sz="2800" dirty="0" smtClean="0"/>
              <a:t>CALGARY, 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3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77150"/>
              </p:ext>
            </p:extLst>
          </p:nvPr>
        </p:nvGraphicFramePr>
        <p:xfrm>
          <a:off x="152400" y="152400"/>
          <a:ext cx="889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867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City B represents the taiga biome</a:t>
            </a:r>
          </a:p>
          <a:p>
            <a:r>
              <a:rPr lang="en-US" sz="2800" dirty="0" smtClean="0"/>
              <a:t>GRANDE PRAIRIE, 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3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535064"/>
              </p:ext>
            </p:extLst>
          </p:nvPr>
        </p:nvGraphicFramePr>
        <p:xfrm>
          <a:off x="152400" y="152400"/>
          <a:ext cx="889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867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City C represents the tundra biome</a:t>
            </a:r>
          </a:p>
          <a:p>
            <a:r>
              <a:rPr lang="en-US" sz="2800" dirty="0" smtClean="0"/>
              <a:t>WHITEHORSE, YT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9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343088"/>
              </p:ext>
            </p:extLst>
          </p:nvPr>
        </p:nvGraphicFramePr>
        <p:xfrm>
          <a:off x="152400" y="152400"/>
          <a:ext cx="889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867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City D represents the (temperate) rainforest biome</a:t>
            </a:r>
          </a:p>
          <a:p>
            <a:r>
              <a:rPr lang="en-US" sz="2800" dirty="0" smtClean="0"/>
              <a:t>NANAIMO, BC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5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Biomes are Open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iomes function as a </a:t>
            </a:r>
            <a:r>
              <a:rPr lang="en-US" b="1" dirty="0" smtClean="0"/>
              <a:t>system</a:t>
            </a:r>
            <a:r>
              <a:rPr lang="en-US" dirty="0" smtClean="0"/>
              <a:t> – a set of interconnected parts that may exchange energy and/or matter with the surroundings</a:t>
            </a:r>
          </a:p>
          <a:p>
            <a:pPr lvl="1"/>
            <a:r>
              <a:rPr lang="en-US" b="1" dirty="0" smtClean="0"/>
              <a:t>open systems</a:t>
            </a:r>
            <a:r>
              <a:rPr lang="en-US" dirty="0" smtClean="0"/>
              <a:t> – exchange </a:t>
            </a:r>
            <a:r>
              <a:rPr lang="en-US" u="sng" dirty="0" smtClean="0">
                <a:solidFill>
                  <a:srgbClr val="0000FF"/>
                </a:solidFill>
              </a:rPr>
              <a:t>energy AND matter with the surroundings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examples – the human body, a home, a fish tank, cells</a:t>
            </a:r>
          </a:p>
          <a:p>
            <a:pPr lvl="1"/>
            <a:r>
              <a:rPr lang="en-US" b="1" dirty="0" smtClean="0"/>
              <a:t>closed systems</a:t>
            </a:r>
            <a:r>
              <a:rPr lang="en-US" dirty="0" smtClean="0"/>
              <a:t> – exchange </a:t>
            </a:r>
            <a:r>
              <a:rPr lang="en-US" u="sng" dirty="0" smtClean="0">
                <a:solidFill>
                  <a:srgbClr val="0000FF"/>
                </a:solidFill>
              </a:rPr>
              <a:t>energy, but not matter with the surroundings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examples – a sealed Tupperware container, the hydrosphere</a:t>
            </a:r>
          </a:p>
        </p:txBody>
      </p:sp>
    </p:spTree>
    <p:extLst>
      <p:ext uri="{BB962C8B-B14F-4D97-AF65-F5344CB8AC3E}">
        <p14:creationId xmlns:p14="http://schemas.microsoft.com/office/powerpoint/2010/main" val="3607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980656"/>
              </p:ext>
            </p:extLst>
          </p:nvPr>
        </p:nvGraphicFramePr>
        <p:xfrm>
          <a:off x="152400" y="152400"/>
          <a:ext cx="8890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867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City E represents the deciduous forest biome</a:t>
            </a:r>
          </a:p>
          <a:p>
            <a:r>
              <a:rPr lang="en-US" sz="2400" dirty="0" smtClean="0"/>
              <a:t>OTTAWA, ON		The biome not represented is the desert biome.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0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Biomes are Open </a:t>
            </a:r>
            <a:r>
              <a:rPr lang="en-US" dirty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biome gets input energy from the sun, and loses energy through heat, or chemical energy to other biomes.</a:t>
            </a:r>
          </a:p>
          <a:p>
            <a:r>
              <a:rPr lang="en-US" dirty="0"/>
              <a:t>A</a:t>
            </a:r>
            <a:r>
              <a:rPr lang="en-US" dirty="0" smtClean="0"/>
              <a:t> biome exchanges matter such as air, water, and plants and animals with other biomes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ecause they exchange both energy and matter with the surroundings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u="sng" dirty="0" smtClean="0">
                <a:solidFill>
                  <a:srgbClr val="0000FF"/>
                </a:solidFill>
              </a:rPr>
              <a:t>biomes are considered to be open systems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Earth’s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38" y="914400"/>
            <a:ext cx="8388161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Different classification systems exist for biomes – some textbooks define as many as 20 different biomes</a:t>
            </a:r>
          </a:p>
          <a:p>
            <a:r>
              <a:rPr lang="en-US" dirty="0" smtClean="0"/>
              <a:t>In this course we classify the Earth according to SIX biomes</a:t>
            </a:r>
          </a:p>
        </p:txBody>
      </p:sp>
      <p:pic>
        <p:nvPicPr>
          <p:cNvPr id="4" name="Picture 3" descr="C:\Documents and Settings\uwallde\My Documents\Data\AW_Science10_ppt\ Images_AWS&amp;T10\UnitD\D07_FigD2_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1"/>
            <a:ext cx="7937311" cy="42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Biomes</a:t>
            </a:r>
            <a:endParaRPr lang="en-US" dirty="0"/>
          </a:p>
        </p:txBody>
      </p:sp>
      <p:pic>
        <p:nvPicPr>
          <p:cNvPr id="7" name="Picture 3" descr="C:\Documents and Settings\uwallde\My Documents\Data\AW_Science10_ppt\ Images_AWS&amp;T10\UnitD\D09_FigD2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59688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</a:t>
            </a:r>
            <a:r>
              <a:rPr lang="en-US" dirty="0"/>
              <a:t>B</a:t>
            </a:r>
            <a:r>
              <a:rPr lang="en-US" dirty="0" smtClean="0"/>
              <a:t>iomes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4495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biome has a typical range of temperature &amp; precipitation</a:t>
            </a:r>
          </a:p>
          <a:p>
            <a:r>
              <a:rPr lang="en-US" dirty="0" smtClean="0"/>
              <a:t>They can be plotted on a graph</a:t>
            </a:r>
          </a:p>
          <a:p>
            <a:pPr lvl="1"/>
            <a:r>
              <a:rPr lang="en-US" dirty="0" smtClean="0"/>
              <a:t>deserts are </a:t>
            </a:r>
            <a:r>
              <a:rPr lang="en-US" u="sng" dirty="0" smtClean="0">
                <a:solidFill>
                  <a:srgbClr val="0000FF"/>
                </a:solidFill>
              </a:rPr>
              <a:t>hot and dry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rain forests are </a:t>
            </a:r>
            <a:r>
              <a:rPr lang="en-US" u="sng" dirty="0" smtClean="0">
                <a:solidFill>
                  <a:srgbClr val="0000FF"/>
                </a:solidFill>
              </a:rPr>
              <a:t>hot and wet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tundra are </a:t>
            </a:r>
            <a:r>
              <a:rPr lang="en-US" u="sng" dirty="0" smtClean="0">
                <a:solidFill>
                  <a:srgbClr val="0000FF"/>
                </a:solidFill>
              </a:rPr>
              <a:t>cold and dry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95800" y="1263191"/>
            <a:ext cx="4648200" cy="5377746"/>
            <a:chOff x="4114800" y="1960417"/>
            <a:chExt cx="4138241" cy="3722129"/>
          </a:xfrm>
        </p:grpSpPr>
        <p:grpSp>
          <p:nvGrpSpPr>
            <p:cNvPr id="6" name="Group 5"/>
            <p:cNvGrpSpPr/>
            <p:nvPr/>
          </p:nvGrpSpPr>
          <p:grpSpPr>
            <a:xfrm>
              <a:off x="4114800" y="1960417"/>
              <a:ext cx="4138241" cy="3722129"/>
              <a:chOff x="4548559" y="2971803"/>
              <a:chExt cx="4138241" cy="3722129"/>
            </a:xfrm>
          </p:grpSpPr>
          <p:sp>
            <p:nvSpPr>
              <p:cNvPr id="7" name="Left-Right Arrow 6"/>
              <p:cNvSpPr/>
              <p:nvPr/>
            </p:nvSpPr>
            <p:spPr>
              <a:xfrm>
                <a:off x="5029200" y="5998759"/>
                <a:ext cx="3505200" cy="381000"/>
              </a:xfrm>
              <a:prstGeom prst="leftRightArrow">
                <a:avLst/>
              </a:prstGeom>
              <a:gradFill flip="none" rotWithShape="1">
                <a:gsLst>
                  <a:gs pos="2000">
                    <a:schemeClr val="accent6">
                      <a:lumMod val="20000"/>
                      <a:lumOff val="80000"/>
                    </a:schemeClr>
                  </a:gs>
                  <a:gs pos="19000">
                    <a:schemeClr val="accent2"/>
                  </a:gs>
                  <a:gs pos="38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-Right Arrow 7"/>
              <p:cNvSpPr/>
              <p:nvPr/>
            </p:nvSpPr>
            <p:spPr>
              <a:xfrm rot="5400000">
                <a:off x="3477621" y="4332882"/>
                <a:ext cx="3217458" cy="495300"/>
              </a:xfrm>
              <a:prstGeom prst="leftRightArrow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76800" y="6324600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dry           PRECIPITATION          wet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3050706" y="4651180"/>
                <a:ext cx="3365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cold        TEMPERATURE       hot</a:t>
                </a:r>
                <a:endParaRPr lang="en-US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837689" y="2570017"/>
              <a:ext cx="565687" cy="14478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37689" y="4017818"/>
              <a:ext cx="565687" cy="94510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03376" y="2552943"/>
              <a:ext cx="685800" cy="207447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89176" y="3671210"/>
              <a:ext cx="914400" cy="9562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89176" y="2868254"/>
              <a:ext cx="914400" cy="8029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89176" y="2552943"/>
              <a:ext cx="1828800" cy="3153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http://www.world-builders.org/lessons/less/biomes/deciduous/decfor/dectrees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000"/>
            <a:stretch/>
          </p:blipFill>
          <p:spPr bwMode="auto">
            <a:xfrm>
              <a:off x="6096002" y="2859447"/>
              <a:ext cx="914399" cy="8117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t2.gstatic.com/images?q=tbn:ANd9GcTyoHP15gS63WGUPtTTRVqcoTrlwNNM8RJYMF3GbIiaADc_xdwcUw&amp;t=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4" r="18708" b="16528"/>
            <a:stretch/>
          </p:blipFill>
          <p:spPr bwMode="auto">
            <a:xfrm>
              <a:off x="4833141" y="2570018"/>
              <a:ext cx="565688" cy="1447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files.louisbiome.webnode.com/200000022-0a3e60c332/taig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895"/>
            <a:stretch/>
          </p:blipFill>
          <p:spPr bwMode="auto">
            <a:xfrm>
              <a:off x="6096002" y="3685669"/>
              <a:ext cx="914400" cy="952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4.bp.blogspot.com/_2wxAJ59kdSA/TVGHwmolprI/AAAAAAAAAT0/14fEjoMaRb0/s1600/konza1-prairie-1600x1200+%25281%252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7" r="47748"/>
            <a:stretch/>
          </p:blipFill>
          <p:spPr bwMode="auto">
            <a:xfrm>
              <a:off x="5419301" y="2569301"/>
              <a:ext cx="685800" cy="206863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files.tundrabiome.webnode.com/200000014-e3c07e5b48/5_tundra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3" r="61356"/>
            <a:stretch/>
          </p:blipFill>
          <p:spPr bwMode="auto">
            <a:xfrm>
              <a:off x="4833141" y="4009286"/>
              <a:ext cx="586160" cy="9451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rfadventures.com/images/School%20Images/rainforest%20edu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3" t="73544" b="5418"/>
            <a:stretch/>
          </p:blipFill>
          <p:spPr bwMode="auto">
            <a:xfrm>
              <a:off x="6123296" y="2581225"/>
              <a:ext cx="1801504" cy="2870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49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5720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ost tundra is found around the Arctic circle</a:t>
            </a:r>
          </a:p>
          <a:p>
            <a:r>
              <a:rPr lang="en-US" dirty="0"/>
              <a:t>T</a:t>
            </a:r>
            <a:r>
              <a:rPr lang="en-US" dirty="0" smtClean="0"/>
              <a:t>he number of hours of daylight </a:t>
            </a:r>
            <a:r>
              <a:rPr lang="en-US" u="sng" dirty="0" smtClean="0">
                <a:solidFill>
                  <a:srgbClr val="0000FF"/>
                </a:solidFill>
              </a:rPr>
              <a:t>vary greatly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in winter, this biome receives </a:t>
            </a:r>
            <a:r>
              <a:rPr lang="en-US" u="sng" dirty="0" smtClean="0">
                <a:solidFill>
                  <a:srgbClr val="0000FF"/>
                </a:solidFill>
              </a:rPr>
              <a:t>little to no isolation.</a:t>
            </a:r>
          </a:p>
          <a:p>
            <a:r>
              <a:rPr lang="en-US" dirty="0"/>
              <a:t>I</a:t>
            </a:r>
            <a:r>
              <a:rPr lang="en-US" dirty="0" smtClean="0"/>
              <a:t>ce and snow cover most of the tundra year-round, known as </a:t>
            </a:r>
            <a:r>
              <a:rPr lang="en-US" u="sng" dirty="0" smtClean="0">
                <a:solidFill>
                  <a:srgbClr val="0000FF"/>
                </a:solidFill>
              </a:rPr>
              <a:t>permafrost.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his means the region has </a:t>
            </a:r>
            <a:r>
              <a:rPr lang="en-US" u="sng" dirty="0" smtClean="0">
                <a:solidFill>
                  <a:srgbClr val="0000FF"/>
                </a:solidFill>
              </a:rPr>
              <a:t>high albedo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therefore reflects most radiation back into space</a:t>
            </a:r>
          </a:p>
        </p:txBody>
      </p:sp>
      <p:pic>
        <p:nvPicPr>
          <p:cNvPr id="1026" name="Picture 2" descr="http://files.tundrabiome.webnode.com/200000014-e3c07e5b48/5_tund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4" y="3710987"/>
            <a:ext cx="3560063" cy="24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ndows2universe.org/earth/images/tundra_map_b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26" y="1143000"/>
            <a:ext cx="3564341" cy="24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03470" y="624955"/>
            <a:ext cx="565687" cy="14478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03470" y="2072756"/>
            <a:ext cx="565687" cy="94510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69157" y="607881"/>
            <a:ext cx="685800" cy="2074473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4957" y="1726148"/>
            <a:ext cx="914400" cy="956206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54957" y="923192"/>
            <a:ext cx="914400" cy="802956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54957" y="607881"/>
            <a:ext cx="1828800" cy="315311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00600" cy="5135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ecause of a lack sun, the tundra is characterized by </a:t>
            </a:r>
            <a:r>
              <a:rPr lang="en-US" u="sng" dirty="0" smtClean="0">
                <a:solidFill>
                  <a:srgbClr val="0000FF"/>
                </a:solidFill>
              </a:rPr>
              <a:t>the coldest and driest conditions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any biome</a:t>
            </a:r>
          </a:p>
          <a:p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short life cycle (to reproduce during short summer)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small and lie close to ground</a:t>
            </a:r>
          </a:p>
          <a:p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feed mostly on fish</a:t>
            </a:r>
          </a:p>
          <a:p>
            <a:pPr lvl="1"/>
            <a:r>
              <a:rPr lang="en-US" dirty="0" smtClean="0"/>
              <a:t>protect themselves by burrowing underground or </a:t>
            </a:r>
            <a:r>
              <a:rPr lang="en-US" u="sng" dirty="0" smtClean="0">
                <a:solidFill>
                  <a:srgbClr val="0000FF"/>
                </a:solidFill>
              </a:rPr>
              <a:t>with thick coats and squat bodies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files.tundrabiome.webnode.com/200000014-e3c07e5b48/5_tund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r="61356"/>
          <a:stretch/>
        </p:blipFill>
        <p:spPr bwMode="auto">
          <a:xfrm>
            <a:off x="5703470" y="2057400"/>
            <a:ext cx="533714" cy="9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5464634" y="3049702"/>
            <a:ext cx="3505200" cy="381000"/>
          </a:xfrm>
          <a:prstGeom prst="leftRightArrow">
            <a:avLst/>
          </a:prstGeom>
          <a:gradFill flip="none" rotWithShape="1">
            <a:gsLst>
              <a:gs pos="2000">
                <a:schemeClr val="accent6">
                  <a:lumMod val="20000"/>
                  <a:lumOff val="80000"/>
                </a:schemeClr>
              </a:gs>
              <a:gs pos="19000">
                <a:schemeClr val="accent2"/>
              </a:gs>
              <a:gs pos="38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5400000">
            <a:off x="3913055" y="1383825"/>
            <a:ext cx="3217458" cy="4953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2234" y="33755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          PRECIPITATION          wet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486140" y="1702123"/>
            <a:ext cx="336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       TEMPERATURE       hot</a:t>
            </a:r>
            <a:endParaRPr lang="en-US" dirty="0"/>
          </a:p>
        </p:txBody>
      </p:sp>
      <p:pic>
        <p:nvPicPr>
          <p:cNvPr id="12290" name="Picture 2" descr="http://www.stanford.edu/group/ccr/ccrblog/polar%20b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77" y="5105400"/>
            <a:ext cx="2046408" cy="15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v.com/ipusers/lsg/Pix/Vacation/Gaspe06/LichenFie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4" y="39624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1169</Words>
  <Application>Microsoft Office PowerPoint</Application>
  <PresentationFormat>On-screen Show (4:3)</PresentationFormat>
  <Paragraphs>185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Unit D</vt:lpstr>
      <vt:lpstr>Biomes are Open Systems</vt:lpstr>
      <vt:lpstr>Biomes are Open Systems</vt:lpstr>
      <vt:lpstr>Biomes are Open Systems</vt:lpstr>
      <vt:lpstr>Earth’s Biomes</vt:lpstr>
      <vt:lpstr>Canada’s Biomes</vt:lpstr>
      <vt:lpstr>The Six Biomes</vt:lpstr>
      <vt:lpstr>Tundra</vt:lpstr>
      <vt:lpstr>Tundra</vt:lpstr>
      <vt:lpstr>Taiga</vt:lpstr>
      <vt:lpstr>Taiga</vt:lpstr>
      <vt:lpstr>Deciduous Forest</vt:lpstr>
      <vt:lpstr>Deciduous Forest</vt:lpstr>
      <vt:lpstr>Grassland</vt:lpstr>
      <vt:lpstr>Grassland</vt:lpstr>
      <vt:lpstr>Rainforest</vt:lpstr>
      <vt:lpstr>Rainforest</vt:lpstr>
      <vt:lpstr>Desert</vt:lpstr>
      <vt:lpstr>Desert</vt:lpstr>
      <vt:lpstr>My Biome</vt:lpstr>
      <vt:lpstr>Climatographs</vt:lpstr>
      <vt:lpstr>Uses of Climatographs</vt:lpstr>
      <vt:lpstr>Practice Problem:</vt:lpstr>
      <vt:lpstr>Practice Problems: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Edmonton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</dc:title>
  <dc:creator>martins</dc:creator>
  <cp:lastModifiedBy>Pilipchuk, Cheryl</cp:lastModifiedBy>
  <cp:revision>177</cp:revision>
  <dcterms:created xsi:type="dcterms:W3CDTF">2011-03-31T19:59:28Z</dcterms:created>
  <dcterms:modified xsi:type="dcterms:W3CDTF">2017-12-18T22:44:09Z</dcterms:modified>
</cp:coreProperties>
</file>