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slides/slide142.xml" ContentType="application/vnd.openxmlformats-officedocument.presentationml.slide+xml"/>
  <Override PartName="/ppt/slides/slide143.xml" ContentType="application/vnd.openxmlformats-officedocument.presentationml.slide+xml"/>
  <Override PartName="/ppt/slides/slide144.xml" ContentType="application/vnd.openxmlformats-officedocument.presentationml.slide+xml"/>
  <Override PartName="/ppt/slides/slide145.xml" ContentType="application/vnd.openxmlformats-officedocument.presentationml.slide+xml"/>
  <Override PartName="/ppt/slides/slide146.xml" ContentType="application/vnd.openxmlformats-officedocument.presentationml.slide+xml"/>
  <Override PartName="/ppt/slides/slide147.xml" ContentType="application/vnd.openxmlformats-officedocument.presentationml.slide+xml"/>
  <Override PartName="/ppt/slides/slide148.xml" ContentType="application/vnd.openxmlformats-officedocument.presentationml.slide+xml"/>
  <Override PartName="/ppt/slides/slide149.xml" ContentType="application/vnd.openxmlformats-officedocument.presentationml.slide+xml"/>
  <Override PartName="/ppt/slides/slide150.xml" ContentType="application/vnd.openxmlformats-officedocument.presentationml.slide+xml"/>
  <Override PartName="/ppt/slides/slide151.xml" ContentType="application/vnd.openxmlformats-officedocument.presentationml.slide+xml"/>
  <Override PartName="/ppt/slides/slide152.xml" ContentType="application/vnd.openxmlformats-officedocument.presentationml.slide+xml"/>
  <Override PartName="/ppt/slides/slide153.xml" ContentType="application/vnd.openxmlformats-officedocument.presentationml.slide+xml"/>
  <Override PartName="/ppt/slides/slide154.xml" ContentType="application/vnd.openxmlformats-officedocument.presentationml.slide+xml"/>
  <Override PartName="/ppt/slides/slide155.xml" ContentType="application/vnd.openxmlformats-officedocument.presentationml.slide+xml"/>
  <Override PartName="/ppt/slides/slide156.xml" ContentType="application/vnd.openxmlformats-officedocument.presentationml.slide+xml"/>
  <Override PartName="/ppt/slides/slide157.xml" ContentType="application/vnd.openxmlformats-officedocument.presentationml.slide+xml"/>
  <Override PartName="/ppt/slides/slide158.xml" ContentType="application/vnd.openxmlformats-officedocument.presentationml.slide+xml"/>
  <Override PartName="/ppt/slides/slide159.xml" ContentType="application/vnd.openxmlformats-officedocument.presentationml.slide+xml"/>
  <Override PartName="/ppt/slides/slide160.xml" ContentType="application/vnd.openxmlformats-officedocument.presentationml.slide+xml"/>
  <Override PartName="/ppt/slides/slide161.xml" ContentType="application/vnd.openxmlformats-officedocument.presentationml.slide+xml"/>
  <Override PartName="/ppt/slides/slide162.xml" ContentType="application/vnd.openxmlformats-officedocument.presentationml.slide+xml"/>
  <Override PartName="/ppt/slides/slide16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04" r:id="rId1"/>
  </p:sldMasterIdLst>
  <p:notesMasterIdLst>
    <p:notesMasterId r:id="rId165"/>
  </p:notesMasterIdLst>
  <p:sldIdLst>
    <p:sldId id="256" r:id="rId2"/>
    <p:sldId id="258" r:id="rId3"/>
    <p:sldId id="257" r:id="rId4"/>
    <p:sldId id="259" r:id="rId5"/>
    <p:sldId id="387" r:id="rId6"/>
    <p:sldId id="260" r:id="rId7"/>
    <p:sldId id="261" r:id="rId8"/>
    <p:sldId id="262" r:id="rId9"/>
    <p:sldId id="388" r:id="rId10"/>
    <p:sldId id="265" r:id="rId11"/>
    <p:sldId id="389" r:id="rId12"/>
    <p:sldId id="264" r:id="rId13"/>
    <p:sldId id="263" r:id="rId14"/>
    <p:sldId id="266" r:id="rId15"/>
    <p:sldId id="267" r:id="rId16"/>
    <p:sldId id="390" r:id="rId17"/>
    <p:sldId id="268" r:id="rId18"/>
    <p:sldId id="391" r:id="rId19"/>
    <p:sldId id="392" r:id="rId20"/>
    <p:sldId id="270" r:id="rId21"/>
    <p:sldId id="394" r:id="rId22"/>
    <p:sldId id="271" r:id="rId23"/>
    <p:sldId id="272" r:id="rId24"/>
    <p:sldId id="395" r:id="rId25"/>
    <p:sldId id="274" r:id="rId26"/>
    <p:sldId id="396" r:id="rId27"/>
    <p:sldId id="275" r:id="rId28"/>
    <p:sldId id="397" r:id="rId29"/>
    <p:sldId id="276" r:id="rId30"/>
    <p:sldId id="398" r:id="rId31"/>
    <p:sldId id="277" r:id="rId32"/>
    <p:sldId id="278" r:id="rId33"/>
    <p:sldId id="279" r:id="rId34"/>
    <p:sldId id="399" r:id="rId35"/>
    <p:sldId id="280" r:id="rId36"/>
    <p:sldId id="281" r:id="rId37"/>
    <p:sldId id="282" r:id="rId38"/>
    <p:sldId id="283" r:id="rId39"/>
    <p:sldId id="400" r:id="rId40"/>
    <p:sldId id="401" r:id="rId41"/>
    <p:sldId id="306" r:id="rId42"/>
    <p:sldId id="273" r:id="rId43"/>
    <p:sldId id="402" r:id="rId44"/>
    <p:sldId id="284" r:id="rId45"/>
    <p:sldId id="403" r:id="rId46"/>
    <p:sldId id="285" r:id="rId47"/>
    <p:sldId id="418" r:id="rId48"/>
    <p:sldId id="287" r:id="rId49"/>
    <p:sldId id="404" r:id="rId50"/>
    <p:sldId id="286" r:id="rId51"/>
    <p:sldId id="288" r:id="rId52"/>
    <p:sldId id="405" r:id="rId53"/>
    <p:sldId id="289" r:id="rId54"/>
    <p:sldId id="290" r:id="rId55"/>
    <p:sldId id="294" r:id="rId56"/>
    <p:sldId id="291" r:id="rId57"/>
    <p:sldId id="293" r:id="rId58"/>
    <p:sldId id="292" r:id="rId59"/>
    <p:sldId id="295" r:id="rId60"/>
    <p:sldId id="406" r:id="rId61"/>
    <p:sldId id="297" r:id="rId62"/>
    <p:sldId id="299" r:id="rId63"/>
    <p:sldId id="298" r:id="rId64"/>
    <p:sldId id="296" r:id="rId65"/>
    <p:sldId id="301" r:id="rId66"/>
    <p:sldId id="302" r:id="rId67"/>
    <p:sldId id="303" r:id="rId68"/>
    <p:sldId id="304" r:id="rId69"/>
    <p:sldId id="407" r:id="rId70"/>
    <p:sldId id="305" r:id="rId71"/>
    <p:sldId id="419" r:id="rId72"/>
    <p:sldId id="307" r:id="rId73"/>
    <p:sldId id="308" r:id="rId74"/>
    <p:sldId id="309" r:id="rId75"/>
    <p:sldId id="408" r:id="rId76"/>
    <p:sldId id="310" r:id="rId77"/>
    <p:sldId id="311" r:id="rId78"/>
    <p:sldId id="410" r:id="rId79"/>
    <p:sldId id="409" r:id="rId80"/>
    <p:sldId id="312" r:id="rId81"/>
    <p:sldId id="411" r:id="rId82"/>
    <p:sldId id="313" r:id="rId83"/>
    <p:sldId id="315" r:id="rId84"/>
    <p:sldId id="316" r:id="rId85"/>
    <p:sldId id="317" r:id="rId86"/>
    <p:sldId id="314" r:id="rId87"/>
    <p:sldId id="412" r:id="rId88"/>
    <p:sldId id="318" r:id="rId89"/>
    <p:sldId id="413" r:id="rId90"/>
    <p:sldId id="420" r:id="rId91"/>
    <p:sldId id="331" r:id="rId92"/>
    <p:sldId id="332" r:id="rId93"/>
    <p:sldId id="334" r:id="rId94"/>
    <p:sldId id="333" r:id="rId95"/>
    <p:sldId id="335" r:id="rId96"/>
    <p:sldId id="336" r:id="rId97"/>
    <p:sldId id="337" r:id="rId98"/>
    <p:sldId id="338" r:id="rId99"/>
    <p:sldId id="339" r:id="rId100"/>
    <p:sldId id="340" r:id="rId101"/>
    <p:sldId id="421" r:id="rId102"/>
    <p:sldId id="341" r:id="rId103"/>
    <p:sldId id="342" r:id="rId104"/>
    <p:sldId id="343" r:id="rId105"/>
    <p:sldId id="414" r:id="rId106"/>
    <p:sldId id="344" r:id="rId107"/>
    <p:sldId id="415" r:id="rId108"/>
    <p:sldId id="345" r:id="rId109"/>
    <p:sldId id="346" r:id="rId110"/>
    <p:sldId id="347" r:id="rId111"/>
    <p:sldId id="348" r:id="rId112"/>
    <p:sldId id="350" r:id="rId113"/>
    <p:sldId id="349" r:id="rId114"/>
    <p:sldId id="351" r:id="rId115"/>
    <p:sldId id="352" r:id="rId116"/>
    <p:sldId id="353" r:id="rId117"/>
    <p:sldId id="422" r:id="rId118"/>
    <p:sldId id="319" r:id="rId119"/>
    <p:sldId id="355" r:id="rId120"/>
    <p:sldId id="356" r:id="rId121"/>
    <p:sldId id="416" r:id="rId122"/>
    <p:sldId id="357" r:id="rId123"/>
    <p:sldId id="358" r:id="rId124"/>
    <p:sldId id="354" r:id="rId125"/>
    <p:sldId id="322" r:id="rId126"/>
    <p:sldId id="327" r:id="rId127"/>
    <p:sldId id="321" r:id="rId128"/>
    <p:sldId id="326" r:id="rId129"/>
    <p:sldId id="325" r:id="rId130"/>
    <p:sldId id="330" r:id="rId131"/>
    <p:sldId id="323" r:id="rId132"/>
    <p:sldId id="328" r:id="rId133"/>
    <p:sldId id="324" r:id="rId134"/>
    <p:sldId id="329" r:id="rId135"/>
    <p:sldId id="320" r:id="rId136"/>
    <p:sldId id="359" r:id="rId137"/>
    <p:sldId id="367" r:id="rId138"/>
    <p:sldId id="368" r:id="rId139"/>
    <p:sldId id="370" r:id="rId140"/>
    <p:sldId id="366" r:id="rId141"/>
    <p:sldId id="360" r:id="rId142"/>
    <p:sldId id="361" r:id="rId143"/>
    <p:sldId id="362" r:id="rId144"/>
    <p:sldId id="363" r:id="rId145"/>
    <p:sldId id="365" r:id="rId146"/>
    <p:sldId id="364" r:id="rId147"/>
    <p:sldId id="371" r:id="rId148"/>
    <p:sldId id="300" r:id="rId149"/>
    <p:sldId id="417" r:id="rId150"/>
    <p:sldId id="372" r:id="rId151"/>
    <p:sldId id="373" r:id="rId152"/>
    <p:sldId id="374" r:id="rId153"/>
    <p:sldId id="375" r:id="rId154"/>
    <p:sldId id="376" r:id="rId155"/>
    <p:sldId id="377" r:id="rId156"/>
    <p:sldId id="378" r:id="rId157"/>
    <p:sldId id="379" r:id="rId158"/>
    <p:sldId id="380" r:id="rId159"/>
    <p:sldId id="382" r:id="rId160"/>
    <p:sldId id="383" r:id="rId161"/>
    <p:sldId id="381" r:id="rId162"/>
    <p:sldId id="384" r:id="rId163"/>
    <p:sldId id="385" r:id="rId16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p:scale>
          <a:sx n="116" d="100"/>
          <a:sy n="116" d="100"/>
        </p:scale>
        <p:origin x="1464" y="-13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12" Type="http://schemas.openxmlformats.org/officeDocument/2006/relationships/slide" Target="slides/slide111.xml"/><Relationship Id="rId133" Type="http://schemas.openxmlformats.org/officeDocument/2006/relationships/slide" Target="slides/slide132.xml"/><Relationship Id="rId138" Type="http://schemas.openxmlformats.org/officeDocument/2006/relationships/slide" Target="slides/slide137.xml"/><Relationship Id="rId154" Type="http://schemas.openxmlformats.org/officeDocument/2006/relationships/slide" Target="slides/slide153.xml"/><Relationship Id="rId159" Type="http://schemas.openxmlformats.org/officeDocument/2006/relationships/slide" Target="slides/slide158.xml"/><Relationship Id="rId16" Type="http://schemas.openxmlformats.org/officeDocument/2006/relationships/slide" Target="slides/slide15.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28" Type="http://schemas.openxmlformats.org/officeDocument/2006/relationships/slide" Target="slides/slide127.xml"/><Relationship Id="rId144" Type="http://schemas.openxmlformats.org/officeDocument/2006/relationships/slide" Target="slides/slide143.xml"/><Relationship Id="rId149" Type="http://schemas.openxmlformats.org/officeDocument/2006/relationships/slide" Target="slides/slide148.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160" Type="http://schemas.openxmlformats.org/officeDocument/2006/relationships/slide" Target="slides/slide159.xml"/><Relationship Id="rId165" Type="http://schemas.openxmlformats.org/officeDocument/2006/relationships/notesMaster" Target="notesMasters/notesMaster1.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113" Type="http://schemas.openxmlformats.org/officeDocument/2006/relationships/slide" Target="slides/slide112.xml"/><Relationship Id="rId118" Type="http://schemas.openxmlformats.org/officeDocument/2006/relationships/slide" Target="slides/slide117.xml"/><Relationship Id="rId134" Type="http://schemas.openxmlformats.org/officeDocument/2006/relationships/slide" Target="slides/slide133.xml"/><Relationship Id="rId139" Type="http://schemas.openxmlformats.org/officeDocument/2006/relationships/slide" Target="slides/slide138.xml"/><Relationship Id="rId80" Type="http://schemas.openxmlformats.org/officeDocument/2006/relationships/slide" Target="slides/slide79.xml"/><Relationship Id="rId85" Type="http://schemas.openxmlformats.org/officeDocument/2006/relationships/slide" Target="slides/slide84.xml"/><Relationship Id="rId150" Type="http://schemas.openxmlformats.org/officeDocument/2006/relationships/slide" Target="slides/slide149.xml"/><Relationship Id="rId155" Type="http://schemas.openxmlformats.org/officeDocument/2006/relationships/slide" Target="slides/slide154.xml"/><Relationship Id="rId12" Type="http://schemas.openxmlformats.org/officeDocument/2006/relationships/slide" Target="slides/slide11.xml"/><Relationship Id="rId17" Type="http://schemas.openxmlformats.org/officeDocument/2006/relationships/slide" Target="slides/slide16.xml"/><Relationship Id="rId33" Type="http://schemas.openxmlformats.org/officeDocument/2006/relationships/slide" Target="slides/slide32.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08" Type="http://schemas.openxmlformats.org/officeDocument/2006/relationships/slide" Target="slides/slide107.xml"/><Relationship Id="rId124" Type="http://schemas.openxmlformats.org/officeDocument/2006/relationships/slide" Target="slides/slide123.xml"/><Relationship Id="rId129" Type="http://schemas.openxmlformats.org/officeDocument/2006/relationships/slide" Target="slides/slide128.xml"/><Relationship Id="rId54" Type="http://schemas.openxmlformats.org/officeDocument/2006/relationships/slide" Target="slides/slide53.xml"/><Relationship Id="rId70" Type="http://schemas.openxmlformats.org/officeDocument/2006/relationships/slide" Target="slides/slide69.xml"/><Relationship Id="rId75" Type="http://schemas.openxmlformats.org/officeDocument/2006/relationships/slide" Target="slides/slide74.xml"/><Relationship Id="rId91" Type="http://schemas.openxmlformats.org/officeDocument/2006/relationships/slide" Target="slides/slide90.xml"/><Relationship Id="rId96" Type="http://schemas.openxmlformats.org/officeDocument/2006/relationships/slide" Target="slides/slide95.xml"/><Relationship Id="rId140" Type="http://schemas.openxmlformats.org/officeDocument/2006/relationships/slide" Target="slides/slide139.xml"/><Relationship Id="rId145" Type="http://schemas.openxmlformats.org/officeDocument/2006/relationships/slide" Target="slides/slide144.xml"/><Relationship Id="rId161" Type="http://schemas.openxmlformats.org/officeDocument/2006/relationships/slide" Target="slides/slide160.xml"/><Relationship Id="rId16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slide" Target="slides/slide105.xml"/><Relationship Id="rId114" Type="http://schemas.openxmlformats.org/officeDocument/2006/relationships/slide" Target="slides/slide113.xml"/><Relationship Id="rId119" Type="http://schemas.openxmlformats.org/officeDocument/2006/relationships/slide" Target="slides/slide118.xml"/><Relationship Id="rId127" Type="http://schemas.openxmlformats.org/officeDocument/2006/relationships/slide" Target="slides/slide12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130" Type="http://schemas.openxmlformats.org/officeDocument/2006/relationships/slide" Target="slides/slide129.xml"/><Relationship Id="rId135" Type="http://schemas.openxmlformats.org/officeDocument/2006/relationships/slide" Target="slides/slide134.xml"/><Relationship Id="rId143" Type="http://schemas.openxmlformats.org/officeDocument/2006/relationships/slide" Target="slides/slide142.xml"/><Relationship Id="rId148" Type="http://schemas.openxmlformats.org/officeDocument/2006/relationships/slide" Target="slides/slide147.xml"/><Relationship Id="rId151" Type="http://schemas.openxmlformats.org/officeDocument/2006/relationships/slide" Target="slides/slide150.xml"/><Relationship Id="rId156" Type="http://schemas.openxmlformats.org/officeDocument/2006/relationships/slide" Target="slides/slide155.xml"/><Relationship Id="rId164" Type="http://schemas.openxmlformats.org/officeDocument/2006/relationships/slide" Target="slides/slide163.xml"/><Relationship Id="rId16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slide" Target="slides/slide119.xml"/><Relationship Id="rId125" Type="http://schemas.openxmlformats.org/officeDocument/2006/relationships/slide" Target="slides/slide124.xml"/><Relationship Id="rId141" Type="http://schemas.openxmlformats.org/officeDocument/2006/relationships/slide" Target="slides/slide140.xml"/><Relationship Id="rId146" Type="http://schemas.openxmlformats.org/officeDocument/2006/relationships/slide" Target="slides/slide145.xml"/><Relationship Id="rId167" Type="http://schemas.openxmlformats.org/officeDocument/2006/relationships/viewProps" Target="viewProps.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162" Type="http://schemas.openxmlformats.org/officeDocument/2006/relationships/slide" Target="slides/slide16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 Id="rId131" Type="http://schemas.openxmlformats.org/officeDocument/2006/relationships/slide" Target="slides/slide130.xml"/><Relationship Id="rId136" Type="http://schemas.openxmlformats.org/officeDocument/2006/relationships/slide" Target="slides/slide135.xml"/><Relationship Id="rId157" Type="http://schemas.openxmlformats.org/officeDocument/2006/relationships/slide" Target="slides/slide156.xml"/><Relationship Id="rId61" Type="http://schemas.openxmlformats.org/officeDocument/2006/relationships/slide" Target="slides/slide60.xml"/><Relationship Id="rId82" Type="http://schemas.openxmlformats.org/officeDocument/2006/relationships/slide" Target="slides/slide81.xml"/><Relationship Id="rId152" Type="http://schemas.openxmlformats.org/officeDocument/2006/relationships/slide" Target="slides/slide15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26" Type="http://schemas.openxmlformats.org/officeDocument/2006/relationships/slide" Target="slides/slide125.xml"/><Relationship Id="rId147" Type="http://schemas.openxmlformats.org/officeDocument/2006/relationships/slide" Target="slides/slide146.xml"/><Relationship Id="rId168"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slide" Target="slides/slide120.xml"/><Relationship Id="rId142" Type="http://schemas.openxmlformats.org/officeDocument/2006/relationships/slide" Target="slides/slide141.xml"/><Relationship Id="rId163" Type="http://schemas.openxmlformats.org/officeDocument/2006/relationships/slide" Target="slides/slide162.xml"/><Relationship Id="rId3" Type="http://schemas.openxmlformats.org/officeDocument/2006/relationships/slide" Target="slides/slide2.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116" Type="http://schemas.openxmlformats.org/officeDocument/2006/relationships/slide" Target="slides/slide115.xml"/><Relationship Id="rId137" Type="http://schemas.openxmlformats.org/officeDocument/2006/relationships/slide" Target="slides/slide136.xml"/><Relationship Id="rId158" Type="http://schemas.openxmlformats.org/officeDocument/2006/relationships/slide" Target="slides/slide157.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88" Type="http://schemas.openxmlformats.org/officeDocument/2006/relationships/slide" Target="slides/slide87.xml"/><Relationship Id="rId111" Type="http://schemas.openxmlformats.org/officeDocument/2006/relationships/slide" Target="slides/slide110.xml"/><Relationship Id="rId132" Type="http://schemas.openxmlformats.org/officeDocument/2006/relationships/slide" Target="slides/slide131.xml"/><Relationship Id="rId153" Type="http://schemas.openxmlformats.org/officeDocument/2006/relationships/slide" Target="slides/slide15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8B0D77F-1715-47FA-857B-F69F2B4FD9F7}" type="datetimeFigureOut">
              <a:rPr lang="en-US" smtClean="0"/>
              <a:t>1/12/2017</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653AA5D-1093-4E7D-BD7E-7592F94EE753}" type="slidenum">
              <a:rPr lang="en-US" smtClean="0"/>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C7DA662-C984-42BC-8F38-21FCF72BC423}" type="slidenum">
              <a:rPr lang="en-US" smtClean="0"/>
              <a:t>17</a:t>
            </a:fld>
            <a:endParaRPr lang="en-US"/>
          </a:p>
        </p:txBody>
      </p:sp>
    </p:spTree>
    <p:extLst>
      <p:ext uri="{BB962C8B-B14F-4D97-AF65-F5344CB8AC3E}">
        <p14:creationId xmlns:p14="http://schemas.microsoft.com/office/powerpoint/2010/main" val="209877002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C7DA662-C984-42BC-8F38-21FCF72BC423}" type="slidenum">
              <a:rPr lang="en-US" smtClean="0"/>
              <a:t>20</a:t>
            </a:fld>
            <a:endParaRPr lang="en-US" dirty="0"/>
          </a:p>
        </p:txBody>
      </p:sp>
    </p:spTree>
    <p:extLst>
      <p:ext uri="{BB962C8B-B14F-4D97-AF65-F5344CB8AC3E}">
        <p14:creationId xmlns:p14="http://schemas.microsoft.com/office/powerpoint/2010/main" val="256720629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6AE9AF97-9090-41B5-B25E-C6A4BA371932}" type="slidenum">
              <a:rPr lang="en-US" smtClean="0"/>
              <a:pPr/>
              <a:t>36</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smtClean="0"/>
          </a:p>
        </p:txBody>
      </p:sp>
      <p:sp>
        <p:nvSpPr>
          <p:cNvPr id="4" name="Slide Number Placeholder 3"/>
          <p:cNvSpPr>
            <a:spLocks noGrp="1"/>
          </p:cNvSpPr>
          <p:nvPr>
            <p:ph type="sldNum" sz="quarter" idx="10"/>
          </p:nvPr>
        </p:nvSpPr>
        <p:spPr/>
        <p:txBody>
          <a:bodyPr/>
          <a:lstStyle/>
          <a:p>
            <a:fld id="{EC7DA662-C984-42BC-8F38-21FCF72BC423}" type="slidenum">
              <a:rPr lang="en-US" smtClean="0"/>
              <a:t>58</a:t>
            </a:fld>
            <a:endParaRPr lang="en-US"/>
          </a:p>
        </p:txBody>
      </p:sp>
    </p:spTree>
    <p:extLst>
      <p:ext uri="{BB962C8B-B14F-4D97-AF65-F5344CB8AC3E}">
        <p14:creationId xmlns:p14="http://schemas.microsoft.com/office/powerpoint/2010/main" val="73870062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smtClean="0"/>
              <a:t>Demo:</a:t>
            </a:r>
            <a:r>
              <a:rPr lang="en-CA" baseline="0" dirty="0" smtClean="0"/>
              <a:t> </a:t>
            </a:r>
            <a:r>
              <a:rPr lang="en-CA" dirty="0" smtClean="0"/>
              <a:t> You will need a flashlight, a piece of grid</a:t>
            </a:r>
            <a:r>
              <a:rPr lang="en-CA" baseline="0" dirty="0" smtClean="0"/>
              <a:t> paper</a:t>
            </a:r>
            <a:r>
              <a:rPr lang="en-CA" dirty="0" smtClean="0"/>
              <a:t>. First, turn on the flashlight and hold the notebook paper a couple feet away from it. Hold the flashlight perfectly horizontal and hold the paper perfectly vertical. You should see a focused beam of light on the paper. Draw the outline of the beam of light. Now, tilt the paper backwards at a slight angle (23.5 degrees if you know how much that is!). You should now see that the same beam of light is spread over a greater area of the paper. Draw the outline of the beam hitting the tilted paper.</a:t>
            </a:r>
          </a:p>
          <a:p>
            <a:r>
              <a:rPr lang="en-CA" dirty="0" smtClean="0"/>
              <a:t>Now measure the area of the two beams (vertical and tilted)</a:t>
            </a:r>
            <a:r>
              <a:rPr lang="en-CA" baseline="0" dirty="0" smtClean="0"/>
              <a:t> by counting the number of squares that were illuminated.  </a:t>
            </a:r>
            <a:r>
              <a:rPr lang="en-CA" dirty="0" smtClean="0"/>
              <a:t>Assume that the amount of light coming out of the flashlight equals 1 photons per square of</a:t>
            </a:r>
            <a:r>
              <a:rPr lang="en-CA" baseline="0" dirty="0" smtClean="0"/>
              <a:t> grid paper</a:t>
            </a:r>
            <a:r>
              <a:rPr lang="en-CA" dirty="0" smtClean="0"/>
              <a:t> (this number is totally fabricated but works for the</a:t>
            </a:r>
            <a:r>
              <a:rPr lang="en-CA" baseline="0" dirty="0" smtClean="0"/>
              <a:t> purposes of the demo</a:t>
            </a:r>
            <a:r>
              <a:rPr lang="en-CA" dirty="0" smtClean="0"/>
              <a:t>). Calculate the intensity of light per square in each situation.</a:t>
            </a:r>
          </a:p>
        </p:txBody>
      </p:sp>
      <p:sp>
        <p:nvSpPr>
          <p:cNvPr id="4" name="Slide Number Placeholder 3"/>
          <p:cNvSpPr>
            <a:spLocks noGrp="1"/>
          </p:cNvSpPr>
          <p:nvPr>
            <p:ph type="sldNum" sz="quarter" idx="10"/>
          </p:nvPr>
        </p:nvSpPr>
        <p:spPr/>
        <p:txBody>
          <a:bodyPr/>
          <a:lstStyle/>
          <a:p>
            <a:fld id="{EC7DA662-C984-42BC-8F38-21FCF72BC423}" type="slidenum">
              <a:rPr lang="en-US" smtClean="0"/>
              <a:t>59</a:t>
            </a:fld>
            <a:endParaRPr lang="en-US"/>
          </a:p>
        </p:txBody>
      </p:sp>
    </p:spTree>
    <p:extLst>
      <p:ext uri="{BB962C8B-B14F-4D97-AF65-F5344CB8AC3E}">
        <p14:creationId xmlns:p14="http://schemas.microsoft.com/office/powerpoint/2010/main" val="360842199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smtClean="0"/>
              <a:t>Demo:</a:t>
            </a:r>
            <a:r>
              <a:rPr lang="en-CA" baseline="0" dirty="0" smtClean="0"/>
              <a:t> </a:t>
            </a:r>
            <a:r>
              <a:rPr lang="en-CA" dirty="0" smtClean="0"/>
              <a:t> You will need a flashlight, a piece of grid</a:t>
            </a:r>
            <a:r>
              <a:rPr lang="en-CA" baseline="0" dirty="0" smtClean="0"/>
              <a:t> paper</a:t>
            </a:r>
            <a:r>
              <a:rPr lang="en-CA" dirty="0" smtClean="0"/>
              <a:t>. First, turn on the flashlight and hold the notebook paper a couple feet away from it. Hold the flashlight perfectly horizontal and hold the paper perfectly vertical. You should see a focused beam of light on the paper. Draw the outline of the beam of light. Now, tilt the paper backwards at a slight angle (23.5 degrees if you know how much that is!). You should now see that the same beam of light is spread over a greater area of the paper. Draw the outline of the beam hitting the tilted paper.</a:t>
            </a:r>
          </a:p>
          <a:p>
            <a:r>
              <a:rPr lang="en-CA" dirty="0" smtClean="0"/>
              <a:t>Now measure the area of the two beams (vertical and tilted)</a:t>
            </a:r>
            <a:r>
              <a:rPr lang="en-CA" baseline="0" dirty="0" smtClean="0"/>
              <a:t> by counting the number of squares that were illuminated.  </a:t>
            </a:r>
            <a:r>
              <a:rPr lang="en-CA" dirty="0" smtClean="0"/>
              <a:t>Assume that the amount of light coming out of the flashlight equals 1 photons per square of</a:t>
            </a:r>
            <a:r>
              <a:rPr lang="en-CA" baseline="0" dirty="0" smtClean="0"/>
              <a:t> grid paper</a:t>
            </a:r>
            <a:r>
              <a:rPr lang="en-CA" dirty="0" smtClean="0"/>
              <a:t> (this number is totally fabricated but works for the</a:t>
            </a:r>
            <a:r>
              <a:rPr lang="en-CA" baseline="0" dirty="0" smtClean="0"/>
              <a:t> purposes of the demo</a:t>
            </a:r>
            <a:r>
              <a:rPr lang="en-CA" dirty="0" smtClean="0"/>
              <a:t>). Calculate the intensity of light per square in each situation.</a:t>
            </a:r>
          </a:p>
        </p:txBody>
      </p:sp>
      <p:sp>
        <p:nvSpPr>
          <p:cNvPr id="4" name="Slide Number Placeholder 3"/>
          <p:cNvSpPr>
            <a:spLocks noGrp="1"/>
          </p:cNvSpPr>
          <p:nvPr>
            <p:ph type="sldNum" sz="quarter" idx="10"/>
          </p:nvPr>
        </p:nvSpPr>
        <p:spPr/>
        <p:txBody>
          <a:bodyPr/>
          <a:lstStyle/>
          <a:p>
            <a:fld id="{EC7DA662-C984-42BC-8F38-21FCF72BC423}" type="slidenum">
              <a:rPr lang="en-US" smtClean="0"/>
              <a:t>60</a:t>
            </a:fld>
            <a:endParaRPr lang="en-US"/>
          </a:p>
        </p:txBody>
      </p:sp>
    </p:spTree>
    <p:extLst>
      <p:ext uri="{BB962C8B-B14F-4D97-AF65-F5344CB8AC3E}">
        <p14:creationId xmlns:p14="http://schemas.microsoft.com/office/powerpoint/2010/main" val="360842199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open water 10-60%</a:t>
            </a:r>
          </a:p>
          <a:p>
            <a:r>
              <a:rPr lang="en-US" dirty="0" smtClean="0"/>
              <a:t>fresh</a:t>
            </a:r>
            <a:r>
              <a:rPr lang="en-US" baseline="0" dirty="0" smtClean="0"/>
              <a:t> snow 80 – 95%</a:t>
            </a:r>
          </a:p>
          <a:p>
            <a:r>
              <a:rPr lang="en-US" baseline="0" dirty="0" smtClean="0"/>
              <a:t>forest 10-20%</a:t>
            </a:r>
          </a:p>
          <a:p>
            <a:r>
              <a:rPr lang="en-US" baseline="0" dirty="0" smtClean="0"/>
              <a:t>farmland 10-25%</a:t>
            </a:r>
          </a:p>
          <a:p>
            <a:r>
              <a:rPr lang="en-US" baseline="0" dirty="0" smtClean="0"/>
              <a:t>grass 25 – 30%</a:t>
            </a:r>
          </a:p>
          <a:p>
            <a:r>
              <a:rPr lang="en-US" baseline="0" dirty="0" smtClean="0"/>
              <a:t>asphalt 5 – 10%</a:t>
            </a:r>
          </a:p>
          <a:p>
            <a:r>
              <a:rPr lang="en-US" baseline="0" dirty="0" smtClean="0"/>
              <a:t>bare pavement 17-27%</a:t>
            </a:r>
          </a:p>
          <a:p>
            <a:r>
              <a:rPr lang="en-US" baseline="0" dirty="0" smtClean="0"/>
              <a:t>dark roof 8 – 18%</a:t>
            </a:r>
          </a:p>
          <a:p>
            <a:r>
              <a:rPr lang="en-US" baseline="0" dirty="0" smtClean="0"/>
              <a:t>light roof 35-50%</a:t>
            </a:r>
          </a:p>
          <a:p>
            <a:r>
              <a:rPr lang="en-US" baseline="0" dirty="0" smtClean="0"/>
              <a:t>stone bark 20 – 40%</a:t>
            </a:r>
          </a:p>
          <a:p>
            <a:r>
              <a:rPr lang="en-US" baseline="0" dirty="0" smtClean="0"/>
              <a:t>open water 10 – 60% (depending on angle of sun)</a:t>
            </a:r>
            <a:endParaRPr lang="en-US" dirty="0"/>
          </a:p>
        </p:txBody>
      </p:sp>
      <p:sp>
        <p:nvSpPr>
          <p:cNvPr id="4" name="Slide Number Placeholder 3"/>
          <p:cNvSpPr>
            <a:spLocks noGrp="1"/>
          </p:cNvSpPr>
          <p:nvPr>
            <p:ph type="sldNum" sz="quarter" idx="10"/>
          </p:nvPr>
        </p:nvSpPr>
        <p:spPr/>
        <p:txBody>
          <a:bodyPr/>
          <a:lstStyle/>
          <a:p>
            <a:fld id="{EC7DA662-C984-42BC-8F38-21FCF72BC423}" type="slidenum">
              <a:rPr lang="en-US" smtClean="0"/>
              <a:t>62</a:t>
            </a:fld>
            <a:endParaRPr lang="en-US"/>
          </a:p>
        </p:txBody>
      </p:sp>
    </p:spTree>
    <p:extLst>
      <p:ext uri="{BB962C8B-B14F-4D97-AF65-F5344CB8AC3E}">
        <p14:creationId xmlns:p14="http://schemas.microsoft.com/office/powerpoint/2010/main" val="181424198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C7DA662-C984-42BC-8F38-21FCF72BC423}" type="slidenum">
              <a:rPr lang="en-US" smtClean="0"/>
              <a:t>134</a:t>
            </a:fld>
            <a:endParaRPr lang="en-US" dirty="0"/>
          </a:p>
        </p:txBody>
      </p:sp>
    </p:spTree>
    <p:extLst>
      <p:ext uri="{BB962C8B-B14F-4D97-AF65-F5344CB8AC3E}">
        <p14:creationId xmlns:p14="http://schemas.microsoft.com/office/powerpoint/2010/main" val="210177645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CA"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CA" smtClean="0"/>
              <a:t>Click to edit Master subtitle style</a:t>
            </a:r>
            <a:endParaRPr lang="en-US"/>
          </a:p>
        </p:txBody>
      </p:sp>
      <p:sp>
        <p:nvSpPr>
          <p:cNvPr id="4" name="Date Placeholder 3"/>
          <p:cNvSpPr>
            <a:spLocks noGrp="1"/>
          </p:cNvSpPr>
          <p:nvPr>
            <p:ph type="dt" sz="half" idx="10"/>
          </p:nvPr>
        </p:nvSpPr>
        <p:spPr/>
        <p:txBody>
          <a:bodyPr/>
          <a:lstStyle/>
          <a:p>
            <a:fld id="{99F46D69-6FD4-4AED-8DAB-7305E3D7A29F}" type="datetimeFigureOut">
              <a:rPr lang="en-US" smtClean="0"/>
              <a:t>1/12/2017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54242E0-359D-4383-9BC2-3DD18C1CD479}" type="slidenum">
              <a:rPr lang="en-US" smtClean="0"/>
              <a:t>‹#›</a:t>
            </a:fld>
            <a:endParaRPr lang="en-US" dirty="0"/>
          </a:p>
        </p:txBody>
      </p:sp>
    </p:spTree>
    <p:extLst>
      <p:ext uri="{BB962C8B-B14F-4D97-AF65-F5344CB8AC3E}">
        <p14:creationId xmlns:p14="http://schemas.microsoft.com/office/powerpoint/2010/main" val="348514521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a:p>
        </p:txBody>
      </p:sp>
      <p:sp>
        <p:nvSpPr>
          <p:cNvPr id="4" name="Date Placeholder 3"/>
          <p:cNvSpPr>
            <a:spLocks noGrp="1"/>
          </p:cNvSpPr>
          <p:nvPr>
            <p:ph type="dt" sz="half" idx="10"/>
          </p:nvPr>
        </p:nvSpPr>
        <p:spPr/>
        <p:txBody>
          <a:bodyPr/>
          <a:lstStyle/>
          <a:p>
            <a:fld id="{99F46D69-6FD4-4AED-8DAB-7305E3D7A29F}" type="datetimeFigureOut">
              <a:rPr lang="en-US" smtClean="0"/>
              <a:t>1/12/2017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54242E0-359D-4383-9BC2-3DD18C1CD479}" type="slidenum">
              <a:rPr lang="en-US" smtClean="0"/>
              <a:t>‹#›</a:t>
            </a:fld>
            <a:endParaRPr lang="en-US" dirty="0"/>
          </a:p>
        </p:txBody>
      </p:sp>
    </p:spTree>
    <p:extLst>
      <p:ext uri="{BB962C8B-B14F-4D97-AF65-F5344CB8AC3E}">
        <p14:creationId xmlns:p14="http://schemas.microsoft.com/office/powerpoint/2010/main" val="1899089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CA"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a:p>
        </p:txBody>
      </p:sp>
      <p:sp>
        <p:nvSpPr>
          <p:cNvPr id="4" name="Date Placeholder 3"/>
          <p:cNvSpPr>
            <a:spLocks noGrp="1"/>
          </p:cNvSpPr>
          <p:nvPr>
            <p:ph type="dt" sz="half" idx="10"/>
          </p:nvPr>
        </p:nvSpPr>
        <p:spPr/>
        <p:txBody>
          <a:bodyPr/>
          <a:lstStyle/>
          <a:p>
            <a:fld id="{99F46D69-6FD4-4AED-8DAB-7305E3D7A29F}" type="datetimeFigureOut">
              <a:rPr lang="en-US" smtClean="0"/>
              <a:t>1/12/2017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54242E0-359D-4383-9BC2-3DD18C1CD479}" type="slidenum">
              <a:rPr lang="en-US" smtClean="0"/>
              <a:t>‹#›</a:t>
            </a:fld>
            <a:endParaRPr lang="en-US" dirty="0"/>
          </a:p>
        </p:txBody>
      </p:sp>
    </p:spTree>
    <p:extLst>
      <p:ext uri="{BB962C8B-B14F-4D97-AF65-F5344CB8AC3E}">
        <p14:creationId xmlns:p14="http://schemas.microsoft.com/office/powerpoint/2010/main" val="398849845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smtClean="0"/>
              <a:t>Click to edit Master title style</a:t>
            </a:r>
            <a:endParaRPr lang="en-US"/>
          </a:p>
        </p:txBody>
      </p:sp>
      <p:sp>
        <p:nvSpPr>
          <p:cNvPr id="3" name="Content Placeholder 2"/>
          <p:cNvSpPr>
            <a:spLocks noGrp="1"/>
          </p:cNvSpPr>
          <p:nvPr>
            <p:ph idx="1"/>
          </p:nvPr>
        </p:nvSpPr>
        <p:spPr/>
        <p:txBody>
          <a:body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a:p>
        </p:txBody>
      </p:sp>
      <p:sp>
        <p:nvSpPr>
          <p:cNvPr id="4" name="Date Placeholder 3"/>
          <p:cNvSpPr>
            <a:spLocks noGrp="1"/>
          </p:cNvSpPr>
          <p:nvPr>
            <p:ph type="dt" sz="half" idx="10"/>
          </p:nvPr>
        </p:nvSpPr>
        <p:spPr/>
        <p:txBody>
          <a:bodyPr/>
          <a:lstStyle/>
          <a:p>
            <a:fld id="{99F46D69-6FD4-4AED-8DAB-7305E3D7A29F}" type="datetimeFigureOut">
              <a:rPr lang="en-US" smtClean="0"/>
              <a:t>1/12/2017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54242E0-359D-4383-9BC2-3DD18C1CD479}" type="slidenum">
              <a:rPr lang="en-US" smtClean="0"/>
              <a:t>‹#›</a:t>
            </a:fld>
            <a:endParaRPr lang="en-US" dirty="0"/>
          </a:p>
        </p:txBody>
      </p:sp>
    </p:spTree>
    <p:extLst>
      <p:ext uri="{BB962C8B-B14F-4D97-AF65-F5344CB8AC3E}">
        <p14:creationId xmlns:p14="http://schemas.microsoft.com/office/powerpoint/2010/main" val="118405321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CA"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CA" smtClean="0"/>
              <a:t>Click to edit Master text styles</a:t>
            </a:r>
          </a:p>
        </p:txBody>
      </p:sp>
      <p:sp>
        <p:nvSpPr>
          <p:cNvPr id="4" name="Date Placeholder 3"/>
          <p:cNvSpPr>
            <a:spLocks noGrp="1"/>
          </p:cNvSpPr>
          <p:nvPr>
            <p:ph type="dt" sz="half" idx="10"/>
          </p:nvPr>
        </p:nvSpPr>
        <p:spPr/>
        <p:txBody>
          <a:bodyPr/>
          <a:lstStyle/>
          <a:p>
            <a:fld id="{99F46D69-6FD4-4AED-8DAB-7305E3D7A29F}" type="datetimeFigureOut">
              <a:rPr lang="en-US" smtClean="0"/>
              <a:t>1/12/2017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54242E0-359D-4383-9BC2-3DD18C1CD479}" type="slidenum">
              <a:rPr lang="en-US" smtClean="0"/>
              <a:t>‹#›</a:t>
            </a:fld>
            <a:endParaRPr lang="en-US" dirty="0"/>
          </a:p>
        </p:txBody>
      </p:sp>
    </p:spTree>
    <p:extLst>
      <p:ext uri="{BB962C8B-B14F-4D97-AF65-F5344CB8AC3E}">
        <p14:creationId xmlns:p14="http://schemas.microsoft.com/office/powerpoint/2010/main" val="109996552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a:p>
        </p:txBody>
      </p:sp>
      <p:sp>
        <p:nvSpPr>
          <p:cNvPr id="5" name="Date Placeholder 4"/>
          <p:cNvSpPr>
            <a:spLocks noGrp="1"/>
          </p:cNvSpPr>
          <p:nvPr>
            <p:ph type="dt" sz="half" idx="10"/>
          </p:nvPr>
        </p:nvSpPr>
        <p:spPr/>
        <p:txBody>
          <a:bodyPr/>
          <a:lstStyle/>
          <a:p>
            <a:fld id="{99F46D69-6FD4-4AED-8DAB-7305E3D7A29F}" type="datetimeFigureOut">
              <a:rPr lang="en-US" smtClean="0"/>
              <a:t>1/12/2017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754242E0-359D-4383-9BC2-3DD18C1CD479}" type="slidenum">
              <a:rPr lang="en-US" smtClean="0"/>
              <a:t>‹#›</a:t>
            </a:fld>
            <a:endParaRPr lang="en-US" dirty="0"/>
          </a:p>
        </p:txBody>
      </p:sp>
    </p:spTree>
    <p:extLst>
      <p:ext uri="{BB962C8B-B14F-4D97-AF65-F5344CB8AC3E}">
        <p14:creationId xmlns:p14="http://schemas.microsoft.com/office/powerpoint/2010/main" val="194913841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CA"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CA"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CA"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a:p>
        </p:txBody>
      </p:sp>
      <p:sp>
        <p:nvSpPr>
          <p:cNvPr id="7" name="Date Placeholder 6"/>
          <p:cNvSpPr>
            <a:spLocks noGrp="1"/>
          </p:cNvSpPr>
          <p:nvPr>
            <p:ph type="dt" sz="half" idx="10"/>
          </p:nvPr>
        </p:nvSpPr>
        <p:spPr/>
        <p:txBody>
          <a:bodyPr/>
          <a:lstStyle/>
          <a:p>
            <a:fld id="{99F46D69-6FD4-4AED-8DAB-7305E3D7A29F}" type="datetimeFigureOut">
              <a:rPr lang="en-US" smtClean="0"/>
              <a:t>1/12/2017</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754242E0-359D-4383-9BC2-3DD18C1CD479}" type="slidenum">
              <a:rPr lang="en-US" smtClean="0"/>
              <a:t>‹#›</a:t>
            </a:fld>
            <a:endParaRPr lang="en-US" dirty="0"/>
          </a:p>
        </p:txBody>
      </p:sp>
    </p:spTree>
    <p:extLst>
      <p:ext uri="{BB962C8B-B14F-4D97-AF65-F5344CB8AC3E}">
        <p14:creationId xmlns:p14="http://schemas.microsoft.com/office/powerpoint/2010/main" val="120388464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smtClean="0"/>
              <a:t>Click to edit Master title style</a:t>
            </a:r>
            <a:endParaRPr lang="en-US"/>
          </a:p>
        </p:txBody>
      </p:sp>
      <p:sp>
        <p:nvSpPr>
          <p:cNvPr id="3" name="Date Placeholder 2"/>
          <p:cNvSpPr>
            <a:spLocks noGrp="1"/>
          </p:cNvSpPr>
          <p:nvPr>
            <p:ph type="dt" sz="half" idx="10"/>
          </p:nvPr>
        </p:nvSpPr>
        <p:spPr/>
        <p:txBody>
          <a:bodyPr/>
          <a:lstStyle/>
          <a:p>
            <a:fld id="{99F46D69-6FD4-4AED-8DAB-7305E3D7A29F}" type="datetimeFigureOut">
              <a:rPr lang="en-US" smtClean="0"/>
              <a:t>1/12/2017</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754242E0-359D-4383-9BC2-3DD18C1CD479}" type="slidenum">
              <a:rPr lang="en-US" smtClean="0"/>
              <a:t>‹#›</a:t>
            </a:fld>
            <a:endParaRPr lang="en-US" dirty="0"/>
          </a:p>
        </p:txBody>
      </p:sp>
    </p:spTree>
    <p:extLst>
      <p:ext uri="{BB962C8B-B14F-4D97-AF65-F5344CB8AC3E}">
        <p14:creationId xmlns:p14="http://schemas.microsoft.com/office/powerpoint/2010/main" val="6877660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9F46D69-6FD4-4AED-8DAB-7305E3D7A29F}" type="datetimeFigureOut">
              <a:rPr lang="en-US" smtClean="0"/>
              <a:t>1/12/2017</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754242E0-359D-4383-9BC2-3DD18C1CD479}" type="slidenum">
              <a:rPr lang="en-US" smtClean="0"/>
              <a:t>‹#›</a:t>
            </a:fld>
            <a:endParaRPr lang="en-US" dirty="0"/>
          </a:p>
        </p:txBody>
      </p:sp>
    </p:spTree>
    <p:extLst>
      <p:ext uri="{BB962C8B-B14F-4D97-AF65-F5344CB8AC3E}">
        <p14:creationId xmlns:p14="http://schemas.microsoft.com/office/powerpoint/2010/main" val="221895236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CA"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CA" smtClean="0"/>
              <a:t>Click to edit Master text styles</a:t>
            </a:r>
          </a:p>
        </p:txBody>
      </p:sp>
      <p:sp>
        <p:nvSpPr>
          <p:cNvPr id="5" name="Date Placeholder 4"/>
          <p:cNvSpPr>
            <a:spLocks noGrp="1"/>
          </p:cNvSpPr>
          <p:nvPr>
            <p:ph type="dt" sz="half" idx="10"/>
          </p:nvPr>
        </p:nvSpPr>
        <p:spPr/>
        <p:txBody>
          <a:bodyPr/>
          <a:lstStyle/>
          <a:p>
            <a:fld id="{99F46D69-6FD4-4AED-8DAB-7305E3D7A29F}" type="datetimeFigureOut">
              <a:rPr lang="en-US" smtClean="0"/>
              <a:t>1/12/2017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754242E0-359D-4383-9BC2-3DD18C1CD479}" type="slidenum">
              <a:rPr lang="en-US" smtClean="0"/>
              <a:t>‹#›</a:t>
            </a:fld>
            <a:endParaRPr lang="en-US" dirty="0"/>
          </a:p>
        </p:txBody>
      </p:sp>
    </p:spTree>
    <p:extLst>
      <p:ext uri="{BB962C8B-B14F-4D97-AF65-F5344CB8AC3E}">
        <p14:creationId xmlns:p14="http://schemas.microsoft.com/office/powerpoint/2010/main" val="256577193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CA"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CA" smtClean="0"/>
              <a:t>Click to edit Master text styles</a:t>
            </a:r>
          </a:p>
        </p:txBody>
      </p:sp>
      <p:sp>
        <p:nvSpPr>
          <p:cNvPr id="5" name="Date Placeholder 4"/>
          <p:cNvSpPr>
            <a:spLocks noGrp="1"/>
          </p:cNvSpPr>
          <p:nvPr>
            <p:ph type="dt" sz="half" idx="10"/>
          </p:nvPr>
        </p:nvSpPr>
        <p:spPr/>
        <p:txBody>
          <a:bodyPr/>
          <a:lstStyle/>
          <a:p>
            <a:fld id="{99F46D69-6FD4-4AED-8DAB-7305E3D7A29F}" type="datetimeFigureOut">
              <a:rPr lang="en-US" smtClean="0"/>
              <a:t>1/12/2017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754242E0-359D-4383-9BC2-3DD18C1CD479}" type="slidenum">
              <a:rPr lang="en-US" smtClean="0"/>
              <a:t>‹#›</a:t>
            </a:fld>
            <a:endParaRPr lang="en-US" dirty="0"/>
          </a:p>
        </p:txBody>
      </p:sp>
    </p:spTree>
    <p:extLst>
      <p:ext uri="{BB962C8B-B14F-4D97-AF65-F5344CB8AC3E}">
        <p14:creationId xmlns:p14="http://schemas.microsoft.com/office/powerpoint/2010/main" val="339652582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CA"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9F46D69-6FD4-4AED-8DAB-7305E3D7A29F}" type="datetimeFigureOut">
              <a:rPr lang="en-US" smtClean="0"/>
              <a:t>1/12/2017</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54242E0-359D-4383-9BC2-3DD18C1CD479}" type="slidenum">
              <a:rPr lang="en-US" smtClean="0"/>
              <a:t>‹#›</a:t>
            </a:fld>
            <a:endParaRPr lang="en-US" dirty="0"/>
          </a:p>
        </p:txBody>
      </p:sp>
    </p:spTree>
    <p:extLst>
      <p:ext uri="{BB962C8B-B14F-4D97-AF65-F5344CB8AC3E}">
        <p14:creationId xmlns:p14="http://schemas.microsoft.com/office/powerpoint/2010/main" val="4179224246"/>
      </p:ext>
    </p:extLst>
  </p:cSld>
  <p:clrMap bg1="lt1" tx1="dk1" bg2="lt2" tx2="dk2" accent1="accent1" accent2="accent2" accent3="accent3" accent4="accent4" accent5="accent5" accent6="accent6" hlink="hlink" folHlink="folHlink"/>
  <p:sldLayoutIdLst>
    <p:sldLayoutId id="2147483805" r:id="rId1"/>
    <p:sldLayoutId id="2147483806" r:id="rId2"/>
    <p:sldLayoutId id="2147483807" r:id="rId3"/>
    <p:sldLayoutId id="2147483808" r:id="rId4"/>
    <p:sldLayoutId id="2147483809" r:id="rId5"/>
    <p:sldLayoutId id="2147483810" r:id="rId6"/>
    <p:sldLayoutId id="2147483811" r:id="rId7"/>
    <p:sldLayoutId id="2147483812" r:id="rId8"/>
    <p:sldLayoutId id="2147483813" r:id="rId9"/>
    <p:sldLayoutId id="2147483814" r:id="rId10"/>
    <p:sldLayoutId id="2147483815"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9.xml.rels><?xml version="1.0" encoding="UTF-8" standalone="yes"?>
<Relationships xmlns="http://schemas.openxmlformats.org/package/2006/relationships"><Relationship Id="rId2" Type="http://schemas.openxmlformats.org/officeDocument/2006/relationships/image" Target="NUL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4.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2.xml"/><Relationship Id="rId4" Type="http://schemas.openxmlformats.org/officeDocument/2006/relationships/image" Target="../media/image13.jpeg"/></Relationships>
</file>

<file path=ppt/slides/_rels/slide160.xml.rels><?xml version="1.0" encoding="UTF-8" standalone="yes"?>
<Relationships xmlns="http://schemas.openxmlformats.org/package/2006/relationships"><Relationship Id="rId2" Type="http://schemas.openxmlformats.org/officeDocument/2006/relationships/image" Target="../media/image58.jpeg"/><Relationship Id="rId1" Type="http://schemas.openxmlformats.org/officeDocument/2006/relationships/slideLayout" Target="../slideLayouts/slideLayout2.xml"/></Relationships>
</file>

<file path=ppt/slides/_rels/slide1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hyperlink" Target="https://www.youtube.com/watch?v=VHgyOa70Q7Y" TargetMode="External"/><Relationship Id="rId2" Type="http://schemas.openxmlformats.org/officeDocument/2006/relationships/notesSlide" Target="../notesSlides/notesSlide1.xml"/><Relationship Id="rId1" Type="http://schemas.openxmlformats.org/officeDocument/2006/relationships/slideLayout" Target="../slideLayouts/slideLayout5.xml"/><Relationship Id="rId5" Type="http://schemas.openxmlformats.org/officeDocument/2006/relationships/image" Target="../media/image15.jpeg"/><Relationship Id="rId4" Type="http://schemas.openxmlformats.org/officeDocument/2006/relationships/image" Target="../media/image14.png"/></Relationships>
</file>

<file path=ppt/slides/_rels/slide18.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gif"/><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hyperlink" Target="http://maps.grida.no/library/files/storage/5_4__agriculturearea2.png"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21.jpeg"/><Relationship Id="rId4" Type="http://schemas.openxmlformats.org/officeDocument/2006/relationships/image" Target="../media/image20.jpeg"/></Relationships>
</file>

<file path=ppt/slides/_rels/slide21.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jpeg"/><Relationship Id="rId1" Type="http://schemas.openxmlformats.org/officeDocument/2006/relationships/slideLayout" Target="../slideLayouts/slideLayout7.xml"/><Relationship Id="rId4" Type="http://schemas.openxmlformats.org/officeDocument/2006/relationships/image" Target="../media/image24.jpeg"/></Relationships>
</file>

<file path=ppt/slides/_rels/slide22.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7.xml"/><Relationship Id="rId6" Type="http://schemas.openxmlformats.org/officeDocument/2006/relationships/image" Target="../media/image31.jpeg"/><Relationship Id="rId5" Type="http://schemas.openxmlformats.org/officeDocument/2006/relationships/image" Target="../media/image30.jpeg"/><Relationship Id="rId4" Type="http://schemas.openxmlformats.org/officeDocument/2006/relationships/image" Target="../media/image29.jpeg"/></Relationships>
</file>

<file path=ppt/slides/_rels/slide27.xml.rels><?xml version="1.0" encoding="UTF-8" standalone="yes"?>
<Relationships xmlns="http://schemas.openxmlformats.org/package/2006/relationships"><Relationship Id="rId3" Type="http://schemas.openxmlformats.org/officeDocument/2006/relationships/image" Target="http://pov.imv.au.dk/Issue_23/section_2/image007.jpg" TargetMode="External"/><Relationship Id="rId2" Type="http://schemas.openxmlformats.org/officeDocument/2006/relationships/image" Target="../media/image32.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http://www.detectingdesign.com/images/Dendrochronology/TreeRings3.jpg" TargetMode="External"/><Relationship Id="rId2" Type="http://schemas.openxmlformats.org/officeDocument/2006/relationships/image" Target="../media/image35.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http://www.detectingdesign.com/images/Dendrochronology/TreeRings3.jpg" TargetMode="External"/><Relationship Id="rId2" Type="http://schemas.openxmlformats.org/officeDocument/2006/relationships/image" Target="../media/image35.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http://www.detectingdesign.com/images/Dendrochronology/TreeRings3.jpg" TargetMode="External"/><Relationship Id="rId2" Type="http://schemas.openxmlformats.org/officeDocument/2006/relationships/image" Target="../media/image35.jpeg"/><Relationship Id="rId1" Type="http://schemas.openxmlformats.org/officeDocument/2006/relationships/slideLayout" Target="../slideLayouts/slideLayout2.xml"/><Relationship Id="rId4" Type="http://schemas.openxmlformats.org/officeDocument/2006/relationships/image" Target="../media/image36.png"/></Relationships>
</file>

<file path=ppt/slides/_rels/slide36.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hyperlink" Target="http://www.ecokids.ca/pub/eco_info/topics/climate/treerings/report.cfm" TargetMode="External"/><Relationship Id="rId5" Type="http://schemas.openxmlformats.org/officeDocument/2006/relationships/image" Target="../media/image36.png"/><Relationship Id="rId4" Type="http://schemas.openxmlformats.org/officeDocument/2006/relationships/image" Target="http://www.detectingdesign.com/images/Dendrochronology/TreeRings3.jpg" TargetMode="External"/></Relationships>
</file>

<file path=ppt/slides/_rels/slide37.xml.rels><?xml version="1.0" encoding="UTF-8" standalone="yes"?>
<Relationships xmlns="http://schemas.openxmlformats.org/package/2006/relationships"><Relationship Id="rId3" Type="http://schemas.openxmlformats.org/officeDocument/2006/relationships/image" Target="http://www.educapoles.org/pics/pict_galleries/picture_gallery_icecoring/icecore1_500x.jpg" TargetMode="External"/><Relationship Id="rId2" Type="http://schemas.openxmlformats.org/officeDocument/2006/relationships/image" Target="../media/image37.jpeg"/><Relationship Id="rId1" Type="http://schemas.openxmlformats.org/officeDocument/2006/relationships/slideLayout" Target="../slideLayouts/slideLayout2.xml"/><Relationship Id="rId4" Type="http://schemas.openxmlformats.org/officeDocument/2006/relationships/hyperlink" Target="http://www.youtube.com/watch?v=TDOQIkiIL9Q" TargetMode="External"/></Relationships>
</file>

<file path=ppt/slides/_rels/slide38.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hyperlink" Target="http://images.google.ca/imgres?imgurl=http://upload.wikimedia.org/wikipedia/commons/c/c8/Spider_in_amber_(1).jpg&amp;imgrefurl=http://steampunkrings.blogspot.com/2008_10_01_archive.html&amp;usg=__rC-fLXjKdQFdFsfUOTbfY-IA674=&amp;h=1878&amp;w=2317&amp;sz=2642&amp;hl=en&amp;start=4&amp;tbnid=xzt-aZFxxTnsGM:&amp;tbnh=122&amp;tbnw=150&amp;prev=/images?q=fossilized+insect&amp;gbv=2&amp;hl=en&amp;safe=active" TargetMode="External"/><Relationship Id="rId1" Type="http://schemas.openxmlformats.org/officeDocument/2006/relationships/slideLayout" Target="../slideLayouts/slideLayout2.xml"/><Relationship Id="rId5" Type="http://schemas.openxmlformats.org/officeDocument/2006/relationships/image" Target="../media/image39.jpeg"/><Relationship Id="rId4" Type="http://schemas.openxmlformats.org/officeDocument/2006/relationships/hyperlink" Target="http://images.google.ca/imgres?imgurl=http://specialcomment.files.wordpress.com/2007/04/pollen.gif&amp;imgrefurl=http://specialcomment.wordpress.com/2007/04/&amp;usg=__mVB1qkIc0qzI_PbvZpDNg-9NKjw=&amp;h=432&amp;w=432&amp;sz=125&amp;hl=en&amp;start=1&amp;tbnid=SrrBgUbYEE3crM:&amp;tbnh=126&amp;tbnw=126&amp;prev=/images?q=pollen&amp;gbv=2&amp;hl=en&amp;safe=active" TargetMode="External"/></Relationships>
</file>

<file path=ppt/slides/_rels/slide39.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hyperlink" Target="http://images.google.ca/imgres?imgurl=http://upload.wikimedia.org/wikipedia/commons/c/c8/Spider_in_amber_(1).jpg&amp;imgrefurl=http://steampunkrings.blogspot.com/2008_10_01_archive.html&amp;usg=__rC-fLXjKdQFdFsfUOTbfY-IA674=&amp;h=1878&amp;w=2317&amp;sz=2642&amp;hl=en&amp;start=4&amp;tbnid=xzt-aZFxxTnsGM:&amp;tbnh=122&amp;tbnw=150&amp;prev=/images?q=fossilized+insect&amp;gbv=2&amp;hl=en&amp;safe=active" TargetMode="External"/><Relationship Id="rId1" Type="http://schemas.openxmlformats.org/officeDocument/2006/relationships/slideLayout" Target="../slideLayouts/slideLayout2.xml"/><Relationship Id="rId5" Type="http://schemas.openxmlformats.org/officeDocument/2006/relationships/image" Target="../media/image39.jpeg"/><Relationship Id="rId4" Type="http://schemas.openxmlformats.org/officeDocument/2006/relationships/hyperlink" Target="http://images.google.ca/imgres?imgurl=http://specialcomment.files.wordpress.com/2007/04/pollen.gif&amp;imgrefurl=http://specialcomment.wordpress.com/2007/04/&amp;usg=__mVB1qkIc0qzI_PbvZpDNg-9NKjw=&amp;h=432&amp;w=432&amp;sz=125&amp;hl=en&amp;start=1&amp;tbnid=SrrBgUbYEE3crM:&amp;tbnh=126&amp;tbnw=126&amp;prev=/images?q=pollen&amp;gbv=2&amp;hl=en&amp;safe=active" TargetMode="Externa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44.jpe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46.gif"/><Relationship Id="rId2" Type="http://schemas.openxmlformats.org/officeDocument/2006/relationships/image" Target="../media/image45.gif"/><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4.xml"/></Relationships>
</file>

<file path=ppt/slides/_rels/slide51.xml.rels><?xml version="1.0" encoding="UTF-8" standalone="yes"?>
<Relationships xmlns="http://schemas.openxmlformats.org/package/2006/relationships"><Relationship Id="rId8" Type="http://schemas.openxmlformats.org/officeDocument/2006/relationships/image" Target="../media/image48.png"/><Relationship Id="rId3" Type="http://schemas.openxmlformats.org/officeDocument/2006/relationships/image" Target="../media/image50.emf"/><Relationship Id="rId7" Type="http://schemas.openxmlformats.org/officeDocument/2006/relationships/image" Target="../media/image54.png"/><Relationship Id="rId2" Type="http://schemas.openxmlformats.org/officeDocument/2006/relationships/image" Target="../media/image49.emf"/><Relationship Id="rId1" Type="http://schemas.openxmlformats.org/officeDocument/2006/relationships/slideLayout" Target="../slideLayouts/slideLayout4.xml"/><Relationship Id="rId6" Type="http://schemas.openxmlformats.org/officeDocument/2006/relationships/image" Target="../media/image53.png"/><Relationship Id="rId5" Type="http://schemas.openxmlformats.org/officeDocument/2006/relationships/image" Target="../media/image52.emf"/><Relationship Id="rId4" Type="http://schemas.openxmlformats.org/officeDocument/2006/relationships/image" Target="../media/image51.emf"/></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55.pn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56.jpe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7.xml.rels><?xml version="1.0" encoding="UTF-8" standalone="yes"?>
<Relationships xmlns="http://schemas.openxmlformats.org/package/2006/relationships"><Relationship Id="rId2" Type="http://schemas.openxmlformats.org/officeDocument/2006/relationships/image" Target="../media/image57.jpe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2.xml"/><Relationship Id="rId5" Type="http://schemas.openxmlformats.org/officeDocument/2006/relationships/image" Target="../media/image8.gif"/><Relationship Id="rId4" Type="http://schemas.openxmlformats.org/officeDocument/2006/relationships/image" Target="../media/image7.jpeg"/></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hyperlink" Target="https://www.youtube.com/watch?v=FJTD-GptXU4" TargetMode="External"/><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video" Target="file:///\\8409es-File01\EDUStaff$\id20332\My%20Documents\Science%20from%20Erin%20Yarmuch\Barnaby\Science%2010\Unit%20D%20-%20Energy\Unit%20D%20-%20Section%202\coriolis.effect.slow.mpg" TargetMode="External"/><Relationship Id="rId1" Type="http://schemas.microsoft.com/office/2007/relationships/media" Target="file:///\\8409es-File01\EDUStaff$\id20332\My%20Documents\Science%20from%20Erin%20Yarmuch\Barnaby\Science%2010\Unit%20D%20-%20Energy\Unit%20D%20-%20Section%202\coriolis.effect.slow.mpg" TargetMode="External"/></Relationships>
</file>

<file path=ppt/slides/_rels/slide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2401"/>
            <a:ext cx="7772400" cy="609599"/>
          </a:xfrm>
        </p:spPr>
        <p:txBody>
          <a:bodyPr>
            <a:normAutofit fontScale="90000"/>
          </a:bodyPr>
          <a:lstStyle/>
          <a:p>
            <a:r>
              <a:rPr lang="en-US" dirty="0" smtClean="0"/>
              <a:t>Unit D</a:t>
            </a:r>
            <a:endParaRPr lang="en-US" dirty="0"/>
          </a:p>
        </p:txBody>
      </p:sp>
      <p:sp>
        <p:nvSpPr>
          <p:cNvPr id="3" name="Subtitle 2"/>
          <p:cNvSpPr>
            <a:spLocks noGrp="1"/>
          </p:cNvSpPr>
          <p:nvPr>
            <p:ph type="subTitle" idx="1"/>
          </p:nvPr>
        </p:nvSpPr>
        <p:spPr>
          <a:xfrm>
            <a:off x="1371600" y="762000"/>
            <a:ext cx="6400800" cy="609600"/>
          </a:xfrm>
        </p:spPr>
        <p:txBody>
          <a:bodyPr/>
          <a:lstStyle/>
          <a:p>
            <a:r>
              <a:rPr lang="en-US" dirty="0" smtClean="0"/>
              <a:t>Energy Flow in Global Systems</a:t>
            </a:r>
            <a:endParaRPr lang="en-US" dirty="0"/>
          </a:p>
        </p:txBody>
      </p:sp>
      <p:pic>
        <p:nvPicPr>
          <p:cNvPr id="4" name="Picture 3" descr="Screen Shot 2017-01-07 at 1.31.59 P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76400" y="1524000"/>
            <a:ext cx="5943600" cy="4953001"/>
          </a:xfrm>
          <a:prstGeom prst="rect">
            <a:avLst/>
          </a:prstGeom>
        </p:spPr>
      </p:pic>
    </p:spTree>
    <p:extLst>
      <p:ext uri="{BB962C8B-B14F-4D97-AF65-F5344CB8AC3E}">
        <p14:creationId xmlns:p14="http://schemas.microsoft.com/office/powerpoint/2010/main" val="408945369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4" descr="D02_FigD1_4"/>
          <p:cNvPicPr>
            <a:picLocks noChangeAspect="1" noChangeArrowheads="1"/>
          </p:cNvPicPr>
          <p:nvPr/>
        </p:nvPicPr>
        <p:blipFill rotWithShape="1">
          <a:blip r:embed="rId2">
            <a:extLst>
              <a:ext uri="{BEBA8EAE-BF5A-486C-A8C5-ECC9F3942E4B}">
                <a14:imgProps xmlns:a14="http://schemas.microsoft.com/office/drawing/2010/main">
                  <a14:imgLayer>
                    <a14:imgEffect>
                      <a14:backgroundRemoval t="60031" b="92438" l="14768" r="70464">
                        <a14:foregroundMark x1="17300" y1="90278" x2="17300" y2="90278"/>
                        <a14:foregroundMark x1="16034" y1="91049" x2="16034" y2="91049"/>
                        <a14:foregroundMark x1="14768" y1="91975" x2="14768" y2="91975"/>
                        <a14:foregroundMark x1="70253" y1="67284" x2="70253" y2="67284"/>
                        <a14:foregroundMark x1="70534" y1="65741" x2="70534" y2="65741"/>
                        <a14:foregroundMark x1="37693" y1="92438" x2="37693" y2="92438"/>
                      </a14:backgroundRemoval>
                    </a14:imgEffect>
                  </a14:imgLayer>
                </a14:imgProps>
              </a:ext>
              <a:ext uri="{28A0092B-C50C-407E-A947-70E740481C1C}">
                <a14:useLocalDpi xmlns:a14="http://schemas.microsoft.com/office/drawing/2010/main" val="0"/>
              </a:ext>
            </a:extLst>
          </a:blip>
          <a:srcRect l="13339" t="56636" r="29434" b="7734"/>
          <a:stretch/>
        </p:blipFill>
        <p:spPr bwMode="auto">
          <a:xfrm>
            <a:off x="1380930" y="4005072"/>
            <a:ext cx="7763070" cy="2852928"/>
          </a:xfrm>
          <a:prstGeom prst="rect">
            <a:avLst/>
          </a:prstGeom>
          <a:ln>
            <a:noFill/>
          </a:ln>
          <a:effectLst>
            <a:softEdge rad="112500"/>
          </a:effectLst>
          <a:extLst>
            <a:ext uri="{909E8E84-426E-40dd-AFC4-6F175D3DCCD1}">
              <a14:hiddenFill xmlns:a14="http://schemas.microsoft.com/office/drawing/2010/main" xmlns="">
                <a:solidFill>
                  <a:srgbClr val="FFFFFF"/>
                </a:solidFill>
              </a14:hiddenFill>
            </a:ext>
          </a:extLst>
        </p:spPr>
      </p:pic>
      <p:sp>
        <p:nvSpPr>
          <p:cNvPr id="2" name="Title 1"/>
          <p:cNvSpPr>
            <a:spLocks noGrp="1"/>
          </p:cNvSpPr>
          <p:nvPr>
            <p:ph type="title"/>
          </p:nvPr>
        </p:nvSpPr>
        <p:spPr>
          <a:xfrm>
            <a:off x="457200" y="274638"/>
            <a:ext cx="8229600" cy="715962"/>
          </a:xfrm>
        </p:spPr>
        <p:txBody>
          <a:bodyPr>
            <a:normAutofit fontScale="90000"/>
          </a:bodyPr>
          <a:lstStyle/>
          <a:p>
            <a:r>
              <a:rPr lang="en-US" dirty="0" smtClean="0"/>
              <a:t>Atmosphere </a:t>
            </a:r>
            <a:r>
              <a:rPr lang="en-US" dirty="0"/>
              <a:t>L</a:t>
            </a:r>
            <a:r>
              <a:rPr lang="en-US" dirty="0" smtClean="0"/>
              <a:t>ayer #2 - Stratosphere</a:t>
            </a:r>
            <a:endParaRPr lang="en-US" dirty="0"/>
          </a:p>
        </p:txBody>
      </p:sp>
      <p:sp>
        <p:nvSpPr>
          <p:cNvPr id="3" name="Content Placeholder 2"/>
          <p:cNvSpPr>
            <a:spLocks noGrp="1"/>
          </p:cNvSpPr>
          <p:nvPr>
            <p:ph idx="1"/>
          </p:nvPr>
        </p:nvSpPr>
        <p:spPr>
          <a:xfrm>
            <a:off x="457200" y="1143000"/>
            <a:ext cx="8229600" cy="4983163"/>
          </a:xfrm>
        </p:spPr>
        <p:txBody>
          <a:bodyPr/>
          <a:lstStyle/>
          <a:p>
            <a:pPr lvl="1"/>
            <a:r>
              <a:rPr lang="en-US" dirty="0"/>
              <a:t>From </a:t>
            </a:r>
            <a:r>
              <a:rPr lang="en-US" dirty="0" smtClean="0"/>
              <a:t>10 </a:t>
            </a:r>
            <a:r>
              <a:rPr lang="en-US" dirty="0"/>
              <a:t>to </a:t>
            </a:r>
            <a:r>
              <a:rPr lang="en-US" dirty="0" smtClean="0"/>
              <a:t>50 </a:t>
            </a:r>
            <a:r>
              <a:rPr lang="en-US" dirty="0"/>
              <a:t>km</a:t>
            </a:r>
          </a:p>
          <a:p>
            <a:pPr lvl="1"/>
            <a:r>
              <a:rPr lang="en-US" dirty="0"/>
              <a:t>Temperature </a:t>
            </a:r>
            <a:r>
              <a:rPr lang="en-US" dirty="0" smtClean="0"/>
              <a:t>– 60</a:t>
            </a:r>
            <a:r>
              <a:rPr lang="en-US" baseline="30000" dirty="0" smtClean="0"/>
              <a:t>o</a:t>
            </a:r>
            <a:r>
              <a:rPr lang="en-US" dirty="0" smtClean="0"/>
              <a:t>C to 0</a:t>
            </a:r>
            <a:r>
              <a:rPr lang="en-US" baseline="30000" dirty="0" smtClean="0"/>
              <a:t>o</a:t>
            </a:r>
            <a:r>
              <a:rPr lang="en-US" dirty="0" smtClean="0"/>
              <a:t>C</a:t>
            </a:r>
          </a:p>
          <a:p>
            <a:r>
              <a:rPr lang="en-US" dirty="0" smtClean="0"/>
              <a:t>only isolated clumps of living cells found living in this layer</a:t>
            </a:r>
          </a:p>
        </p:txBody>
      </p:sp>
      <p:sp>
        <p:nvSpPr>
          <p:cNvPr id="5" name="Block Arc 4"/>
          <p:cNvSpPr/>
          <p:nvPr/>
        </p:nvSpPr>
        <p:spPr>
          <a:xfrm>
            <a:off x="1676400" y="4005072"/>
            <a:ext cx="10287000" cy="8491728"/>
          </a:xfrm>
          <a:prstGeom prst="blockArc">
            <a:avLst>
              <a:gd name="adj1" fmla="val 11735298"/>
              <a:gd name="adj2" fmla="val 18870972"/>
              <a:gd name="adj3" fmla="val 7123"/>
            </a:avLst>
          </a:prstGeom>
          <a:effectLst>
            <a:outerShdw blurRad="63500" dist="25400" dir="5400000" rotWithShape="0">
              <a:srgbClr val="000000">
                <a:alpha val="43000"/>
              </a:srgbClr>
            </a:outerShdw>
            <a:softEdge rad="63500"/>
          </a:effectLst>
        </p:spPr>
        <p:style>
          <a:lnRef idx="1">
            <a:schemeClr val="accent4"/>
          </a:lnRef>
          <a:fillRef idx="2">
            <a:schemeClr val="accent4"/>
          </a:fillRef>
          <a:effectRef idx="1">
            <a:schemeClr val="accent4"/>
          </a:effectRef>
          <a:fontRef idx="minor">
            <a:schemeClr val="dk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2155318556"/>
      </p:ext>
    </p:extLst>
  </p:cSld>
  <p:clrMapOvr>
    <a:masterClrMapping/>
  </p:clrMapOvr>
  <p:timing>
    <p:tnLst>
      <p:par>
        <p:cT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39762"/>
          </a:xfrm>
        </p:spPr>
        <p:txBody>
          <a:bodyPr>
            <a:normAutofit fontScale="90000"/>
          </a:bodyPr>
          <a:lstStyle/>
          <a:p>
            <a:r>
              <a:rPr lang="en-US" dirty="0" smtClean="0"/>
              <a:t>Solutions:</a:t>
            </a:r>
            <a:endParaRPr lang="en-US" dirty="0"/>
          </a:p>
        </p:txBody>
      </p:sp>
      <p:sp>
        <p:nvSpPr>
          <p:cNvPr id="3" name="Content Placeholder 2"/>
          <p:cNvSpPr>
            <a:spLocks noGrp="1"/>
          </p:cNvSpPr>
          <p:nvPr>
            <p:ph idx="1"/>
          </p:nvPr>
        </p:nvSpPr>
        <p:spPr>
          <a:xfrm>
            <a:off x="457200" y="1143000"/>
            <a:ext cx="8229600" cy="4983163"/>
          </a:xfrm>
        </p:spPr>
        <p:txBody>
          <a:bodyPr>
            <a:normAutofit fontScale="85000" lnSpcReduction="20000"/>
          </a:bodyPr>
          <a:lstStyle/>
          <a:p>
            <a:r>
              <a:rPr lang="en-US" dirty="0"/>
              <a:t>3) 21.6 J of energy are used to heat a 2.0g piece of iron by 24.0</a:t>
            </a:r>
            <a:r>
              <a:rPr lang="en-US" baseline="30000" dirty="0"/>
              <a:t>o</a:t>
            </a:r>
            <a:r>
              <a:rPr lang="en-US" dirty="0"/>
              <a:t>C.  What is the experimental specific heat capacity of iron?</a:t>
            </a:r>
          </a:p>
          <a:p>
            <a:pPr marL="0" indent="0">
              <a:buNone/>
            </a:pPr>
            <a:r>
              <a:rPr lang="en-US" dirty="0"/>
              <a:t> </a:t>
            </a:r>
            <a:endParaRPr lang="en-US" dirty="0" smtClean="0"/>
          </a:p>
          <a:p>
            <a:pPr marL="0" indent="0">
              <a:buNone/>
            </a:pPr>
            <a:r>
              <a:rPr lang="en-US" dirty="0" smtClean="0"/>
              <a:t>    Q </a:t>
            </a:r>
            <a:r>
              <a:rPr lang="en-US" dirty="0"/>
              <a:t>	= </a:t>
            </a:r>
            <a:r>
              <a:rPr lang="en-US" dirty="0" err="1"/>
              <a:t>mc∆</a:t>
            </a:r>
            <a:r>
              <a:rPr lang="en-US" dirty="0" err="1" smtClean="0"/>
              <a:t>t</a:t>
            </a:r>
            <a:endParaRPr lang="en-US" dirty="0" smtClean="0"/>
          </a:p>
          <a:p>
            <a:pPr marL="0" indent="0">
              <a:buNone/>
            </a:pPr>
            <a:r>
              <a:rPr lang="en-US" dirty="0" smtClean="0"/>
              <a:t>    c	= Q/</a:t>
            </a:r>
            <a:r>
              <a:rPr lang="en-US" dirty="0" err="1" smtClean="0"/>
              <a:t>m</a:t>
            </a:r>
            <a:r>
              <a:rPr lang="en-US" dirty="0" err="1"/>
              <a:t>∆</a:t>
            </a:r>
            <a:r>
              <a:rPr lang="en-US" dirty="0" err="1" smtClean="0"/>
              <a:t>t</a:t>
            </a:r>
            <a:endParaRPr lang="en-US" dirty="0"/>
          </a:p>
          <a:p>
            <a:pPr marL="0" indent="0">
              <a:buNone/>
            </a:pPr>
            <a:r>
              <a:rPr lang="en-US" dirty="0"/>
              <a:t>	= </a:t>
            </a:r>
            <a:r>
              <a:rPr lang="en-US" dirty="0" smtClean="0"/>
              <a:t>21.6 J / (2.0g)(24.0</a:t>
            </a:r>
            <a:r>
              <a:rPr lang="en-US" baseline="30000" dirty="0" smtClean="0"/>
              <a:t>o</a:t>
            </a:r>
            <a:r>
              <a:rPr lang="en-US" dirty="0" smtClean="0"/>
              <a:t>C)</a:t>
            </a:r>
            <a:endParaRPr lang="en-US" dirty="0"/>
          </a:p>
          <a:p>
            <a:pPr marL="0" indent="0">
              <a:buNone/>
            </a:pPr>
            <a:r>
              <a:rPr lang="en-US" dirty="0"/>
              <a:t>	</a:t>
            </a:r>
            <a:r>
              <a:rPr lang="en-US" dirty="0" smtClean="0"/>
              <a:t>= 0.45 J/</a:t>
            </a:r>
            <a:r>
              <a:rPr lang="en-US" dirty="0" err="1" smtClean="0"/>
              <a:t>g•</a:t>
            </a:r>
            <a:r>
              <a:rPr lang="en-US" baseline="30000" dirty="0" err="1" smtClean="0"/>
              <a:t>o</a:t>
            </a:r>
            <a:r>
              <a:rPr lang="en-US" dirty="0" err="1" smtClean="0"/>
              <a:t>C</a:t>
            </a:r>
            <a:endParaRPr lang="en-US" dirty="0" smtClean="0"/>
          </a:p>
          <a:p>
            <a:pPr marL="0" indent="0">
              <a:buNone/>
            </a:pPr>
            <a:endParaRPr lang="en-US" dirty="0"/>
          </a:p>
          <a:p>
            <a:r>
              <a:rPr lang="en-US" dirty="0" smtClean="0"/>
              <a:t>This is slightly different than the </a:t>
            </a:r>
            <a:r>
              <a:rPr lang="en-US" i="1" dirty="0" smtClean="0"/>
              <a:t>theoretical</a:t>
            </a:r>
            <a:r>
              <a:rPr lang="en-US" dirty="0" smtClean="0"/>
              <a:t> specific heat capacity of iron (0.449 J/</a:t>
            </a:r>
            <a:r>
              <a:rPr lang="en-US" dirty="0" err="1" smtClean="0"/>
              <a:t>g•</a:t>
            </a:r>
            <a:r>
              <a:rPr lang="en-US" baseline="30000" dirty="0" err="1" smtClean="0"/>
              <a:t>o</a:t>
            </a:r>
            <a:r>
              <a:rPr lang="en-US" dirty="0" err="1" smtClean="0"/>
              <a:t>C</a:t>
            </a:r>
            <a:r>
              <a:rPr lang="en-US" dirty="0" smtClean="0"/>
              <a:t>) because of limits in the accuracy of the experiment</a:t>
            </a:r>
            <a:endParaRPr lang="en-US" dirty="0"/>
          </a:p>
        </p:txBody>
      </p:sp>
    </p:spTree>
    <p:extLst>
      <p:ext uri="{BB962C8B-B14F-4D97-AF65-F5344CB8AC3E}">
        <p14:creationId xmlns:p14="http://schemas.microsoft.com/office/powerpoint/2010/main" val="4063334167"/>
      </p:ext>
    </p:extLst>
  </p:cSld>
  <p:clrMapOvr>
    <a:masterClrMapping/>
  </p:clrMapOvr>
  <p:timing>
    <p:tnLst>
      <p:par>
        <p:cTn id="1" dur="indefinite" restart="never" nodeType="tmRoot"/>
      </p:par>
    </p:tn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Title 1"/>
          <p:cNvSpPr>
            <a:spLocks noGrp="1"/>
          </p:cNvSpPr>
          <p:nvPr>
            <p:ph type="title"/>
          </p:nvPr>
        </p:nvSpPr>
        <p:spPr/>
        <p:txBody>
          <a:bodyPr/>
          <a:lstStyle/>
          <a:p>
            <a:pPr eaLnBrk="1" hangingPunct="1"/>
            <a:r>
              <a:rPr lang="en-US" smtClean="0"/>
              <a:t>Assignment</a:t>
            </a:r>
          </a:p>
        </p:txBody>
      </p:sp>
      <p:sp>
        <p:nvSpPr>
          <p:cNvPr id="49155" name="Content Placeholder 2"/>
          <p:cNvSpPr>
            <a:spLocks noGrp="1"/>
          </p:cNvSpPr>
          <p:nvPr>
            <p:ph idx="1"/>
          </p:nvPr>
        </p:nvSpPr>
        <p:spPr/>
        <p:txBody>
          <a:bodyPr/>
          <a:lstStyle/>
          <a:p>
            <a:pPr eaLnBrk="1" hangingPunct="1"/>
            <a:r>
              <a:rPr lang="en-US" smtClean="0"/>
              <a:t>Practice Problems Text 379-380 (#1-8)</a:t>
            </a:r>
          </a:p>
          <a:p>
            <a:pPr eaLnBrk="1" hangingPunct="1"/>
            <a:endParaRPr lang="en-US" smtClean="0"/>
          </a:p>
        </p:txBody>
      </p:sp>
    </p:spTree>
    <p:extLst>
      <p:ext uri="{BB962C8B-B14F-4D97-AF65-F5344CB8AC3E}">
        <p14:creationId xmlns:p14="http://schemas.microsoft.com/office/powerpoint/2010/main" val="1115411726"/>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74638"/>
            <a:ext cx="9144000" cy="411162"/>
          </a:xfrm>
        </p:spPr>
        <p:txBody>
          <a:bodyPr>
            <a:normAutofit fontScale="90000"/>
          </a:bodyPr>
          <a:lstStyle/>
          <a:p>
            <a:r>
              <a:rPr lang="en-US" dirty="0" smtClean="0"/>
              <a:t>The Hydrologic </a:t>
            </a:r>
            <a:r>
              <a:rPr lang="en-US" dirty="0"/>
              <a:t>C</a:t>
            </a:r>
            <a:r>
              <a:rPr lang="en-US" dirty="0" smtClean="0"/>
              <a:t>ycle and Energy </a:t>
            </a:r>
            <a:r>
              <a:rPr lang="en-US" dirty="0"/>
              <a:t>T</a:t>
            </a:r>
            <a:r>
              <a:rPr lang="en-US" dirty="0" smtClean="0"/>
              <a:t>ransfer</a:t>
            </a:r>
            <a:endParaRPr lang="en-US" dirty="0"/>
          </a:p>
        </p:txBody>
      </p:sp>
      <p:sp>
        <p:nvSpPr>
          <p:cNvPr id="3" name="Content Placeholder 2"/>
          <p:cNvSpPr>
            <a:spLocks noGrp="1"/>
          </p:cNvSpPr>
          <p:nvPr>
            <p:ph idx="1"/>
          </p:nvPr>
        </p:nvSpPr>
        <p:spPr>
          <a:xfrm>
            <a:off x="457200" y="914400"/>
            <a:ext cx="8229600" cy="5211763"/>
          </a:xfrm>
        </p:spPr>
        <p:txBody>
          <a:bodyPr/>
          <a:lstStyle/>
          <a:p>
            <a:r>
              <a:rPr lang="en-US" dirty="0" smtClean="0"/>
              <a:t>We’ve seen how liquid water is able to absorb / release thermal energy and its effect on climate, but this only describes part of the hydrologic cycle</a:t>
            </a:r>
          </a:p>
          <a:p>
            <a:r>
              <a:rPr lang="en-US" dirty="0"/>
              <a:t>T</a:t>
            </a:r>
            <a:r>
              <a:rPr lang="en-US" dirty="0" smtClean="0"/>
              <a:t>he </a:t>
            </a:r>
            <a:r>
              <a:rPr lang="en-US" b="1" dirty="0" smtClean="0"/>
              <a:t>hydrologic cycle</a:t>
            </a:r>
            <a:r>
              <a:rPr lang="en-US" dirty="0" smtClean="0"/>
              <a:t> </a:t>
            </a:r>
            <a:r>
              <a:rPr lang="en-US" dirty="0" smtClean="0">
                <a:solidFill>
                  <a:srgbClr val="0000FF"/>
                </a:solidFill>
              </a:rPr>
              <a:t>is </a:t>
            </a:r>
            <a:r>
              <a:rPr lang="en-US" u="sng" dirty="0" smtClean="0">
                <a:solidFill>
                  <a:srgbClr val="0000FF"/>
                </a:solidFill>
              </a:rPr>
              <a:t>the movement of water molecules throughout the biosphere</a:t>
            </a:r>
          </a:p>
          <a:p>
            <a:pPr lvl="1"/>
            <a:r>
              <a:rPr lang="en-US" dirty="0" smtClean="0"/>
              <a:t>besides the movement of liquid water in convection currents, water in the cycle also </a:t>
            </a:r>
            <a:r>
              <a:rPr lang="en-US" u="sng" dirty="0" smtClean="0">
                <a:solidFill>
                  <a:srgbClr val="0000FF"/>
                </a:solidFill>
              </a:rPr>
              <a:t>changes from solid </a:t>
            </a:r>
            <a:r>
              <a:rPr lang="en-US" u="sng" dirty="0" smtClean="0">
                <a:solidFill>
                  <a:srgbClr val="0000FF"/>
                </a:solidFill>
                <a:sym typeface="Wingdings" pitchFamily="2" charset="2"/>
              </a:rPr>
              <a:t> liquid  gas and vice versa</a:t>
            </a:r>
            <a:endParaRPr lang="en-US" u="sng" dirty="0">
              <a:solidFill>
                <a:srgbClr val="0000FF"/>
              </a:solidFill>
            </a:endParaRPr>
          </a:p>
        </p:txBody>
      </p:sp>
    </p:spTree>
    <p:extLst>
      <p:ext uri="{BB962C8B-B14F-4D97-AF65-F5344CB8AC3E}">
        <p14:creationId xmlns:p14="http://schemas.microsoft.com/office/powerpoint/2010/main" val="1822209848"/>
      </p:ext>
    </p:extLst>
  </p:cSld>
  <p:clrMapOvr>
    <a:masterClrMapping/>
  </p:clrMapOvr>
  <p:timing>
    <p:tnLst>
      <p:par>
        <p:cTn id="1" dur="indefinite" restart="never" nodeType="tmRoot"/>
      </p:par>
    </p:tn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2" name="Picture 4" descr="http://www.solcomhouse.com/images/hydroweath.jpg"/>
          <p:cNvPicPr>
            <a:picLocks noChangeAspect="1" noChangeArrowheads="1"/>
          </p:cNvPicPr>
          <p:nvPr/>
        </p:nvPicPr>
        <p:blipFill>
          <a:blip>
            <a:extLst>
              <a:ext uri="{28A0092B-C50C-407E-A947-70E740481C1C}">
                <a14:useLocalDpi xmlns:a14="http://schemas.microsoft.com/office/drawing/2010/main" val="0"/>
              </a:ext>
            </a:extLst>
          </a:blip>
          <a:srcRect/>
          <a:stretch>
            <a:fillRect/>
          </a:stretch>
        </p:blipFill>
        <p:spPr bwMode="auto">
          <a:xfrm>
            <a:off x="228600" y="1387522"/>
            <a:ext cx="5229225" cy="5314951"/>
          </a:xfrm>
          <a:prstGeom prst="rect">
            <a:avLst/>
          </a:prstGeom>
          <a:noFill/>
          <a:extLst>
            <a:ext uri="{909E8E84-426E-40dd-AFC4-6F175D3DCCD1}">
              <a14:hiddenFill xmlns:a14="http://schemas.microsoft.com/office/drawing/2010/main" xmlns="">
                <a:solidFill>
                  <a:srgbClr val="FFFFFF"/>
                </a:solidFill>
              </a14:hiddenFill>
            </a:ext>
          </a:extLst>
        </p:spPr>
      </p:pic>
      <p:sp>
        <p:nvSpPr>
          <p:cNvPr id="4" name="Title 3"/>
          <p:cNvSpPr>
            <a:spLocks noGrp="1"/>
          </p:cNvSpPr>
          <p:nvPr>
            <p:ph type="title"/>
          </p:nvPr>
        </p:nvSpPr>
        <p:spPr/>
        <p:txBody>
          <a:bodyPr/>
          <a:lstStyle/>
          <a:p>
            <a:r>
              <a:rPr lang="en-US" dirty="0" smtClean="0"/>
              <a:t>Practice Problem:</a:t>
            </a:r>
            <a:endParaRPr lang="en-US" dirty="0"/>
          </a:p>
        </p:txBody>
      </p:sp>
      <p:sp>
        <p:nvSpPr>
          <p:cNvPr id="5" name="Content Placeholder 4"/>
          <p:cNvSpPr>
            <a:spLocks noGrp="1"/>
          </p:cNvSpPr>
          <p:nvPr>
            <p:ph idx="1"/>
          </p:nvPr>
        </p:nvSpPr>
        <p:spPr>
          <a:xfrm>
            <a:off x="5686424" y="1219200"/>
            <a:ext cx="3228976" cy="4906963"/>
          </a:xfrm>
        </p:spPr>
        <p:txBody>
          <a:bodyPr>
            <a:normAutofit fontScale="92500"/>
          </a:bodyPr>
          <a:lstStyle/>
          <a:p>
            <a:r>
              <a:rPr lang="en-US" dirty="0" smtClean="0"/>
              <a:t>Using this image as a guide, identify a process where water goes from:</a:t>
            </a:r>
          </a:p>
          <a:p>
            <a:pPr lvl="1"/>
            <a:r>
              <a:rPr lang="en-US" dirty="0" smtClean="0"/>
              <a:t>solid to liquid</a:t>
            </a:r>
          </a:p>
          <a:p>
            <a:pPr lvl="1"/>
            <a:r>
              <a:rPr lang="en-US" dirty="0" smtClean="0"/>
              <a:t>liquid to solid</a:t>
            </a:r>
          </a:p>
          <a:p>
            <a:pPr lvl="1"/>
            <a:r>
              <a:rPr lang="en-US" dirty="0" smtClean="0"/>
              <a:t>liquid to gas</a:t>
            </a:r>
          </a:p>
          <a:p>
            <a:pPr lvl="1"/>
            <a:r>
              <a:rPr lang="en-US" dirty="0" smtClean="0"/>
              <a:t>gas to liquid</a:t>
            </a:r>
          </a:p>
          <a:p>
            <a:pPr lvl="1"/>
            <a:r>
              <a:rPr lang="en-US" dirty="0" smtClean="0"/>
              <a:t>gas to solid</a:t>
            </a:r>
            <a:endParaRPr lang="en-US" dirty="0"/>
          </a:p>
        </p:txBody>
      </p:sp>
    </p:spTree>
    <p:extLst>
      <p:ext uri="{BB962C8B-B14F-4D97-AF65-F5344CB8AC3E}">
        <p14:creationId xmlns:p14="http://schemas.microsoft.com/office/powerpoint/2010/main" val="727140209"/>
      </p:ext>
    </p:extLst>
  </p:cSld>
  <p:clrMapOvr>
    <a:masterClrMapping/>
  </p:clrMapOvr>
  <p:timing>
    <p:tnLst>
      <p:par>
        <p:cTn id="1" dur="indefinite" restart="never" nodeType="tmRoot"/>
      </p:par>
    </p:tn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5181600" cy="1143000"/>
          </a:xfrm>
        </p:spPr>
        <p:txBody>
          <a:bodyPr/>
          <a:lstStyle/>
          <a:p>
            <a:r>
              <a:rPr lang="en-US" dirty="0" smtClean="0"/>
              <a:t>Phase Changes</a:t>
            </a:r>
            <a:endParaRPr lang="en-US" dirty="0"/>
          </a:p>
        </p:txBody>
      </p:sp>
      <p:sp>
        <p:nvSpPr>
          <p:cNvPr id="3" name="Content Placeholder 2"/>
          <p:cNvSpPr>
            <a:spLocks noGrp="1"/>
          </p:cNvSpPr>
          <p:nvPr>
            <p:ph idx="1"/>
          </p:nvPr>
        </p:nvSpPr>
        <p:spPr>
          <a:xfrm>
            <a:off x="228600" y="1447800"/>
            <a:ext cx="5943600" cy="5410200"/>
          </a:xfrm>
        </p:spPr>
        <p:txBody>
          <a:bodyPr>
            <a:normAutofit/>
          </a:bodyPr>
          <a:lstStyle/>
          <a:p>
            <a:r>
              <a:rPr lang="en-US" sz="2800" dirty="0" smtClean="0"/>
              <a:t>During a </a:t>
            </a:r>
            <a:r>
              <a:rPr lang="en-US" sz="2800" b="1" dirty="0" smtClean="0"/>
              <a:t>phase change</a:t>
            </a:r>
            <a:r>
              <a:rPr lang="en-US" sz="2800" dirty="0" smtClean="0"/>
              <a:t>, water changes state </a:t>
            </a:r>
            <a:r>
              <a:rPr lang="en-US" sz="2800" u="sng" dirty="0" smtClean="0">
                <a:solidFill>
                  <a:srgbClr val="0000FF"/>
                </a:solidFill>
              </a:rPr>
              <a:t>without changing temperature</a:t>
            </a:r>
            <a:endParaRPr lang="en-US" sz="2800" dirty="0" smtClean="0">
              <a:solidFill>
                <a:srgbClr val="0000FF"/>
              </a:solidFill>
            </a:endParaRPr>
          </a:p>
          <a:p>
            <a:pPr lvl="1"/>
            <a:r>
              <a:rPr lang="en-US" sz="2400" dirty="0" smtClean="0"/>
              <a:t>this occurs because the thermal energy is going toward </a:t>
            </a:r>
            <a:r>
              <a:rPr lang="en-US" sz="2400" u="sng" dirty="0" smtClean="0">
                <a:solidFill>
                  <a:srgbClr val="0000FF"/>
                </a:solidFill>
              </a:rPr>
              <a:t>breaking the bonds between water molecules</a:t>
            </a:r>
            <a:r>
              <a:rPr lang="en-US" sz="2400" u="sng" dirty="0" smtClean="0"/>
              <a:t>,</a:t>
            </a:r>
            <a:r>
              <a:rPr lang="en-US" sz="2400" dirty="0" smtClean="0"/>
              <a:t> rather than </a:t>
            </a:r>
            <a:r>
              <a:rPr lang="en-US" sz="2400" u="sng" dirty="0" smtClean="0">
                <a:solidFill>
                  <a:srgbClr val="0000FF"/>
                </a:solidFill>
              </a:rPr>
              <a:t>making the water molecules move faster</a:t>
            </a:r>
            <a:endParaRPr lang="en-US" sz="2400" dirty="0" smtClean="0">
              <a:solidFill>
                <a:srgbClr val="0000FF"/>
              </a:solidFill>
            </a:endParaRPr>
          </a:p>
        </p:txBody>
      </p:sp>
      <p:pic>
        <p:nvPicPr>
          <p:cNvPr id="3074" name="Picture 2" descr="http://www.staddonfamily.com/files/photos/Melting_Snow.jpg"/>
          <p:cNvPicPr>
            <a:picLocks noChangeAspect="1" noChangeArrowheads="1"/>
          </p:cNvPicPr>
          <p:nvPr/>
        </p:nvPicPr>
        <p:blipFill>
          <a:blip>
            <a:extLst>
              <a:ext uri="{28A0092B-C50C-407E-A947-70E740481C1C}">
                <a14:useLocalDpi xmlns:a14="http://schemas.microsoft.com/office/drawing/2010/main" val="0"/>
              </a:ext>
            </a:extLst>
          </a:blip>
          <a:srcRect/>
          <a:stretch>
            <a:fillRect/>
          </a:stretch>
        </p:blipFill>
        <p:spPr bwMode="auto">
          <a:xfrm>
            <a:off x="6207554" y="0"/>
            <a:ext cx="2745945" cy="1828800"/>
          </a:xfrm>
          <a:prstGeom prst="rect">
            <a:avLst/>
          </a:prstGeom>
          <a:noFill/>
          <a:extLst>
            <a:ext uri="{909E8E84-426E-40dd-AFC4-6F175D3DCCD1}">
              <a14:hiddenFill xmlns:a14="http://schemas.microsoft.com/office/drawing/2010/main" xmlns="">
                <a:solidFill>
                  <a:srgbClr val="FFFFFF"/>
                </a:solidFill>
              </a14:hiddenFill>
            </a:ext>
          </a:extLst>
        </p:spPr>
      </p:pic>
      <p:pic>
        <p:nvPicPr>
          <p:cNvPr id="3076" name="Picture 4" descr="http://www.thewarfields.com/img/CaribMonth/RainCloud.jpg"/>
          <p:cNvPicPr>
            <a:picLocks noChangeAspect="1" noChangeArrowheads="1"/>
          </p:cNvPicPr>
          <p:nvPr/>
        </p:nvPicPr>
        <p:blipFill>
          <a:blip>
            <a:extLst>
              <a:ext uri="{28A0092B-C50C-407E-A947-70E740481C1C}">
                <a14:useLocalDpi xmlns:a14="http://schemas.microsoft.com/office/drawing/2010/main" val="0"/>
              </a:ext>
            </a:extLst>
          </a:blip>
          <a:srcRect/>
          <a:stretch>
            <a:fillRect/>
          </a:stretch>
        </p:blipFill>
        <p:spPr bwMode="auto">
          <a:xfrm>
            <a:off x="6207554" y="2057400"/>
            <a:ext cx="2756181" cy="2064277"/>
          </a:xfrm>
          <a:prstGeom prst="rect">
            <a:avLst/>
          </a:prstGeom>
          <a:noFill/>
          <a:extLst>
            <a:ext uri="{909E8E84-426E-40dd-AFC4-6F175D3DCCD1}">
              <a14:hiddenFill xmlns:a14="http://schemas.microsoft.com/office/drawing/2010/main" xmlns="">
                <a:solidFill>
                  <a:srgbClr val="FFFFFF"/>
                </a:solidFill>
              </a14:hiddenFill>
            </a:ext>
          </a:extLst>
        </p:spPr>
      </p:pic>
      <p:pic>
        <p:nvPicPr>
          <p:cNvPr id="3078" name="Picture 6" descr="http://www.frogview.com/uploadimages101/47900c60cb7649.42737052frogview-gallery.jpg"/>
          <p:cNvPicPr>
            <a:picLocks noChangeAspect="1" noChangeArrowheads="1"/>
          </p:cNvPicPr>
          <p:nvPr/>
        </p:nvPicPr>
        <p:blipFill rotWithShape="1">
          <a:blip>
            <a:extLst>
              <a:ext uri="{28A0092B-C50C-407E-A947-70E740481C1C}">
                <a14:useLocalDpi xmlns:a14="http://schemas.microsoft.com/office/drawing/2010/main" val="0"/>
              </a:ext>
            </a:extLst>
          </a:blip>
          <a:srcRect t="7152" b="5274"/>
          <a:stretch/>
        </p:blipFill>
        <p:spPr bwMode="auto">
          <a:xfrm>
            <a:off x="6207554" y="4380930"/>
            <a:ext cx="2820316" cy="2414299"/>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val="2354111800"/>
      </p:ext>
    </p:extLst>
  </p:cSld>
  <p:clrMapOvr>
    <a:masterClrMapping/>
  </p:clrMapOvr>
  <p:timing>
    <p:tnLst>
      <p:par>
        <p:cTn id="1" dur="indefinite" restart="never" nodeType="tmRoot"/>
      </p:par>
    </p:tn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5181600" cy="1143000"/>
          </a:xfrm>
        </p:spPr>
        <p:txBody>
          <a:bodyPr/>
          <a:lstStyle/>
          <a:p>
            <a:r>
              <a:rPr lang="en-US" dirty="0" smtClean="0"/>
              <a:t>Phase Changes</a:t>
            </a:r>
            <a:endParaRPr lang="en-US" dirty="0"/>
          </a:p>
        </p:txBody>
      </p:sp>
      <p:sp>
        <p:nvSpPr>
          <p:cNvPr id="3" name="Content Placeholder 2"/>
          <p:cNvSpPr>
            <a:spLocks noGrp="1"/>
          </p:cNvSpPr>
          <p:nvPr>
            <p:ph idx="1"/>
          </p:nvPr>
        </p:nvSpPr>
        <p:spPr>
          <a:xfrm>
            <a:off x="228600" y="1447800"/>
            <a:ext cx="5943600" cy="5410200"/>
          </a:xfrm>
        </p:spPr>
        <p:txBody>
          <a:bodyPr>
            <a:normAutofit/>
          </a:bodyPr>
          <a:lstStyle/>
          <a:p>
            <a:r>
              <a:rPr lang="en-US" sz="2800" dirty="0" smtClean="0"/>
              <a:t>Since water molecules undergo many phase changes in the cycle, a lot of energy is </a:t>
            </a:r>
            <a:r>
              <a:rPr lang="en-US" sz="2800" u="sng" dirty="0" smtClean="0">
                <a:solidFill>
                  <a:srgbClr val="0000FF"/>
                </a:solidFill>
              </a:rPr>
              <a:t>transferred in the biosphere without any change in temperature</a:t>
            </a:r>
            <a:endParaRPr lang="en-US" sz="2800" dirty="0" smtClean="0">
              <a:solidFill>
                <a:srgbClr val="0000FF"/>
              </a:solidFill>
            </a:endParaRPr>
          </a:p>
          <a:p>
            <a:pPr lvl="1"/>
            <a:r>
              <a:rPr lang="en-US" sz="2400" dirty="0" smtClean="0"/>
              <a:t>this helps to keep </a:t>
            </a:r>
            <a:r>
              <a:rPr lang="en-US" sz="2400" u="sng" dirty="0" smtClean="0">
                <a:solidFill>
                  <a:srgbClr val="0000FF"/>
                </a:solidFill>
              </a:rPr>
              <a:t>average global temperatures relatively stable.</a:t>
            </a:r>
            <a:endParaRPr lang="en-US" sz="2400" dirty="0">
              <a:solidFill>
                <a:srgbClr val="0000FF"/>
              </a:solidFill>
            </a:endParaRPr>
          </a:p>
        </p:txBody>
      </p:sp>
      <p:pic>
        <p:nvPicPr>
          <p:cNvPr id="3074" name="Picture 2" descr="http://www.staddonfamily.com/files/photos/Melting_Snow.jpg"/>
          <p:cNvPicPr>
            <a:picLocks noChangeAspect="1" noChangeArrowheads="1"/>
          </p:cNvPicPr>
          <p:nvPr/>
        </p:nvPicPr>
        <p:blipFill>
          <a:blip>
            <a:extLst>
              <a:ext uri="{28A0092B-C50C-407E-A947-70E740481C1C}">
                <a14:useLocalDpi xmlns:a14="http://schemas.microsoft.com/office/drawing/2010/main" val="0"/>
              </a:ext>
            </a:extLst>
          </a:blip>
          <a:srcRect/>
          <a:stretch>
            <a:fillRect/>
          </a:stretch>
        </p:blipFill>
        <p:spPr bwMode="auto">
          <a:xfrm>
            <a:off x="6207554" y="0"/>
            <a:ext cx="2745945" cy="1828800"/>
          </a:xfrm>
          <a:prstGeom prst="rect">
            <a:avLst/>
          </a:prstGeom>
          <a:noFill/>
          <a:extLst>
            <a:ext uri="{909E8E84-426E-40dd-AFC4-6F175D3DCCD1}">
              <a14:hiddenFill xmlns:a14="http://schemas.microsoft.com/office/drawing/2010/main" xmlns="">
                <a:solidFill>
                  <a:srgbClr val="FFFFFF"/>
                </a:solidFill>
              </a14:hiddenFill>
            </a:ext>
          </a:extLst>
        </p:spPr>
      </p:pic>
      <p:pic>
        <p:nvPicPr>
          <p:cNvPr id="3076" name="Picture 4" descr="http://www.thewarfields.com/img/CaribMonth/RainCloud.jpg"/>
          <p:cNvPicPr>
            <a:picLocks noChangeAspect="1" noChangeArrowheads="1"/>
          </p:cNvPicPr>
          <p:nvPr/>
        </p:nvPicPr>
        <p:blipFill>
          <a:blip>
            <a:extLst>
              <a:ext uri="{28A0092B-C50C-407E-A947-70E740481C1C}">
                <a14:useLocalDpi xmlns:a14="http://schemas.microsoft.com/office/drawing/2010/main" val="0"/>
              </a:ext>
            </a:extLst>
          </a:blip>
          <a:srcRect/>
          <a:stretch>
            <a:fillRect/>
          </a:stretch>
        </p:blipFill>
        <p:spPr bwMode="auto">
          <a:xfrm>
            <a:off x="6207554" y="2057400"/>
            <a:ext cx="2756181" cy="2064277"/>
          </a:xfrm>
          <a:prstGeom prst="rect">
            <a:avLst/>
          </a:prstGeom>
          <a:noFill/>
          <a:extLst>
            <a:ext uri="{909E8E84-426E-40dd-AFC4-6F175D3DCCD1}">
              <a14:hiddenFill xmlns:a14="http://schemas.microsoft.com/office/drawing/2010/main" xmlns="">
                <a:solidFill>
                  <a:srgbClr val="FFFFFF"/>
                </a:solidFill>
              </a14:hiddenFill>
            </a:ext>
          </a:extLst>
        </p:spPr>
      </p:pic>
      <p:pic>
        <p:nvPicPr>
          <p:cNvPr id="3078" name="Picture 6" descr="http://www.frogview.com/uploadimages101/47900c60cb7649.42737052frogview-gallery.jpg"/>
          <p:cNvPicPr>
            <a:picLocks noChangeAspect="1" noChangeArrowheads="1"/>
          </p:cNvPicPr>
          <p:nvPr/>
        </p:nvPicPr>
        <p:blipFill rotWithShape="1">
          <a:blip>
            <a:extLst>
              <a:ext uri="{28A0092B-C50C-407E-A947-70E740481C1C}">
                <a14:useLocalDpi xmlns:a14="http://schemas.microsoft.com/office/drawing/2010/main" val="0"/>
              </a:ext>
            </a:extLst>
          </a:blip>
          <a:srcRect t="7152" b="5274"/>
          <a:stretch/>
        </p:blipFill>
        <p:spPr bwMode="auto">
          <a:xfrm>
            <a:off x="6207554" y="4380930"/>
            <a:ext cx="2820316" cy="2414299"/>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val="1503153806"/>
      </p:ext>
    </p:extLst>
  </p:cSld>
  <p:clrMapOvr>
    <a:masterClrMapping/>
  </p:clrMapOvr>
  <p:timing>
    <p:tnLst>
      <p:par>
        <p:cTn id="1" dur="indefinite" restart="never" nodeType="tmRoot"/>
      </p:par>
    </p:tnLst>
  </p:timing>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63562"/>
          </a:xfrm>
        </p:spPr>
        <p:txBody>
          <a:bodyPr>
            <a:normAutofit fontScale="90000"/>
          </a:bodyPr>
          <a:lstStyle/>
          <a:p>
            <a:r>
              <a:rPr lang="en-US" dirty="0" smtClean="0"/>
              <a:t>Heat of Fusion</a:t>
            </a:r>
            <a:endParaRPr lang="en-US" dirty="0"/>
          </a:p>
        </p:txBody>
      </p:sp>
      <p:sp>
        <p:nvSpPr>
          <p:cNvPr id="3" name="Content Placeholder 2"/>
          <p:cNvSpPr>
            <a:spLocks noGrp="1"/>
          </p:cNvSpPr>
          <p:nvPr>
            <p:ph idx="1"/>
          </p:nvPr>
        </p:nvSpPr>
        <p:spPr>
          <a:xfrm>
            <a:off x="457200" y="1143000"/>
            <a:ext cx="8229600" cy="4983163"/>
          </a:xfrm>
        </p:spPr>
        <p:txBody>
          <a:bodyPr>
            <a:normAutofit/>
          </a:bodyPr>
          <a:lstStyle/>
          <a:p>
            <a:r>
              <a:rPr lang="en-US" dirty="0" smtClean="0"/>
              <a:t>The </a:t>
            </a:r>
            <a:r>
              <a:rPr lang="en-US" b="1" dirty="0" smtClean="0"/>
              <a:t>heat of fusion</a:t>
            </a:r>
            <a:r>
              <a:rPr lang="en-US" dirty="0" smtClean="0"/>
              <a:t> of a substance is the </a:t>
            </a:r>
            <a:r>
              <a:rPr lang="en-US" u="sng" dirty="0" smtClean="0">
                <a:solidFill>
                  <a:srgbClr val="0000FF"/>
                </a:solidFill>
              </a:rPr>
              <a:t>amount of energy absorbed when 1 </a:t>
            </a:r>
            <a:r>
              <a:rPr lang="en-US" u="sng" dirty="0" err="1" smtClean="0">
                <a:solidFill>
                  <a:srgbClr val="0000FF"/>
                </a:solidFill>
              </a:rPr>
              <a:t>mol</a:t>
            </a:r>
            <a:r>
              <a:rPr lang="en-US" u="sng" dirty="0" smtClean="0">
                <a:solidFill>
                  <a:srgbClr val="0000FF"/>
                </a:solidFill>
              </a:rPr>
              <a:t> of the substance melts from solid to liquid</a:t>
            </a:r>
            <a:r>
              <a:rPr lang="en-US" dirty="0" smtClean="0">
                <a:solidFill>
                  <a:srgbClr val="0000FF"/>
                </a:solidFill>
              </a:rPr>
              <a:t> </a:t>
            </a:r>
            <a:r>
              <a:rPr lang="en-US" dirty="0" smtClean="0"/>
              <a:t>without changing temperature</a:t>
            </a:r>
          </a:p>
          <a:p>
            <a:pPr lvl="1"/>
            <a:r>
              <a:rPr lang="en-US" dirty="0" smtClean="0"/>
              <a:t>it is equal to the </a:t>
            </a:r>
            <a:r>
              <a:rPr lang="en-US" b="1" dirty="0" smtClean="0"/>
              <a:t>heat of solidification</a:t>
            </a:r>
            <a:r>
              <a:rPr lang="en-US" dirty="0" smtClean="0"/>
              <a:t>, which is the amount of heat released when 1 </a:t>
            </a:r>
            <a:r>
              <a:rPr lang="en-US" dirty="0" err="1" smtClean="0"/>
              <a:t>mol</a:t>
            </a:r>
            <a:r>
              <a:rPr lang="en-US" dirty="0" smtClean="0"/>
              <a:t> of the substance freezes</a:t>
            </a:r>
          </a:p>
          <a:p>
            <a:pPr lvl="1"/>
            <a:endParaRPr lang="en-US" dirty="0"/>
          </a:p>
        </p:txBody>
      </p:sp>
    </p:spTree>
    <p:extLst>
      <p:ext uri="{BB962C8B-B14F-4D97-AF65-F5344CB8AC3E}">
        <p14:creationId xmlns:p14="http://schemas.microsoft.com/office/powerpoint/2010/main" val="1823463937"/>
      </p:ext>
    </p:extLst>
  </p:cSld>
  <p:clrMapOvr>
    <a:masterClrMapping/>
  </p:clrMapOvr>
  <p:timing>
    <p:tnLst>
      <p:par>
        <p:cTn id="1" dur="indefinite" restart="never" nodeType="tmRoot"/>
      </p:par>
    </p:tnLst>
  </p:timing>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63562"/>
          </a:xfrm>
        </p:spPr>
        <p:txBody>
          <a:bodyPr>
            <a:normAutofit fontScale="90000"/>
          </a:bodyPr>
          <a:lstStyle/>
          <a:p>
            <a:r>
              <a:rPr lang="en-US" dirty="0" smtClean="0"/>
              <a:t>Heat of Vaporization</a:t>
            </a:r>
            <a:endParaRPr lang="en-US" dirty="0"/>
          </a:p>
        </p:txBody>
      </p:sp>
      <p:sp>
        <p:nvSpPr>
          <p:cNvPr id="3" name="Content Placeholder 2"/>
          <p:cNvSpPr>
            <a:spLocks noGrp="1"/>
          </p:cNvSpPr>
          <p:nvPr>
            <p:ph idx="1"/>
          </p:nvPr>
        </p:nvSpPr>
        <p:spPr>
          <a:xfrm>
            <a:off x="457200" y="1143000"/>
            <a:ext cx="8229600" cy="4983163"/>
          </a:xfrm>
        </p:spPr>
        <p:txBody>
          <a:bodyPr>
            <a:normAutofit/>
          </a:bodyPr>
          <a:lstStyle/>
          <a:p>
            <a:r>
              <a:rPr lang="en-US" dirty="0" smtClean="0"/>
              <a:t>The </a:t>
            </a:r>
            <a:r>
              <a:rPr lang="en-US" b="1" dirty="0"/>
              <a:t>heat of </a:t>
            </a:r>
            <a:r>
              <a:rPr lang="en-US" b="1" dirty="0" smtClean="0"/>
              <a:t>vaporization </a:t>
            </a:r>
            <a:r>
              <a:rPr lang="en-US" dirty="0" smtClean="0"/>
              <a:t>of </a:t>
            </a:r>
            <a:r>
              <a:rPr lang="en-US" dirty="0"/>
              <a:t>a substance is the </a:t>
            </a:r>
            <a:r>
              <a:rPr lang="en-US" u="sng" dirty="0">
                <a:solidFill>
                  <a:srgbClr val="0000FF"/>
                </a:solidFill>
              </a:rPr>
              <a:t>amount of energy absorbed when 1 </a:t>
            </a:r>
            <a:r>
              <a:rPr lang="en-US" u="sng" dirty="0" err="1">
                <a:solidFill>
                  <a:srgbClr val="0000FF"/>
                </a:solidFill>
              </a:rPr>
              <a:t>mol</a:t>
            </a:r>
            <a:r>
              <a:rPr lang="en-US" u="sng" dirty="0">
                <a:solidFill>
                  <a:srgbClr val="0000FF"/>
                </a:solidFill>
              </a:rPr>
              <a:t> of the substance </a:t>
            </a:r>
            <a:r>
              <a:rPr lang="en-US" u="sng" dirty="0" smtClean="0">
                <a:solidFill>
                  <a:srgbClr val="0000FF"/>
                </a:solidFill>
              </a:rPr>
              <a:t>evaporates from liquid to gas  </a:t>
            </a:r>
            <a:r>
              <a:rPr lang="en-US" dirty="0" smtClean="0"/>
              <a:t>without </a:t>
            </a:r>
            <a:r>
              <a:rPr lang="en-US" dirty="0"/>
              <a:t>changing temperature</a:t>
            </a:r>
          </a:p>
          <a:p>
            <a:pPr lvl="1"/>
            <a:r>
              <a:rPr lang="en-US" dirty="0"/>
              <a:t>it is equal to the </a:t>
            </a:r>
            <a:r>
              <a:rPr lang="en-US" b="1" dirty="0"/>
              <a:t>heat of </a:t>
            </a:r>
            <a:r>
              <a:rPr lang="en-US" b="1" dirty="0" smtClean="0"/>
              <a:t>condensation</a:t>
            </a:r>
            <a:r>
              <a:rPr lang="en-US" dirty="0" smtClean="0"/>
              <a:t>, </a:t>
            </a:r>
            <a:r>
              <a:rPr lang="en-US" dirty="0"/>
              <a:t>which is the amount of heat released when 1 </a:t>
            </a:r>
            <a:r>
              <a:rPr lang="en-US" dirty="0" err="1"/>
              <a:t>mol</a:t>
            </a:r>
            <a:r>
              <a:rPr lang="en-US" dirty="0"/>
              <a:t> of the substance </a:t>
            </a:r>
            <a:r>
              <a:rPr lang="en-US" dirty="0" smtClean="0"/>
              <a:t>condenses from gas to liquid</a:t>
            </a:r>
            <a:endParaRPr lang="en-US" dirty="0"/>
          </a:p>
          <a:p>
            <a:pPr lvl="1"/>
            <a:endParaRPr lang="en-US" dirty="0"/>
          </a:p>
        </p:txBody>
      </p:sp>
    </p:spTree>
    <p:extLst>
      <p:ext uri="{BB962C8B-B14F-4D97-AF65-F5344CB8AC3E}">
        <p14:creationId xmlns:p14="http://schemas.microsoft.com/office/powerpoint/2010/main" val="4057868389"/>
      </p:ext>
    </p:extLst>
  </p:cSld>
  <p:clrMapOvr>
    <a:masterClrMapping/>
  </p:clrMapOvr>
  <p:timing>
    <p:tnLst>
      <p:par>
        <p:cTn id="1" dur="indefinite" restart="never" nodeType="tmRoot"/>
      </p:par>
    </p:tnLst>
  </p:timing>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Heating Curve of Water</a:t>
            </a:r>
            <a:endParaRPr lang="en-US" dirty="0"/>
          </a:p>
        </p:txBody>
      </p:sp>
      <p:pic>
        <p:nvPicPr>
          <p:cNvPr id="4098" name="Picture 2" descr="http://www.cdli.ca/courses/chem3202/unit03_org02_ilo03/heating_curve.png"/>
          <p:cNvPicPr>
            <a:picLocks noChangeAspect="1" noChangeArrowheads="1"/>
          </p:cNvPicPr>
          <p:nvPr/>
        </p:nvPicPr>
        <p:blipFill rotWithShape="1">
          <a:blip>
            <a:extLst>
              <a:ext uri="{28A0092B-C50C-407E-A947-70E740481C1C}">
                <a14:useLocalDpi xmlns:a14="http://schemas.microsoft.com/office/drawing/2010/main" val="0"/>
              </a:ext>
            </a:extLst>
          </a:blip>
          <a:srcRect l="6914"/>
          <a:stretch/>
        </p:blipFill>
        <p:spPr bwMode="auto">
          <a:xfrm>
            <a:off x="291196" y="1524000"/>
            <a:ext cx="6951260" cy="5086921"/>
          </a:xfrm>
          <a:prstGeom prst="rect">
            <a:avLst/>
          </a:prstGeom>
          <a:noFill/>
          <a:extLst>
            <a:ext uri="{909E8E84-426E-40dd-AFC4-6F175D3DCCD1}">
              <a14:hiddenFill xmlns:a14="http://schemas.microsoft.com/office/drawing/2010/main" xmlns="">
                <a:solidFill>
                  <a:srgbClr val="FFFFFF"/>
                </a:solidFill>
              </a14:hiddenFill>
            </a:ext>
          </a:extLst>
        </p:spPr>
      </p:pic>
      <p:sp>
        <p:nvSpPr>
          <p:cNvPr id="6" name="Rectangle 5"/>
          <p:cNvSpPr/>
          <p:nvPr/>
        </p:nvSpPr>
        <p:spPr>
          <a:xfrm rot="17989466">
            <a:off x="1036812" y="5617265"/>
            <a:ext cx="1246876" cy="126302"/>
          </a:xfrm>
          <a:prstGeom prst="rect">
            <a:avLst/>
          </a:prstGeom>
          <a:gradFill flip="none" rotWithShape="1">
            <a:gsLst>
              <a:gs pos="0">
                <a:srgbClr val="5E9EFF"/>
              </a:gs>
              <a:gs pos="39999">
                <a:srgbClr val="85C2FF"/>
              </a:gs>
              <a:gs pos="70000">
                <a:srgbClr val="C4D6EB"/>
              </a:gs>
              <a:gs pos="100000">
                <a:srgbClr val="FFEBFA"/>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rot="17989466">
            <a:off x="2082397" y="3837177"/>
            <a:ext cx="2942453" cy="141839"/>
          </a:xfrm>
          <a:prstGeom prst="rect">
            <a:avLst/>
          </a:prstGeom>
          <a:gradFill flip="none" rotWithShape="1">
            <a:gsLst>
              <a:gs pos="0">
                <a:srgbClr val="742A66"/>
              </a:gs>
              <a:gs pos="39999">
                <a:srgbClr val="DA14BE"/>
              </a:gs>
              <a:gs pos="70000">
                <a:srgbClr val="FAC6F3"/>
              </a:gs>
              <a:gs pos="100000">
                <a:srgbClr val="FF43CE"/>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rot="17989466">
            <a:off x="6324410" y="2027744"/>
            <a:ext cx="1246876" cy="147701"/>
          </a:xfrm>
          <a:prstGeom prst="rect">
            <a:avLst/>
          </a:prstGeom>
          <a:gradFill flip="none" rotWithShape="1">
            <a:gsLst>
              <a:gs pos="0">
                <a:srgbClr val="C00000"/>
              </a:gs>
              <a:gs pos="100000">
                <a:schemeClr val="tx1"/>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1898675" y="5108142"/>
            <a:ext cx="1000381" cy="126302"/>
          </a:xfrm>
          <a:prstGeom prst="rect">
            <a:avLst/>
          </a:prstGeom>
          <a:gradFill flip="none" rotWithShape="1">
            <a:gsLst>
              <a:gs pos="0">
                <a:srgbClr val="5E9EFF"/>
              </a:gs>
              <a:gs pos="39999">
                <a:srgbClr val="85C2FF"/>
              </a:gs>
              <a:gs pos="70000">
                <a:srgbClr val="FAC6F3"/>
              </a:gs>
              <a:gs pos="100000">
                <a:srgbClr val="FF43CE"/>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4194456" y="2575914"/>
            <a:ext cx="2514600" cy="126302"/>
          </a:xfrm>
          <a:prstGeom prst="rect">
            <a:avLst/>
          </a:prstGeom>
          <a:gradFill>
            <a:gsLst>
              <a:gs pos="0">
                <a:srgbClr val="C00000"/>
              </a:gs>
              <a:gs pos="39999">
                <a:srgbClr val="FF0000"/>
              </a:gs>
              <a:gs pos="70000">
                <a:srgbClr val="FAC6F3"/>
              </a:gs>
              <a:gs pos="100000">
                <a:srgbClr val="820060"/>
              </a:gs>
            </a:gsLst>
            <a:lin ang="108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p:cNvSpPr txBox="1"/>
          <p:nvPr/>
        </p:nvSpPr>
        <p:spPr>
          <a:xfrm>
            <a:off x="7260653" y="5647350"/>
            <a:ext cx="1901544" cy="461665"/>
          </a:xfrm>
          <a:prstGeom prst="rect">
            <a:avLst/>
          </a:prstGeom>
          <a:noFill/>
        </p:spPr>
        <p:txBody>
          <a:bodyPr wrap="square" rtlCol="0">
            <a:spAutoFit/>
          </a:bodyPr>
          <a:lstStyle/>
          <a:p>
            <a:r>
              <a:rPr lang="en-US" sz="2400" dirty="0" smtClean="0"/>
              <a:t>Temp change</a:t>
            </a:r>
            <a:endParaRPr lang="en-US" sz="2400" dirty="0"/>
          </a:p>
        </p:txBody>
      </p:sp>
      <p:sp>
        <p:nvSpPr>
          <p:cNvPr id="14" name="TextBox 13"/>
          <p:cNvSpPr txBox="1"/>
          <p:nvPr/>
        </p:nvSpPr>
        <p:spPr>
          <a:xfrm>
            <a:off x="7242456" y="4877309"/>
            <a:ext cx="1901544" cy="461665"/>
          </a:xfrm>
          <a:prstGeom prst="rect">
            <a:avLst/>
          </a:prstGeom>
          <a:noFill/>
        </p:spPr>
        <p:txBody>
          <a:bodyPr wrap="square" rtlCol="0">
            <a:spAutoFit/>
          </a:bodyPr>
          <a:lstStyle/>
          <a:p>
            <a:r>
              <a:rPr lang="en-US" sz="2400" dirty="0" smtClean="0"/>
              <a:t>Phase change</a:t>
            </a:r>
            <a:endParaRPr lang="en-US" sz="2400" dirty="0"/>
          </a:p>
        </p:txBody>
      </p:sp>
      <p:sp>
        <p:nvSpPr>
          <p:cNvPr id="15" name="TextBox 14"/>
          <p:cNvSpPr txBox="1"/>
          <p:nvPr/>
        </p:nvSpPr>
        <p:spPr>
          <a:xfrm>
            <a:off x="7242456" y="3589240"/>
            <a:ext cx="1901544" cy="461665"/>
          </a:xfrm>
          <a:prstGeom prst="rect">
            <a:avLst/>
          </a:prstGeom>
          <a:noFill/>
        </p:spPr>
        <p:txBody>
          <a:bodyPr wrap="square" rtlCol="0">
            <a:spAutoFit/>
          </a:bodyPr>
          <a:lstStyle/>
          <a:p>
            <a:r>
              <a:rPr lang="en-US" sz="2400" dirty="0" smtClean="0"/>
              <a:t>Temp change</a:t>
            </a:r>
            <a:endParaRPr lang="en-US" sz="2400" dirty="0"/>
          </a:p>
        </p:txBody>
      </p:sp>
      <p:sp>
        <p:nvSpPr>
          <p:cNvPr id="16" name="TextBox 15"/>
          <p:cNvSpPr txBox="1"/>
          <p:nvPr/>
        </p:nvSpPr>
        <p:spPr>
          <a:xfrm>
            <a:off x="7242456" y="2408232"/>
            <a:ext cx="1901544" cy="461665"/>
          </a:xfrm>
          <a:prstGeom prst="rect">
            <a:avLst/>
          </a:prstGeom>
          <a:noFill/>
        </p:spPr>
        <p:txBody>
          <a:bodyPr wrap="square" rtlCol="0">
            <a:spAutoFit/>
          </a:bodyPr>
          <a:lstStyle/>
          <a:p>
            <a:r>
              <a:rPr lang="en-US" sz="2400" dirty="0" smtClean="0"/>
              <a:t>Phase change</a:t>
            </a:r>
            <a:endParaRPr lang="en-US" sz="2400" dirty="0"/>
          </a:p>
        </p:txBody>
      </p:sp>
      <p:sp>
        <p:nvSpPr>
          <p:cNvPr id="17" name="TextBox 16"/>
          <p:cNvSpPr txBox="1"/>
          <p:nvPr/>
        </p:nvSpPr>
        <p:spPr>
          <a:xfrm>
            <a:off x="7242456" y="1752600"/>
            <a:ext cx="1901544" cy="461665"/>
          </a:xfrm>
          <a:prstGeom prst="rect">
            <a:avLst/>
          </a:prstGeom>
          <a:noFill/>
        </p:spPr>
        <p:txBody>
          <a:bodyPr wrap="square" rtlCol="0">
            <a:spAutoFit/>
          </a:bodyPr>
          <a:lstStyle/>
          <a:p>
            <a:r>
              <a:rPr lang="en-US" sz="2400" dirty="0" smtClean="0"/>
              <a:t>Temp change</a:t>
            </a:r>
            <a:endParaRPr lang="en-US" sz="2400" dirty="0"/>
          </a:p>
        </p:txBody>
      </p:sp>
    </p:spTree>
    <p:extLst>
      <p:ext uri="{BB962C8B-B14F-4D97-AF65-F5344CB8AC3E}">
        <p14:creationId xmlns:p14="http://schemas.microsoft.com/office/powerpoint/2010/main" val="4144682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3000"/>
                                        <p:tgtEl>
                                          <p:spTgt spid="6"/>
                                        </p:tgtEl>
                                      </p:cBhvr>
                                    </p:animEffect>
                                  </p:childTnLst>
                                </p:cTn>
                              </p:par>
                            </p:childTnLst>
                          </p:cTn>
                        </p:par>
                        <p:par>
                          <p:cTn id="8" fill="hold">
                            <p:stCondLst>
                              <p:cond delay="3000"/>
                            </p:stCondLst>
                            <p:childTnLst>
                              <p:par>
                                <p:cTn id="9" presetID="1" presetClass="entr" presetSubtype="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22" presetClass="entr" presetSubtype="8" fill="hold" grpId="0" nodeType="click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wipe(left)">
                                      <p:cBhvr>
                                        <p:cTn id="15" dur="3000"/>
                                        <p:tgtEl>
                                          <p:spTgt spid="10"/>
                                        </p:tgtEl>
                                      </p:cBhvr>
                                    </p:animEffect>
                                  </p:childTnLst>
                                </p:cTn>
                              </p:par>
                            </p:childTnLst>
                          </p:cTn>
                        </p:par>
                        <p:par>
                          <p:cTn id="16" fill="hold">
                            <p:stCondLst>
                              <p:cond delay="3000"/>
                            </p:stCondLst>
                            <p:childTnLst>
                              <p:par>
                                <p:cTn id="17" presetID="1" presetClass="entr" presetSubtype="0" fill="hold" grpId="0" nodeType="afterEffect">
                                  <p:stCondLst>
                                    <p:cond delay="0"/>
                                  </p:stCondLst>
                                  <p:childTnLst>
                                    <p:set>
                                      <p:cBhvr>
                                        <p:cTn id="18" dur="1" fill="hold">
                                          <p:stCondLst>
                                            <p:cond delay="0"/>
                                          </p:stCondLst>
                                        </p:cTn>
                                        <p:tgtEl>
                                          <p:spTgt spid="14"/>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22" presetClass="entr" presetSubtype="4" fill="hold" grpId="0" nodeType="click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wipe(down)">
                                      <p:cBhvr>
                                        <p:cTn id="23" dur="3000"/>
                                        <p:tgtEl>
                                          <p:spTgt spid="8"/>
                                        </p:tgtEl>
                                      </p:cBhvr>
                                    </p:animEffect>
                                  </p:childTnLst>
                                </p:cTn>
                              </p:par>
                            </p:childTnLst>
                          </p:cTn>
                        </p:par>
                        <p:par>
                          <p:cTn id="24" fill="hold">
                            <p:stCondLst>
                              <p:cond delay="3000"/>
                            </p:stCondLst>
                            <p:childTnLst>
                              <p:par>
                                <p:cTn id="25" presetID="1" presetClass="entr" presetSubtype="0" fill="hold" grpId="0" nodeType="afterEffect">
                                  <p:stCondLst>
                                    <p:cond delay="0"/>
                                  </p:stCondLst>
                                  <p:childTnLst>
                                    <p:set>
                                      <p:cBhvr>
                                        <p:cTn id="26" dur="1" fill="hold">
                                          <p:stCondLst>
                                            <p:cond delay="0"/>
                                          </p:stCondLst>
                                        </p:cTn>
                                        <p:tgtEl>
                                          <p:spTgt spid="15"/>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22" presetClass="entr" presetSubtype="8" fill="hold" grpId="0" nodeType="clickEffect">
                                  <p:stCondLst>
                                    <p:cond delay="0"/>
                                  </p:stCondLst>
                                  <p:childTnLst>
                                    <p:set>
                                      <p:cBhvr>
                                        <p:cTn id="30" dur="1" fill="hold">
                                          <p:stCondLst>
                                            <p:cond delay="0"/>
                                          </p:stCondLst>
                                        </p:cTn>
                                        <p:tgtEl>
                                          <p:spTgt spid="11"/>
                                        </p:tgtEl>
                                        <p:attrNameLst>
                                          <p:attrName>style.visibility</p:attrName>
                                        </p:attrNameLst>
                                      </p:cBhvr>
                                      <p:to>
                                        <p:strVal val="visible"/>
                                      </p:to>
                                    </p:set>
                                    <p:animEffect transition="in" filter="wipe(left)">
                                      <p:cBhvr>
                                        <p:cTn id="31" dur="3000"/>
                                        <p:tgtEl>
                                          <p:spTgt spid="11"/>
                                        </p:tgtEl>
                                      </p:cBhvr>
                                    </p:animEffect>
                                  </p:childTnLst>
                                </p:cTn>
                              </p:par>
                            </p:childTnLst>
                          </p:cTn>
                        </p:par>
                        <p:par>
                          <p:cTn id="32" fill="hold">
                            <p:stCondLst>
                              <p:cond delay="3000"/>
                            </p:stCondLst>
                            <p:childTnLst>
                              <p:par>
                                <p:cTn id="33" presetID="1" presetClass="entr" presetSubtype="0" fill="hold" grpId="0" nodeType="afterEffect">
                                  <p:stCondLst>
                                    <p:cond delay="0"/>
                                  </p:stCondLst>
                                  <p:childTnLst>
                                    <p:set>
                                      <p:cBhvr>
                                        <p:cTn id="34" dur="1" fill="hold">
                                          <p:stCondLst>
                                            <p:cond delay="0"/>
                                          </p:stCondLst>
                                        </p:cTn>
                                        <p:tgtEl>
                                          <p:spTgt spid="16"/>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22" presetClass="entr" presetSubtype="4" fill="hold" grpId="0" nodeType="clickEffect">
                                  <p:stCondLst>
                                    <p:cond delay="0"/>
                                  </p:stCondLst>
                                  <p:childTnLst>
                                    <p:set>
                                      <p:cBhvr>
                                        <p:cTn id="38" dur="1" fill="hold">
                                          <p:stCondLst>
                                            <p:cond delay="0"/>
                                          </p:stCondLst>
                                        </p:cTn>
                                        <p:tgtEl>
                                          <p:spTgt spid="9"/>
                                        </p:tgtEl>
                                        <p:attrNameLst>
                                          <p:attrName>style.visibility</p:attrName>
                                        </p:attrNameLst>
                                      </p:cBhvr>
                                      <p:to>
                                        <p:strVal val="visible"/>
                                      </p:to>
                                    </p:set>
                                    <p:animEffect transition="in" filter="wipe(down)">
                                      <p:cBhvr>
                                        <p:cTn id="39" dur="3000"/>
                                        <p:tgtEl>
                                          <p:spTgt spid="9"/>
                                        </p:tgtEl>
                                      </p:cBhvr>
                                    </p:animEffect>
                                  </p:childTnLst>
                                </p:cTn>
                              </p:par>
                            </p:childTnLst>
                          </p:cTn>
                        </p:par>
                        <p:par>
                          <p:cTn id="40" fill="hold">
                            <p:stCondLst>
                              <p:cond delay="3000"/>
                            </p:stCondLst>
                            <p:childTnLst>
                              <p:par>
                                <p:cTn id="41" presetID="1" presetClass="entr" presetSubtype="0" fill="hold" grpId="0" nodeType="afterEffect">
                                  <p:stCondLst>
                                    <p:cond delay="0"/>
                                  </p:stCondLst>
                                  <p:childTnLst>
                                    <p:set>
                                      <p:cBhvr>
                                        <p:cTn id="42"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P spid="9" grpId="0" animBg="1"/>
      <p:bldP spid="10" grpId="0" animBg="1"/>
      <p:bldP spid="11" grpId="0" animBg="1"/>
      <p:bldP spid="12" grpId="0"/>
      <p:bldP spid="14" grpId="0"/>
      <p:bldP spid="15" grpId="0"/>
      <p:bldP spid="16" grpId="0"/>
      <p:bldP spid="17" grpId="0"/>
    </p:bldLst>
  </p:timing>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066800"/>
          </a:xfrm>
        </p:spPr>
        <p:txBody>
          <a:bodyPr>
            <a:normAutofit fontScale="90000"/>
          </a:bodyPr>
          <a:lstStyle/>
          <a:p>
            <a:r>
              <a:rPr lang="en-US" dirty="0" smtClean="0"/>
              <a:t>Calculating the Heat of Fusion or Vaporization</a:t>
            </a:r>
            <a:endParaRPr lang="en-US"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457200" y="1371600"/>
                <a:ext cx="8229600" cy="5181600"/>
              </a:xfrm>
            </p:spPr>
            <p:txBody>
              <a:bodyPr>
                <a:normAutofit lnSpcReduction="10000"/>
              </a:bodyPr>
              <a:lstStyle/>
              <a:p>
                <a:r>
                  <a:rPr lang="en-US" dirty="0" smtClean="0"/>
                  <a:t>The amount of energy absorbed or released during a phase change can be calculated from the following two formulas</a:t>
                </a:r>
              </a:p>
              <a:p>
                <a:pPr marL="0" indent="0">
                  <a:buNone/>
                </a:pPr>
                <a:r>
                  <a:rPr lang="en-US" dirty="0"/>
                  <a:t> </a:t>
                </a:r>
                <a:endParaRPr lang="en-US" dirty="0" smtClean="0"/>
              </a:p>
              <a:p>
                <a:pPr marL="0" indent="0">
                  <a:buNone/>
                </a:pPr>
                <a:r>
                  <a:rPr lang="en-US" dirty="0" smtClean="0"/>
                  <a:t>	</a:t>
                </a:r>
                <a:r>
                  <a:rPr lang="en-US" sz="3200" dirty="0" smtClean="0"/>
                  <a:t> 		or	</a:t>
                </a:r>
              </a:p>
              <a:p>
                <a:r>
                  <a:rPr lang="en-US" sz="3200" dirty="0" smtClean="0"/>
                  <a:t> </a:t>
                </a:r>
                <a:r>
                  <a:rPr lang="en-US" dirty="0" smtClean="0"/>
                  <a:t>where</a:t>
                </a:r>
              </a:p>
              <a:p>
                <a:pPr lvl="1"/>
                <a:r>
                  <a:rPr lang="en-US" sz="2800" dirty="0" err="1" smtClean="0"/>
                  <a:t>H</a:t>
                </a:r>
                <a:r>
                  <a:rPr lang="en-US" sz="2800" baseline="-25000" dirty="0" err="1" smtClean="0"/>
                  <a:t>fus</a:t>
                </a:r>
                <a:r>
                  <a:rPr lang="en-US" sz="2800" dirty="0" smtClean="0"/>
                  <a:t> = </a:t>
                </a:r>
                <a:r>
                  <a:rPr lang="en-US" sz="2800" u="sng" dirty="0" smtClean="0"/>
                  <a:t>heat of fusion</a:t>
                </a:r>
                <a:r>
                  <a:rPr lang="en-US" sz="2800" dirty="0" smtClean="0"/>
                  <a:t>, or </a:t>
                </a:r>
                <a:r>
                  <a:rPr lang="en-US" sz="2800" dirty="0" err="1" smtClean="0"/>
                  <a:t>H</a:t>
                </a:r>
                <a:r>
                  <a:rPr lang="en-US" sz="2800" baseline="-25000" dirty="0" err="1" smtClean="0"/>
                  <a:t>vap</a:t>
                </a:r>
                <a:r>
                  <a:rPr lang="en-US" sz="2800" dirty="0" smtClean="0"/>
                  <a:t> = </a:t>
                </a:r>
                <a:r>
                  <a:rPr lang="en-US" sz="2800" u="sng" dirty="0" smtClean="0"/>
                  <a:t>heat of vaporization, in kJ/</a:t>
                </a:r>
                <a:r>
                  <a:rPr lang="en-US" sz="2800" u="sng" dirty="0" err="1" smtClean="0"/>
                  <a:t>mol</a:t>
                </a:r>
                <a:endParaRPr lang="en-US" sz="2800" u="sng" dirty="0" smtClean="0"/>
              </a:p>
              <a:p>
                <a:pPr lvl="1"/>
                <a:r>
                  <a:rPr lang="en-US" sz="2800" dirty="0" smtClean="0"/>
                  <a:t>Q = </a:t>
                </a:r>
                <a:r>
                  <a:rPr lang="en-US" sz="2800" u="sng" dirty="0" smtClean="0"/>
                  <a:t>quantity of thermal energy, in kJ</a:t>
                </a:r>
                <a:endParaRPr lang="en-US" sz="2800" dirty="0" smtClean="0"/>
              </a:p>
              <a:p>
                <a:pPr lvl="1"/>
                <a:r>
                  <a:rPr lang="en-US" sz="2800" dirty="0" smtClean="0"/>
                  <a:t>n = </a:t>
                </a:r>
                <a:r>
                  <a:rPr lang="en-US" sz="2800" u="sng" dirty="0" smtClean="0"/>
                  <a:t>number of moles, in </a:t>
                </a:r>
                <a:r>
                  <a:rPr lang="en-US" sz="2800" u="sng" dirty="0" err="1" smtClean="0"/>
                  <a:t>mol</a:t>
                </a:r>
                <a:endParaRPr lang="en-US" sz="2800"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457200" y="1371600"/>
                <a:ext cx="8229600" cy="5181600"/>
              </a:xfrm>
              <a:blipFill rotWithShape="1">
                <a:blip r:embed="rId2"/>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220674520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4" descr="D02_FigD1_4"/>
          <p:cNvPicPr>
            <a:picLocks noChangeAspect="1" noChangeArrowheads="1"/>
          </p:cNvPicPr>
          <p:nvPr/>
        </p:nvPicPr>
        <p:blipFill rotWithShape="1">
          <a:blip r:embed="rId2">
            <a:extLst>
              <a:ext uri="{BEBA8EAE-BF5A-486C-A8C5-ECC9F3942E4B}">
                <a14:imgProps xmlns:a14="http://schemas.microsoft.com/office/drawing/2010/main">
                  <a14:imgLayer>
                    <a14:imgEffect>
                      <a14:backgroundRemoval t="60031" b="92438" l="14768" r="70464">
                        <a14:foregroundMark x1="17300" y1="90278" x2="17300" y2="90278"/>
                        <a14:foregroundMark x1="16034" y1="91049" x2="16034" y2="91049"/>
                        <a14:foregroundMark x1="14768" y1="91975" x2="14768" y2="91975"/>
                        <a14:foregroundMark x1="70253" y1="67284" x2="70253" y2="67284"/>
                        <a14:foregroundMark x1="70534" y1="65741" x2="70534" y2="65741"/>
                        <a14:foregroundMark x1="37693" y1="92438" x2="37693" y2="92438"/>
                      </a14:backgroundRemoval>
                    </a14:imgEffect>
                  </a14:imgLayer>
                </a14:imgProps>
              </a:ext>
              <a:ext uri="{28A0092B-C50C-407E-A947-70E740481C1C}">
                <a14:useLocalDpi xmlns:a14="http://schemas.microsoft.com/office/drawing/2010/main" val="0"/>
              </a:ext>
            </a:extLst>
          </a:blip>
          <a:srcRect l="13339" t="56636" r="29434" b="7734"/>
          <a:stretch/>
        </p:blipFill>
        <p:spPr bwMode="auto">
          <a:xfrm>
            <a:off x="1380930" y="4005072"/>
            <a:ext cx="7763070" cy="2852928"/>
          </a:xfrm>
          <a:prstGeom prst="rect">
            <a:avLst/>
          </a:prstGeom>
          <a:ln>
            <a:noFill/>
          </a:ln>
          <a:effectLst>
            <a:softEdge rad="112500"/>
          </a:effectLst>
          <a:extLst>
            <a:ext uri="{909E8E84-426E-40dd-AFC4-6F175D3DCCD1}">
              <a14:hiddenFill xmlns:a14="http://schemas.microsoft.com/office/drawing/2010/main" xmlns="">
                <a:solidFill>
                  <a:srgbClr val="FFFFFF"/>
                </a:solidFill>
              </a14:hiddenFill>
            </a:ext>
          </a:extLst>
        </p:spPr>
      </p:pic>
      <p:sp>
        <p:nvSpPr>
          <p:cNvPr id="2" name="Title 1"/>
          <p:cNvSpPr>
            <a:spLocks noGrp="1"/>
          </p:cNvSpPr>
          <p:nvPr>
            <p:ph type="title"/>
          </p:nvPr>
        </p:nvSpPr>
        <p:spPr>
          <a:xfrm>
            <a:off x="457200" y="274638"/>
            <a:ext cx="8229600" cy="715962"/>
          </a:xfrm>
        </p:spPr>
        <p:txBody>
          <a:bodyPr>
            <a:normAutofit fontScale="90000"/>
          </a:bodyPr>
          <a:lstStyle/>
          <a:p>
            <a:r>
              <a:rPr lang="en-US" dirty="0" smtClean="0"/>
              <a:t>Atmosphere </a:t>
            </a:r>
            <a:r>
              <a:rPr lang="en-US" dirty="0"/>
              <a:t>L</a:t>
            </a:r>
            <a:r>
              <a:rPr lang="en-US" dirty="0" smtClean="0"/>
              <a:t>ayer #2 - Stratosphere</a:t>
            </a:r>
            <a:endParaRPr lang="en-US" dirty="0"/>
          </a:p>
        </p:txBody>
      </p:sp>
      <p:sp>
        <p:nvSpPr>
          <p:cNvPr id="3" name="Content Placeholder 2"/>
          <p:cNvSpPr>
            <a:spLocks noGrp="1"/>
          </p:cNvSpPr>
          <p:nvPr>
            <p:ph idx="1"/>
          </p:nvPr>
        </p:nvSpPr>
        <p:spPr>
          <a:xfrm>
            <a:off x="457200" y="1143000"/>
            <a:ext cx="8229600" cy="4983163"/>
          </a:xfrm>
        </p:spPr>
        <p:txBody>
          <a:bodyPr/>
          <a:lstStyle/>
          <a:p>
            <a:r>
              <a:rPr lang="en-US" dirty="0" smtClean="0"/>
              <a:t>contains most of the </a:t>
            </a:r>
            <a:r>
              <a:rPr lang="en-US" b="1" u="sng" dirty="0" smtClean="0">
                <a:solidFill>
                  <a:srgbClr val="0000FF"/>
                </a:solidFill>
              </a:rPr>
              <a:t>ozone layer</a:t>
            </a:r>
            <a:endParaRPr lang="en-US" u="sng" dirty="0" smtClean="0">
              <a:solidFill>
                <a:srgbClr val="0000FF"/>
              </a:solidFill>
            </a:endParaRPr>
          </a:p>
          <a:p>
            <a:pPr lvl="1"/>
            <a:r>
              <a:rPr lang="en-US" dirty="0" smtClean="0"/>
              <a:t>ozone is a molecule made up of three oxygen atoms (O</a:t>
            </a:r>
            <a:r>
              <a:rPr lang="en-US" baseline="-25000" dirty="0" smtClean="0"/>
              <a:t>3(g)</a:t>
            </a:r>
            <a:r>
              <a:rPr lang="en-US" dirty="0" smtClean="0"/>
              <a:t>)</a:t>
            </a:r>
          </a:p>
          <a:p>
            <a:pPr lvl="1"/>
            <a:r>
              <a:rPr lang="en-US" dirty="0" smtClean="0"/>
              <a:t>protects living organisms from sun’s UV radiation</a:t>
            </a:r>
            <a:endParaRPr lang="en-US" dirty="0"/>
          </a:p>
          <a:p>
            <a:endParaRPr lang="en-US" dirty="0"/>
          </a:p>
        </p:txBody>
      </p:sp>
      <p:sp>
        <p:nvSpPr>
          <p:cNvPr id="5" name="Block Arc 4"/>
          <p:cNvSpPr/>
          <p:nvPr/>
        </p:nvSpPr>
        <p:spPr>
          <a:xfrm>
            <a:off x="1676400" y="4005072"/>
            <a:ext cx="10287000" cy="8491728"/>
          </a:xfrm>
          <a:prstGeom prst="blockArc">
            <a:avLst>
              <a:gd name="adj1" fmla="val 11735298"/>
              <a:gd name="adj2" fmla="val 18870972"/>
              <a:gd name="adj3" fmla="val 7123"/>
            </a:avLst>
          </a:prstGeom>
          <a:effectLst>
            <a:outerShdw blurRad="63500" dist="25400" dir="5400000" rotWithShape="0">
              <a:srgbClr val="000000">
                <a:alpha val="43000"/>
              </a:srgbClr>
            </a:outerShdw>
            <a:softEdge rad="63500"/>
          </a:effectLst>
        </p:spPr>
        <p:style>
          <a:lnRef idx="1">
            <a:schemeClr val="accent4"/>
          </a:lnRef>
          <a:fillRef idx="2">
            <a:schemeClr val="accent4"/>
          </a:fillRef>
          <a:effectRef idx="1">
            <a:schemeClr val="accent4"/>
          </a:effectRef>
          <a:fontRef idx="minor">
            <a:schemeClr val="dk1"/>
          </a:fontRef>
        </p:style>
        <p:txBody>
          <a:bodyPr rtlCol="0" anchor="ctr"/>
          <a:lstStyle/>
          <a:p>
            <a:pPr algn="ctr"/>
            <a:endParaRPr lang="en-US">
              <a:solidFill>
                <a:schemeClr val="tx1"/>
              </a:solidFill>
            </a:endParaRPr>
          </a:p>
        </p:txBody>
      </p:sp>
      <p:pic>
        <p:nvPicPr>
          <p:cNvPr id="4098" name="Picture 2" descr="http://blogs.nature.com/climatefeedback/Ozone_Molecule_VdW.png"/>
          <p:cNvPicPr>
            <a:picLocks noChangeAspect="1" noChangeArrowheads="1"/>
          </p:cNvPicPr>
          <p:nvPr/>
        </p:nvPicPr>
        <p:blipFill>
          <a:blip cstate="print">
            <a:extLst>
              <a:ext uri="{28A0092B-C50C-407E-A947-70E740481C1C}">
                <a14:useLocalDpi xmlns:a14="http://schemas.microsoft.com/office/drawing/2010/main" val="0"/>
              </a:ext>
            </a:extLst>
          </a:blip>
          <a:srcRect/>
          <a:stretch>
            <a:fillRect/>
          </a:stretch>
        </p:blipFill>
        <p:spPr bwMode="auto">
          <a:xfrm rot="7402963">
            <a:off x="7263977" y="3400747"/>
            <a:ext cx="1374090" cy="982475"/>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val="1071252945"/>
      </p:ext>
    </p:extLst>
  </p:cSld>
  <p:clrMapOvr>
    <a:masterClrMapping/>
  </p:clrMapOvr>
  <p:timing>
    <p:tnLst>
      <p:par>
        <p:cTn id="1" dur="indefinite" restart="never" nodeType="tmRoot"/>
      </p:par>
    </p:tnLst>
  </p:timing>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296400" cy="1143000"/>
          </a:xfrm>
        </p:spPr>
        <p:txBody>
          <a:bodyPr>
            <a:normAutofit fontScale="90000"/>
          </a:bodyPr>
          <a:lstStyle/>
          <a:p>
            <a:r>
              <a:rPr lang="en-US" dirty="0" smtClean="0"/>
              <a:t>Theoretical Heat of Fusion and </a:t>
            </a:r>
            <a:r>
              <a:rPr lang="en-US" dirty="0" err="1" smtClean="0"/>
              <a:t>Vaporation</a:t>
            </a:r>
            <a:endParaRPr lang="en-US" dirty="0"/>
          </a:p>
        </p:txBody>
      </p:sp>
      <p:sp>
        <p:nvSpPr>
          <p:cNvPr id="3" name="Content Placeholder 2"/>
          <p:cNvSpPr>
            <a:spLocks noGrp="1"/>
          </p:cNvSpPr>
          <p:nvPr>
            <p:ph idx="1"/>
          </p:nvPr>
        </p:nvSpPr>
        <p:spPr>
          <a:xfrm>
            <a:off x="457200" y="1066800"/>
            <a:ext cx="4876800" cy="5105400"/>
          </a:xfrm>
        </p:spPr>
        <p:txBody>
          <a:bodyPr>
            <a:normAutofit fontScale="92500" lnSpcReduction="10000"/>
          </a:bodyPr>
          <a:lstStyle/>
          <a:p>
            <a:r>
              <a:rPr lang="en-US" dirty="0" smtClean="0"/>
              <a:t>The theoretical Heat of Fusion of ice is 6.01 kJ/</a:t>
            </a:r>
            <a:r>
              <a:rPr lang="en-US" dirty="0" err="1" smtClean="0"/>
              <a:t>mol</a:t>
            </a:r>
            <a:endParaRPr lang="en-US" u="sng" dirty="0" smtClean="0"/>
          </a:p>
          <a:p>
            <a:pPr lvl="1"/>
            <a:r>
              <a:rPr lang="en-US" dirty="0" smtClean="0"/>
              <a:t>that means it takes 6.01 kJ of thermal energy </a:t>
            </a:r>
            <a:r>
              <a:rPr lang="en-US" u="sng" dirty="0" smtClean="0">
                <a:solidFill>
                  <a:srgbClr val="0000FF"/>
                </a:solidFill>
              </a:rPr>
              <a:t>per mole of ice that is melting</a:t>
            </a:r>
          </a:p>
          <a:p>
            <a:pPr marL="365760" lvl="1" indent="0">
              <a:buNone/>
            </a:pPr>
            <a:endParaRPr lang="en-US" dirty="0" smtClean="0"/>
          </a:p>
          <a:p>
            <a:r>
              <a:rPr lang="en-US" dirty="0" smtClean="0"/>
              <a:t>The theoretical Heat of Vaporization of water is 40.65 kJ/</a:t>
            </a:r>
            <a:r>
              <a:rPr lang="en-US" dirty="0" err="1" smtClean="0"/>
              <a:t>mol</a:t>
            </a:r>
            <a:endParaRPr lang="en-US" u="sng" dirty="0" smtClean="0"/>
          </a:p>
          <a:p>
            <a:pPr lvl="1"/>
            <a:r>
              <a:rPr lang="en-US" dirty="0" smtClean="0"/>
              <a:t>that means it takes 40.65 kJ of thermal energy </a:t>
            </a:r>
            <a:r>
              <a:rPr lang="en-US" u="sng" dirty="0" smtClean="0">
                <a:solidFill>
                  <a:srgbClr val="0000FF"/>
                </a:solidFill>
              </a:rPr>
              <a:t>per mole of water that is evaporating</a:t>
            </a:r>
            <a:endParaRPr lang="en-US" dirty="0">
              <a:solidFill>
                <a:srgbClr val="0000FF"/>
              </a:solidFill>
            </a:endParaRPr>
          </a:p>
        </p:txBody>
      </p:sp>
      <p:pic>
        <p:nvPicPr>
          <p:cNvPr id="5122" name="Picture 2" descr="http://www.uniongas.com/images/meltingIcetechnology.jpg"/>
          <p:cNvPicPr>
            <a:picLocks noChangeAspect="1" noChangeArrowheads="1"/>
          </p:cNvPicPr>
          <p:nvPr/>
        </p:nvPicPr>
        <p:blipFill>
          <a:blip>
            <a:extLst>
              <a:ext uri="{28A0092B-C50C-407E-A947-70E740481C1C}">
                <a14:useLocalDpi xmlns:a14="http://schemas.microsoft.com/office/drawing/2010/main" val="0"/>
              </a:ext>
            </a:extLst>
          </a:blip>
          <a:srcRect/>
          <a:stretch>
            <a:fillRect/>
          </a:stretch>
        </p:blipFill>
        <p:spPr bwMode="auto">
          <a:xfrm>
            <a:off x="5410200" y="1143000"/>
            <a:ext cx="3276600" cy="2743201"/>
          </a:xfrm>
          <a:prstGeom prst="rect">
            <a:avLst/>
          </a:prstGeom>
          <a:noFill/>
          <a:extLst>
            <a:ext uri="{909E8E84-426E-40dd-AFC4-6F175D3DCCD1}">
              <a14:hiddenFill xmlns:a14="http://schemas.microsoft.com/office/drawing/2010/main" xmlns="">
                <a:solidFill>
                  <a:srgbClr val="FFFFFF"/>
                </a:solidFill>
              </a14:hiddenFill>
            </a:ext>
          </a:extLst>
        </p:spPr>
      </p:pic>
      <p:pic>
        <p:nvPicPr>
          <p:cNvPr id="5124" name="Picture 4" descr="http://ed101.bu.edu/StudentDoc/current/ED101fa10/lmj/Images/evaporation1.jpg"/>
          <p:cNvPicPr>
            <a:picLocks noChangeAspect="1" noChangeArrowheads="1"/>
          </p:cNvPicPr>
          <p:nvPr/>
        </p:nvPicPr>
        <p:blipFill rotWithShape="1">
          <a:blip>
            <a:extLst>
              <a:ext uri="{28A0092B-C50C-407E-A947-70E740481C1C}">
                <a14:useLocalDpi xmlns:a14="http://schemas.microsoft.com/office/drawing/2010/main" val="0"/>
              </a:ext>
            </a:extLst>
          </a:blip>
          <a:srcRect r="32541" b="4482"/>
          <a:stretch/>
        </p:blipFill>
        <p:spPr bwMode="auto">
          <a:xfrm>
            <a:off x="5410200" y="3964675"/>
            <a:ext cx="3276600" cy="2510210"/>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val="605514593"/>
      </p:ext>
    </p:extLst>
  </p:cSld>
  <p:clrMapOvr>
    <a:masterClrMapping/>
  </p:clrMapOvr>
  <p:timing>
    <p:tnLst>
      <p:par>
        <p:cTn id="1" dur="indefinite" restart="never" nodeType="tmRoot"/>
      </p:par>
    </p:tnLst>
  </p:timing>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a:t>
            </a:r>
            <a:endParaRPr lang="en-US" dirty="0"/>
          </a:p>
        </p:txBody>
      </p:sp>
      <p:sp>
        <p:nvSpPr>
          <p:cNvPr id="3" name="Content Placeholder 2"/>
          <p:cNvSpPr>
            <a:spLocks noGrp="1"/>
          </p:cNvSpPr>
          <p:nvPr>
            <p:ph idx="1"/>
          </p:nvPr>
        </p:nvSpPr>
        <p:spPr/>
        <p:txBody>
          <a:bodyPr>
            <a:normAutofit fontScale="92500"/>
          </a:bodyPr>
          <a:lstStyle/>
          <a:p>
            <a:r>
              <a:rPr lang="en-US" dirty="0" smtClean="0"/>
              <a:t>Calculate the amount of energy absorbed when 10.0 </a:t>
            </a:r>
            <a:r>
              <a:rPr lang="en-US" dirty="0" err="1" smtClean="0"/>
              <a:t>mol</a:t>
            </a:r>
            <a:r>
              <a:rPr lang="en-US" dirty="0" smtClean="0"/>
              <a:t> of ice at 0.0</a:t>
            </a:r>
            <a:r>
              <a:rPr lang="en-US" baseline="30000" dirty="0" smtClean="0"/>
              <a:t>o</a:t>
            </a:r>
            <a:r>
              <a:rPr lang="en-US" dirty="0" smtClean="0"/>
              <a:t>C melts.  The theoretical heat of fusion of water is 6.01 kJ/</a:t>
            </a:r>
            <a:r>
              <a:rPr lang="en-US" dirty="0" err="1" smtClean="0"/>
              <a:t>mol</a:t>
            </a:r>
            <a:endParaRPr lang="en-US" dirty="0" smtClean="0"/>
          </a:p>
          <a:p>
            <a:pPr marL="0" indent="0">
              <a:buNone/>
            </a:pPr>
            <a:r>
              <a:rPr lang="en-US" dirty="0"/>
              <a:t> </a:t>
            </a:r>
            <a:endParaRPr lang="en-US" dirty="0" smtClean="0"/>
          </a:p>
          <a:p>
            <a:pPr marL="0" indent="0">
              <a:buNone/>
            </a:pPr>
            <a:r>
              <a:rPr lang="en-US" dirty="0" smtClean="0"/>
              <a:t>   </a:t>
            </a:r>
            <a:r>
              <a:rPr lang="en-US" dirty="0" err="1" smtClean="0"/>
              <a:t>H</a:t>
            </a:r>
            <a:r>
              <a:rPr lang="en-US" baseline="-25000" dirty="0" err="1" smtClean="0"/>
              <a:t>fus</a:t>
            </a:r>
            <a:r>
              <a:rPr lang="en-US" dirty="0" smtClean="0"/>
              <a:t> 	= Q/n</a:t>
            </a:r>
          </a:p>
          <a:p>
            <a:pPr marL="0" indent="0">
              <a:buNone/>
            </a:pPr>
            <a:r>
              <a:rPr lang="en-US" dirty="0" smtClean="0"/>
              <a:t>   Q 	= </a:t>
            </a:r>
            <a:r>
              <a:rPr lang="en-US" dirty="0" err="1" smtClean="0"/>
              <a:t>H</a:t>
            </a:r>
            <a:r>
              <a:rPr lang="en-US" baseline="-25000" dirty="0" err="1" smtClean="0"/>
              <a:t>fus</a:t>
            </a:r>
            <a:r>
              <a:rPr lang="en-US" dirty="0" err="1" smtClean="0"/>
              <a:t>n</a:t>
            </a:r>
            <a:endParaRPr lang="en-US" dirty="0" smtClean="0"/>
          </a:p>
          <a:p>
            <a:pPr marL="0" indent="0">
              <a:buNone/>
            </a:pPr>
            <a:r>
              <a:rPr lang="en-US" dirty="0"/>
              <a:t>	</a:t>
            </a:r>
            <a:r>
              <a:rPr lang="en-US" dirty="0" smtClean="0"/>
              <a:t>= (6.01 kJ/</a:t>
            </a:r>
            <a:r>
              <a:rPr lang="en-US" dirty="0" err="1" smtClean="0"/>
              <a:t>mol</a:t>
            </a:r>
            <a:r>
              <a:rPr lang="en-US" dirty="0" smtClean="0"/>
              <a:t>)(10.0mol)</a:t>
            </a:r>
          </a:p>
          <a:p>
            <a:pPr marL="0" indent="0">
              <a:buNone/>
            </a:pPr>
            <a:r>
              <a:rPr lang="en-US" dirty="0"/>
              <a:t>	</a:t>
            </a:r>
            <a:r>
              <a:rPr lang="en-US" dirty="0" smtClean="0"/>
              <a:t>= 60 kJ</a:t>
            </a:r>
            <a:endParaRPr lang="en-US" dirty="0"/>
          </a:p>
        </p:txBody>
      </p:sp>
    </p:spTree>
    <p:extLst>
      <p:ext uri="{BB962C8B-B14F-4D97-AF65-F5344CB8AC3E}">
        <p14:creationId xmlns:p14="http://schemas.microsoft.com/office/powerpoint/2010/main" val="39597917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3" end="3"/>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74638"/>
            <a:ext cx="8686800" cy="715962"/>
          </a:xfrm>
        </p:spPr>
        <p:txBody>
          <a:bodyPr>
            <a:normAutofit fontScale="90000"/>
          </a:bodyPr>
          <a:lstStyle/>
          <a:p>
            <a:r>
              <a:rPr lang="en-US" dirty="0" smtClean="0"/>
              <a:t>Recall: Calculating the Number of Moles</a:t>
            </a:r>
            <a:endParaRPr lang="en-US" dirty="0"/>
          </a:p>
        </p:txBody>
      </p:sp>
      <p:sp>
        <p:nvSpPr>
          <p:cNvPr id="3" name="Content Placeholder 2"/>
          <p:cNvSpPr>
            <a:spLocks noGrp="1"/>
          </p:cNvSpPr>
          <p:nvPr>
            <p:ph idx="1"/>
          </p:nvPr>
        </p:nvSpPr>
        <p:spPr>
          <a:xfrm>
            <a:off x="457200" y="1219200"/>
            <a:ext cx="8229600" cy="4906963"/>
          </a:xfrm>
        </p:spPr>
        <p:txBody>
          <a:bodyPr/>
          <a:lstStyle/>
          <a:p>
            <a:r>
              <a:rPr lang="en-US" dirty="0" smtClean="0"/>
              <a:t>Recall from the Chemistry unit, you can calculate the number of moles if the mass and molar mass of the substance is known</a:t>
            </a:r>
          </a:p>
          <a:p>
            <a:r>
              <a:rPr lang="en-US" dirty="0" smtClean="0"/>
              <a:t>The formula is  n = m/M</a:t>
            </a:r>
          </a:p>
          <a:p>
            <a:pPr lvl="1"/>
            <a:r>
              <a:rPr lang="en-US" dirty="0" smtClean="0"/>
              <a:t>m = mass (in g)</a:t>
            </a:r>
          </a:p>
          <a:p>
            <a:pPr lvl="1"/>
            <a:r>
              <a:rPr lang="en-US" dirty="0" smtClean="0"/>
              <a:t>M = molar mass (in g/</a:t>
            </a:r>
            <a:r>
              <a:rPr lang="en-US" dirty="0" err="1" smtClean="0"/>
              <a:t>mol</a:t>
            </a:r>
            <a:r>
              <a:rPr lang="en-US" dirty="0" smtClean="0"/>
              <a:t>)</a:t>
            </a:r>
            <a:endParaRPr lang="en-US" dirty="0"/>
          </a:p>
        </p:txBody>
      </p:sp>
    </p:spTree>
    <p:extLst>
      <p:ext uri="{BB962C8B-B14F-4D97-AF65-F5344CB8AC3E}">
        <p14:creationId xmlns:p14="http://schemas.microsoft.com/office/powerpoint/2010/main" val="397803304"/>
      </p:ext>
    </p:extLst>
  </p:cSld>
  <p:clrMapOvr>
    <a:masterClrMapping/>
  </p:clrMapOvr>
  <p:timing>
    <p:tnLst>
      <p:par>
        <p:cTn id="1" dur="indefinite" restart="never" nodeType="tmRoot"/>
      </p:par>
    </p:tnLst>
  </p:timing>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a:t>
            </a:r>
            <a:endParaRPr lang="en-US" dirty="0"/>
          </a:p>
        </p:txBody>
      </p:sp>
      <p:sp>
        <p:nvSpPr>
          <p:cNvPr id="3" name="Content Placeholder 2"/>
          <p:cNvSpPr>
            <a:spLocks noGrp="1"/>
          </p:cNvSpPr>
          <p:nvPr>
            <p:ph idx="1"/>
          </p:nvPr>
        </p:nvSpPr>
        <p:spPr/>
        <p:txBody>
          <a:bodyPr>
            <a:normAutofit fontScale="85000" lnSpcReduction="10000"/>
          </a:bodyPr>
          <a:lstStyle/>
          <a:p>
            <a:r>
              <a:rPr lang="en-US" dirty="0" smtClean="0"/>
              <a:t>In an experiment, it is found that when 150 g of water evaporates, 339 kJ of energy is absorbed.  (Recall, the molar mass of water is 18.02 g/</a:t>
            </a:r>
            <a:r>
              <a:rPr lang="en-US" dirty="0" err="1" smtClean="0"/>
              <a:t>mol</a:t>
            </a:r>
            <a:r>
              <a:rPr lang="en-US" dirty="0" smtClean="0"/>
              <a:t>).  Determine the experimental heat of vaporization of water.</a:t>
            </a:r>
            <a:endParaRPr lang="en-US" dirty="0"/>
          </a:p>
          <a:p>
            <a:pPr marL="0" indent="0">
              <a:buNone/>
            </a:pPr>
            <a:r>
              <a:rPr lang="en-US" dirty="0" smtClean="0"/>
              <a:t> </a:t>
            </a:r>
          </a:p>
          <a:p>
            <a:pPr marL="0" indent="0">
              <a:buNone/>
            </a:pPr>
            <a:r>
              <a:rPr lang="en-US" dirty="0"/>
              <a:t> </a:t>
            </a:r>
            <a:r>
              <a:rPr lang="en-US" dirty="0" smtClean="0"/>
              <a:t>  n =	</a:t>
            </a:r>
            <a:r>
              <a:rPr lang="en-US" u="sng" dirty="0" smtClean="0"/>
              <a:t>m</a:t>
            </a:r>
            <a:r>
              <a:rPr lang="en-US" dirty="0" smtClean="0"/>
              <a:t>   =	</a:t>
            </a:r>
            <a:r>
              <a:rPr lang="en-US" u="sng" dirty="0" smtClean="0"/>
              <a:t>150g		</a:t>
            </a:r>
            <a:r>
              <a:rPr lang="en-US" dirty="0" smtClean="0"/>
              <a:t>   =	8.32 </a:t>
            </a:r>
            <a:r>
              <a:rPr lang="en-US" dirty="0" err="1" smtClean="0"/>
              <a:t>mol</a:t>
            </a:r>
            <a:endParaRPr lang="en-US" dirty="0" smtClean="0"/>
          </a:p>
          <a:p>
            <a:pPr marL="0" indent="0">
              <a:buNone/>
            </a:pPr>
            <a:r>
              <a:rPr lang="en-US" dirty="0"/>
              <a:t>	</a:t>
            </a:r>
            <a:r>
              <a:rPr lang="en-US" dirty="0" smtClean="0"/>
              <a:t>      M	18.02 g/</a:t>
            </a:r>
            <a:r>
              <a:rPr lang="en-US" dirty="0" err="1" smtClean="0"/>
              <a:t>mol</a:t>
            </a:r>
            <a:endParaRPr lang="en-US" dirty="0" smtClean="0"/>
          </a:p>
          <a:p>
            <a:pPr marL="0" indent="0">
              <a:buNone/>
            </a:pPr>
            <a:endParaRPr lang="en-US" dirty="0" smtClean="0"/>
          </a:p>
          <a:p>
            <a:pPr marL="0" indent="0">
              <a:buNone/>
            </a:pPr>
            <a:r>
              <a:rPr lang="en-US" dirty="0"/>
              <a:t> </a:t>
            </a:r>
            <a:r>
              <a:rPr lang="en-US" dirty="0" smtClean="0"/>
              <a:t>  </a:t>
            </a:r>
            <a:r>
              <a:rPr lang="en-US" dirty="0" err="1" smtClean="0"/>
              <a:t>H</a:t>
            </a:r>
            <a:r>
              <a:rPr lang="en-US" baseline="-25000" dirty="0" err="1" smtClean="0"/>
              <a:t>vap</a:t>
            </a:r>
            <a:r>
              <a:rPr lang="en-US" dirty="0" smtClean="0"/>
              <a:t> =	</a:t>
            </a:r>
            <a:r>
              <a:rPr lang="en-US" u="sng" dirty="0" smtClean="0"/>
              <a:t>Q</a:t>
            </a:r>
            <a:r>
              <a:rPr lang="en-US" dirty="0" smtClean="0"/>
              <a:t>	=	</a:t>
            </a:r>
            <a:r>
              <a:rPr lang="en-US" u="sng" dirty="0" smtClean="0"/>
              <a:t>339 kJ</a:t>
            </a:r>
            <a:r>
              <a:rPr lang="en-US" dirty="0" smtClean="0"/>
              <a:t>		=  40.7 kJ/</a:t>
            </a:r>
            <a:r>
              <a:rPr lang="en-US" dirty="0" err="1" smtClean="0"/>
              <a:t>mol</a:t>
            </a:r>
            <a:endParaRPr lang="en-US" dirty="0" smtClean="0"/>
          </a:p>
          <a:p>
            <a:pPr marL="0" indent="0">
              <a:buNone/>
            </a:pPr>
            <a:r>
              <a:rPr lang="en-US" dirty="0" smtClean="0"/>
              <a:t>		      n		8.32 </a:t>
            </a:r>
            <a:r>
              <a:rPr lang="en-US" dirty="0" err="1" smtClean="0"/>
              <a:t>mol</a:t>
            </a:r>
            <a:r>
              <a:rPr lang="en-US" dirty="0" smtClean="0"/>
              <a:t>	</a:t>
            </a:r>
          </a:p>
        </p:txBody>
      </p:sp>
    </p:spTree>
    <p:extLst>
      <p:ext uri="{BB962C8B-B14F-4D97-AF65-F5344CB8AC3E}">
        <p14:creationId xmlns:p14="http://schemas.microsoft.com/office/powerpoint/2010/main" val="3871475293"/>
      </p:ext>
    </p:extLst>
  </p:cSld>
  <p:clrMapOvr>
    <a:masterClrMapping/>
  </p:clrMapOvr>
  <p:timing>
    <p:tnLst>
      <p:par>
        <p:cTn id="1" dur="indefinite" restart="never" nodeType="tmRoot"/>
      </p:par>
    </p:tnLst>
  </p:timing>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Practice Problems:</a:t>
            </a:r>
            <a:endParaRPr lang="en-US" dirty="0"/>
          </a:p>
        </p:txBody>
      </p:sp>
      <p:sp>
        <p:nvSpPr>
          <p:cNvPr id="3" name="Content Placeholder 2"/>
          <p:cNvSpPr>
            <a:spLocks noGrp="1"/>
          </p:cNvSpPr>
          <p:nvPr>
            <p:ph idx="1"/>
          </p:nvPr>
        </p:nvSpPr>
        <p:spPr/>
        <p:txBody>
          <a:bodyPr/>
          <a:lstStyle/>
          <a:p>
            <a:r>
              <a:rPr lang="en-US" dirty="0" smtClean="0"/>
              <a:t>1) When 8.70 kJ of thermal energy is added to 2.50 </a:t>
            </a:r>
            <a:r>
              <a:rPr lang="en-US" dirty="0" err="1" smtClean="0"/>
              <a:t>mol</a:t>
            </a:r>
            <a:r>
              <a:rPr lang="en-US" dirty="0" smtClean="0"/>
              <a:t> of liquid methanol, it vaporizes.  Determine the heat of vaporization of methanol.</a:t>
            </a:r>
          </a:p>
          <a:p>
            <a:pPr marL="0" indent="0">
              <a:buNone/>
            </a:pPr>
            <a:endParaRPr lang="en-US" dirty="0" smtClean="0"/>
          </a:p>
          <a:p>
            <a:r>
              <a:rPr lang="en-US" dirty="0" smtClean="0"/>
              <a:t>2) If the theoretical heat of fusion of ice is 6.01 kJ/</a:t>
            </a:r>
            <a:r>
              <a:rPr lang="en-US" dirty="0" err="1" smtClean="0"/>
              <a:t>mol</a:t>
            </a:r>
            <a:r>
              <a:rPr lang="en-US" dirty="0" smtClean="0"/>
              <a:t>, how much thermal energy is required to melt a 100 g ice cube?</a:t>
            </a:r>
            <a:endParaRPr lang="en-US" dirty="0"/>
          </a:p>
        </p:txBody>
      </p:sp>
    </p:spTree>
    <p:extLst>
      <p:ext uri="{BB962C8B-B14F-4D97-AF65-F5344CB8AC3E}">
        <p14:creationId xmlns:p14="http://schemas.microsoft.com/office/powerpoint/2010/main" val="3055884386"/>
      </p:ext>
    </p:extLst>
  </p:cSld>
  <p:clrMapOvr>
    <a:masterClrMapping/>
  </p:clrMapOvr>
  <p:timing>
    <p:tnLst>
      <p:par>
        <p:cTn id="1" dur="indefinite" restart="never" nodeType="tmRoot"/>
      </p:par>
    </p:tnLst>
  </p:timing>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Solutions:</a:t>
            </a:r>
            <a:endParaRPr lang="en-US" dirty="0"/>
          </a:p>
        </p:txBody>
      </p:sp>
      <p:sp>
        <p:nvSpPr>
          <p:cNvPr id="3" name="Content Placeholder 2"/>
          <p:cNvSpPr>
            <a:spLocks noGrp="1"/>
          </p:cNvSpPr>
          <p:nvPr>
            <p:ph idx="1"/>
          </p:nvPr>
        </p:nvSpPr>
        <p:spPr/>
        <p:txBody>
          <a:bodyPr/>
          <a:lstStyle/>
          <a:p>
            <a:r>
              <a:rPr lang="en-US" dirty="0"/>
              <a:t>1) When 8.70 kJ of thermal energy is added to 2.50 </a:t>
            </a:r>
            <a:r>
              <a:rPr lang="en-US" dirty="0" err="1"/>
              <a:t>mol</a:t>
            </a:r>
            <a:r>
              <a:rPr lang="en-US" dirty="0"/>
              <a:t> of liquid methanol, it vaporizes.  Determine the heat of vaporization of methanol.</a:t>
            </a:r>
          </a:p>
          <a:p>
            <a:pPr marL="0" indent="0">
              <a:buNone/>
            </a:pPr>
            <a:endParaRPr lang="en-US" dirty="0" smtClean="0"/>
          </a:p>
          <a:p>
            <a:pPr marL="0" indent="0">
              <a:buNone/>
            </a:pPr>
            <a:r>
              <a:rPr lang="en-US" dirty="0"/>
              <a:t> </a:t>
            </a:r>
            <a:r>
              <a:rPr lang="en-US" dirty="0" smtClean="0"/>
              <a:t> </a:t>
            </a:r>
            <a:r>
              <a:rPr lang="en-US" dirty="0" err="1" smtClean="0"/>
              <a:t>H</a:t>
            </a:r>
            <a:r>
              <a:rPr lang="en-US" baseline="-25000" dirty="0" err="1" smtClean="0"/>
              <a:t>vap</a:t>
            </a:r>
            <a:r>
              <a:rPr lang="en-US" dirty="0" smtClean="0"/>
              <a:t> 	= Q/n</a:t>
            </a:r>
          </a:p>
          <a:p>
            <a:pPr marL="0" indent="0">
              <a:buNone/>
            </a:pPr>
            <a:r>
              <a:rPr lang="en-US" dirty="0"/>
              <a:t>	</a:t>
            </a:r>
            <a:r>
              <a:rPr lang="en-US" dirty="0" smtClean="0"/>
              <a:t>= 8.70 kJ / 2.50 </a:t>
            </a:r>
            <a:r>
              <a:rPr lang="en-US" dirty="0" err="1" smtClean="0"/>
              <a:t>mol</a:t>
            </a:r>
            <a:endParaRPr lang="en-US" dirty="0" smtClean="0"/>
          </a:p>
          <a:p>
            <a:pPr marL="0" indent="0">
              <a:buNone/>
            </a:pPr>
            <a:r>
              <a:rPr lang="en-US" dirty="0"/>
              <a:t>	</a:t>
            </a:r>
            <a:r>
              <a:rPr lang="en-US" dirty="0" smtClean="0"/>
              <a:t>= 3.48 kJ/</a:t>
            </a:r>
            <a:r>
              <a:rPr lang="en-US" dirty="0" err="1" smtClean="0"/>
              <a:t>mol</a:t>
            </a:r>
            <a:endParaRPr lang="en-US" dirty="0"/>
          </a:p>
        </p:txBody>
      </p:sp>
    </p:spTree>
    <p:extLst>
      <p:ext uri="{BB962C8B-B14F-4D97-AF65-F5344CB8AC3E}">
        <p14:creationId xmlns:p14="http://schemas.microsoft.com/office/powerpoint/2010/main" val="709492468"/>
      </p:ext>
    </p:extLst>
  </p:cSld>
  <p:clrMapOvr>
    <a:masterClrMapping/>
  </p:clrMapOvr>
  <p:timing>
    <p:tnLst>
      <p:par>
        <p:cTn id="1" dur="indefinite" restart="never" nodeType="tmRoot"/>
      </p:par>
    </p:tnLst>
  </p:timing>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Solutions:</a:t>
            </a:r>
            <a:endParaRPr lang="en-US" dirty="0"/>
          </a:p>
        </p:txBody>
      </p:sp>
      <p:sp>
        <p:nvSpPr>
          <p:cNvPr id="3" name="Content Placeholder 2"/>
          <p:cNvSpPr>
            <a:spLocks noGrp="1"/>
          </p:cNvSpPr>
          <p:nvPr>
            <p:ph idx="1"/>
          </p:nvPr>
        </p:nvSpPr>
        <p:spPr>
          <a:xfrm>
            <a:off x="457200" y="1295400"/>
            <a:ext cx="8229600" cy="4830763"/>
          </a:xfrm>
        </p:spPr>
        <p:txBody>
          <a:bodyPr>
            <a:normAutofit fontScale="85000" lnSpcReduction="20000"/>
          </a:bodyPr>
          <a:lstStyle/>
          <a:p>
            <a:r>
              <a:rPr lang="en-US" dirty="0"/>
              <a:t>2) If the theoretical heat of fusion of ice is 6.01 kJ/</a:t>
            </a:r>
            <a:r>
              <a:rPr lang="en-US" dirty="0" err="1"/>
              <a:t>mol</a:t>
            </a:r>
            <a:r>
              <a:rPr lang="en-US" dirty="0"/>
              <a:t>, how much thermal energy is required to melt a 100 g ice cube?</a:t>
            </a:r>
          </a:p>
          <a:p>
            <a:pPr marL="0" indent="0">
              <a:buNone/>
            </a:pPr>
            <a:r>
              <a:rPr lang="en-US" dirty="0" smtClean="0"/>
              <a:t> </a:t>
            </a:r>
          </a:p>
          <a:p>
            <a:pPr marL="0" indent="0">
              <a:buNone/>
            </a:pPr>
            <a:r>
              <a:rPr lang="en-US" dirty="0" smtClean="0"/>
              <a:t>  n	= m/M</a:t>
            </a:r>
          </a:p>
          <a:p>
            <a:pPr marL="0" indent="0">
              <a:buNone/>
            </a:pPr>
            <a:r>
              <a:rPr lang="en-US" dirty="0"/>
              <a:t>	</a:t>
            </a:r>
            <a:r>
              <a:rPr lang="en-US" dirty="0" smtClean="0"/>
              <a:t>= 100g / 18.02 g/</a:t>
            </a:r>
            <a:r>
              <a:rPr lang="en-US" dirty="0" err="1" smtClean="0"/>
              <a:t>mol</a:t>
            </a:r>
            <a:endParaRPr lang="en-US" dirty="0" smtClean="0"/>
          </a:p>
          <a:p>
            <a:pPr marL="0" indent="0">
              <a:buNone/>
            </a:pPr>
            <a:r>
              <a:rPr lang="en-US" dirty="0"/>
              <a:t>	</a:t>
            </a:r>
            <a:r>
              <a:rPr lang="en-US" dirty="0" smtClean="0"/>
              <a:t>= 5.55 </a:t>
            </a:r>
            <a:r>
              <a:rPr lang="en-US" dirty="0" err="1" smtClean="0"/>
              <a:t>mol</a:t>
            </a:r>
            <a:endParaRPr lang="en-US" dirty="0"/>
          </a:p>
          <a:p>
            <a:pPr marL="0" indent="0">
              <a:buNone/>
            </a:pPr>
            <a:endParaRPr lang="en-US" dirty="0" smtClean="0"/>
          </a:p>
          <a:p>
            <a:pPr marL="0" indent="0">
              <a:buNone/>
            </a:pPr>
            <a:r>
              <a:rPr lang="en-US" dirty="0" smtClean="0"/>
              <a:t>  </a:t>
            </a:r>
            <a:r>
              <a:rPr lang="en-US" dirty="0" err="1" smtClean="0"/>
              <a:t>H</a:t>
            </a:r>
            <a:r>
              <a:rPr lang="en-US" baseline="-25000" dirty="0" err="1" smtClean="0"/>
              <a:t>fus</a:t>
            </a:r>
            <a:r>
              <a:rPr lang="en-US" dirty="0" smtClean="0"/>
              <a:t> 	= Q/n</a:t>
            </a:r>
          </a:p>
          <a:p>
            <a:pPr marL="0" indent="0">
              <a:buNone/>
            </a:pPr>
            <a:r>
              <a:rPr lang="en-US" dirty="0"/>
              <a:t> </a:t>
            </a:r>
            <a:r>
              <a:rPr lang="en-US" dirty="0" smtClean="0"/>
              <a:t> Q	= </a:t>
            </a:r>
            <a:r>
              <a:rPr lang="en-US" dirty="0" err="1" smtClean="0"/>
              <a:t>H</a:t>
            </a:r>
            <a:r>
              <a:rPr lang="en-US" baseline="-25000" dirty="0" err="1" smtClean="0"/>
              <a:t>fus</a:t>
            </a:r>
            <a:r>
              <a:rPr lang="en-US" dirty="0" err="1" smtClean="0"/>
              <a:t>n</a:t>
            </a:r>
            <a:endParaRPr lang="en-US" dirty="0" smtClean="0"/>
          </a:p>
          <a:p>
            <a:pPr marL="0" indent="0">
              <a:buNone/>
            </a:pPr>
            <a:r>
              <a:rPr lang="en-US" dirty="0"/>
              <a:t>	</a:t>
            </a:r>
            <a:r>
              <a:rPr lang="en-US" dirty="0" smtClean="0"/>
              <a:t>= (6.01 kJ/</a:t>
            </a:r>
            <a:r>
              <a:rPr lang="en-US" dirty="0" err="1" smtClean="0"/>
              <a:t>mol</a:t>
            </a:r>
            <a:r>
              <a:rPr lang="en-US" dirty="0" smtClean="0"/>
              <a:t>)(5.55 </a:t>
            </a:r>
            <a:r>
              <a:rPr lang="en-US" dirty="0" err="1" smtClean="0"/>
              <a:t>mol</a:t>
            </a:r>
            <a:r>
              <a:rPr lang="en-US" dirty="0" smtClean="0"/>
              <a:t>)</a:t>
            </a:r>
          </a:p>
          <a:p>
            <a:pPr marL="0" indent="0">
              <a:buNone/>
            </a:pPr>
            <a:r>
              <a:rPr lang="en-US" dirty="0"/>
              <a:t>	</a:t>
            </a:r>
            <a:r>
              <a:rPr lang="en-US" dirty="0" smtClean="0"/>
              <a:t>= 33.4 kJ</a:t>
            </a:r>
            <a:endParaRPr lang="en-US" dirty="0"/>
          </a:p>
        </p:txBody>
      </p:sp>
    </p:spTree>
    <p:extLst>
      <p:ext uri="{BB962C8B-B14F-4D97-AF65-F5344CB8AC3E}">
        <p14:creationId xmlns:p14="http://schemas.microsoft.com/office/powerpoint/2010/main" val="2271586981"/>
      </p:ext>
    </p:extLst>
  </p:cSld>
  <p:clrMapOvr>
    <a:masterClrMapping/>
  </p:clrMapOvr>
  <p:timing>
    <p:tnLst>
      <p:par>
        <p:cTn id="1" dur="indefinite" restart="never" nodeType="tmRoot"/>
      </p:par>
    </p:tnLst>
  </p:timing>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Title 1"/>
          <p:cNvSpPr>
            <a:spLocks noGrp="1"/>
          </p:cNvSpPr>
          <p:nvPr>
            <p:ph type="title"/>
          </p:nvPr>
        </p:nvSpPr>
        <p:spPr/>
        <p:txBody>
          <a:bodyPr/>
          <a:lstStyle/>
          <a:p>
            <a:pPr eaLnBrk="1" hangingPunct="1"/>
            <a:r>
              <a:rPr lang="en-US" smtClean="0"/>
              <a:t>Assignment</a:t>
            </a:r>
          </a:p>
        </p:txBody>
      </p:sp>
      <p:sp>
        <p:nvSpPr>
          <p:cNvPr id="61443" name="Content Placeholder 2"/>
          <p:cNvSpPr>
            <a:spLocks noGrp="1"/>
          </p:cNvSpPr>
          <p:nvPr>
            <p:ph idx="1"/>
          </p:nvPr>
        </p:nvSpPr>
        <p:spPr/>
        <p:txBody>
          <a:bodyPr/>
          <a:lstStyle/>
          <a:p>
            <a:pPr eaLnBrk="1" hangingPunct="1"/>
            <a:r>
              <a:rPr lang="en-US" dirty="0" smtClean="0"/>
              <a:t>Practice Problems 386-387 #9-15</a:t>
            </a:r>
          </a:p>
          <a:p>
            <a:pPr eaLnBrk="1" hangingPunct="1"/>
            <a:r>
              <a:rPr lang="en-US" dirty="0" smtClean="0"/>
              <a:t>Pg 390 # 1-4, 6-13, 22-23</a:t>
            </a:r>
          </a:p>
        </p:txBody>
      </p:sp>
    </p:spTree>
    <p:extLst>
      <p:ext uri="{BB962C8B-B14F-4D97-AF65-F5344CB8AC3E}">
        <p14:creationId xmlns:p14="http://schemas.microsoft.com/office/powerpoint/2010/main" val="2616509370"/>
      </p:ext>
    </p:extLst>
  </p:cSld>
  <p:clrMapOvr>
    <a:masterClrMapping/>
  </p:clrMapOvr>
  <p:timing>
    <p:tnLst>
      <p:par>
        <p:cTn id="1" dur="indefinite" restart="never" nodeType="tmRoot"/>
      </p:par>
    </p:tnLst>
  </p:timing>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722313" y="990601"/>
            <a:ext cx="7772400" cy="685800"/>
          </a:xfrm>
        </p:spPr>
        <p:txBody>
          <a:bodyPr>
            <a:normAutofit fontScale="90000"/>
          </a:bodyPr>
          <a:lstStyle/>
          <a:p>
            <a:r>
              <a:rPr lang="en-US" dirty="0" smtClean="0"/>
              <a:t>Unit D</a:t>
            </a:r>
            <a:endParaRPr lang="en-US" dirty="0"/>
          </a:p>
        </p:txBody>
      </p:sp>
      <p:sp>
        <p:nvSpPr>
          <p:cNvPr id="2" name="Text Placeholder 1"/>
          <p:cNvSpPr>
            <a:spLocks noGrp="1"/>
          </p:cNvSpPr>
          <p:nvPr>
            <p:ph type="body" idx="1"/>
          </p:nvPr>
        </p:nvSpPr>
        <p:spPr>
          <a:xfrm>
            <a:off x="722313" y="381001"/>
            <a:ext cx="7772400" cy="533399"/>
          </a:xfrm>
        </p:spPr>
        <p:txBody>
          <a:bodyPr/>
          <a:lstStyle/>
          <a:p>
            <a:r>
              <a:rPr lang="en-US" dirty="0" smtClean="0"/>
              <a:t>D2.4 - Biomes</a:t>
            </a:r>
            <a:endParaRPr lang="en-US" dirty="0"/>
          </a:p>
        </p:txBody>
      </p:sp>
      <p:pic>
        <p:nvPicPr>
          <p:cNvPr id="4" name="Picture 3" descr="Screen Shot 2017-01-07 at 9.53.05 PM.png"/>
          <p:cNvPicPr>
            <a:picLocks noChangeAspect="1"/>
          </p:cNvPicPr>
          <p:nvPr/>
        </p:nvPicPr>
        <p:blipFill>
          <a:blip>
            <a:extLst>
              <a:ext uri="{28A0092B-C50C-407E-A947-70E740481C1C}">
                <a14:useLocalDpi xmlns:a14="http://schemas.microsoft.com/office/drawing/2010/main" val="0"/>
              </a:ext>
            </a:extLst>
          </a:blip>
          <a:stretch>
            <a:fillRect/>
          </a:stretch>
        </p:blipFill>
        <p:spPr>
          <a:xfrm>
            <a:off x="914400" y="1676400"/>
            <a:ext cx="7315200" cy="4419600"/>
          </a:xfrm>
          <a:prstGeom prst="rect">
            <a:avLst/>
          </a:prstGeom>
        </p:spPr>
      </p:pic>
    </p:spTree>
    <p:extLst>
      <p:ext uri="{BB962C8B-B14F-4D97-AF65-F5344CB8AC3E}">
        <p14:creationId xmlns:p14="http://schemas.microsoft.com/office/powerpoint/2010/main" val="3358879243"/>
      </p:ext>
    </p:extLst>
  </p:cSld>
  <p:clrMapOvr>
    <a:masterClrMapping/>
  </p:clrMapOvr>
  <p:timing>
    <p:tnLst>
      <p:par>
        <p:cTn id="1" dur="indefinite" restart="never" nodeType="tmRoot"/>
      </p:par>
    </p:tnLst>
  </p:timing>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274638"/>
            <a:ext cx="8229600" cy="715962"/>
          </a:xfrm>
        </p:spPr>
        <p:txBody>
          <a:bodyPr>
            <a:normAutofit fontScale="90000"/>
          </a:bodyPr>
          <a:lstStyle/>
          <a:p>
            <a:r>
              <a:rPr lang="en-US" dirty="0" smtClean="0"/>
              <a:t>Biomes are Open </a:t>
            </a:r>
            <a:r>
              <a:rPr lang="en-US" dirty="0"/>
              <a:t>S</a:t>
            </a:r>
            <a:r>
              <a:rPr lang="en-US" dirty="0" smtClean="0"/>
              <a:t>ystems</a:t>
            </a:r>
            <a:endParaRPr lang="en-US" dirty="0"/>
          </a:p>
        </p:txBody>
      </p:sp>
      <p:sp>
        <p:nvSpPr>
          <p:cNvPr id="5" name="Content Placeholder 4"/>
          <p:cNvSpPr>
            <a:spLocks noGrp="1"/>
          </p:cNvSpPr>
          <p:nvPr>
            <p:ph idx="1"/>
          </p:nvPr>
        </p:nvSpPr>
        <p:spPr>
          <a:xfrm>
            <a:off x="457200" y="1143000"/>
            <a:ext cx="8229600" cy="4983163"/>
          </a:xfrm>
        </p:spPr>
        <p:txBody>
          <a:bodyPr>
            <a:normAutofit/>
          </a:bodyPr>
          <a:lstStyle/>
          <a:p>
            <a:r>
              <a:rPr lang="en-US" dirty="0"/>
              <a:t>A</a:t>
            </a:r>
            <a:r>
              <a:rPr lang="en-US" dirty="0" smtClean="0"/>
              <a:t> </a:t>
            </a:r>
            <a:r>
              <a:rPr lang="en-US" b="1" dirty="0" smtClean="0"/>
              <a:t>biome</a:t>
            </a:r>
            <a:r>
              <a:rPr lang="en-US" dirty="0" smtClean="0"/>
              <a:t> is a </a:t>
            </a:r>
            <a:r>
              <a:rPr lang="en-US" u="sng" dirty="0" smtClean="0">
                <a:solidFill>
                  <a:srgbClr val="0000FF"/>
                </a:solidFill>
              </a:rPr>
              <a:t>large geographical region with particular climactic conditions.</a:t>
            </a:r>
            <a:endParaRPr lang="en-US" dirty="0" smtClean="0">
              <a:solidFill>
                <a:srgbClr val="0000FF"/>
              </a:solidFill>
            </a:endParaRPr>
          </a:p>
          <a:p>
            <a:r>
              <a:rPr lang="en-US" dirty="0"/>
              <a:t>A</a:t>
            </a:r>
            <a:r>
              <a:rPr lang="en-US" dirty="0" smtClean="0"/>
              <a:t> description of a biome includes</a:t>
            </a:r>
          </a:p>
          <a:p>
            <a:pPr lvl="1"/>
            <a:r>
              <a:rPr lang="en-US" dirty="0" smtClean="0"/>
              <a:t>the typical range of </a:t>
            </a:r>
            <a:r>
              <a:rPr lang="en-US" u="sng" dirty="0" smtClean="0">
                <a:solidFill>
                  <a:srgbClr val="0000FF"/>
                </a:solidFill>
              </a:rPr>
              <a:t>temperature and precipitation</a:t>
            </a:r>
          </a:p>
          <a:p>
            <a:pPr lvl="1"/>
            <a:r>
              <a:rPr lang="en-US" dirty="0" smtClean="0"/>
              <a:t>the plants and animals that are </a:t>
            </a:r>
            <a:r>
              <a:rPr lang="en-US" u="sng" dirty="0" smtClean="0">
                <a:solidFill>
                  <a:srgbClr val="0000FF"/>
                </a:solidFill>
              </a:rPr>
              <a:t>adapted to those conditions</a:t>
            </a:r>
            <a:endParaRPr lang="en-US" dirty="0" smtClean="0">
              <a:solidFill>
                <a:srgbClr val="0000FF"/>
              </a:solidFill>
            </a:endParaRPr>
          </a:p>
        </p:txBody>
      </p:sp>
    </p:spTree>
    <p:extLst>
      <p:ext uri="{BB962C8B-B14F-4D97-AF65-F5344CB8AC3E}">
        <p14:creationId xmlns:p14="http://schemas.microsoft.com/office/powerpoint/2010/main" val="136104312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15962"/>
          </a:xfrm>
        </p:spPr>
        <p:txBody>
          <a:bodyPr>
            <a:normAutofit fontScale="90000"/>
          </a:bodyPr>
          <a:lstStyle/>
          <a:p>
            <a:r>
              <a:rPr lang="en-US" dirty="0" smtClean="0"/>
              <a:t>Atmosphere layer #3 - Mesosphere</a:t>
            </a:r>
            <a:endParaRPr lang="en-US" dirty="0"/>
          </a:p>
        </p:txBody>
      </p:sp>
      <p:sp>
        <p:nvSpPr>
          <p:cNvPr id="3" name="Content Placeholder 2"/>
          <p:cNvSpPr>
            <a:spLocks noGrp="1"/>
          </p:cNvSpPr>
          <p:nvPr>
            <p:ph idx="1"/>
          </p:nvPr>
        </p:nvSpPr>
        <p:spPr>
          <a:xfrm>
            <a:off x="457200" y="1219200"/>
            <a:ext cx="8229600" cy="4906963"/>
          </a:xfrm>
        </p:spPr>
        <p:txBody>
          <a:bodyPr/>
          <a:lstStyle/>
          <a:p>
            <a:pPr lvl="1"/>
            <a:r>
              <a:rPr lang="en-US" dirty="0"/>
              <a:t>From </a:t>
            </a:r>
            <a:r>
              <a:rPr lang="en-US" dirty="0" smtClean="0"/>
              <a:t>50 </a:t>
            </a:r>
            <a:r>
              <a:rPr lang="en-US" dirty="0"/>
              <a:t>to </a:t>
            </a:r>
            <a:r>
              <a:rPr lang="en-US" dirty="0" smtClean="0"/>
              <a:t>80 </a:t>
            </a:r>
            <a:r>
              <a:rPr lang="en-US" dirty="0"/>
              <a:t>km</a:t>
            </a:r>
          </a:p>
          <a:p>
            <a:pPr lvl="1"/>
            <a:r>
              <a:rPr lang="en-US" dirty="0"/>
              <a:t>Temperature </a:t>
            </a:r>
            <a:r>
              <a:rPr lang="en-US" dirty="0" smtClean="0"/>
              <a:t>0</a:t>
            </a:r>
            <a:r>
              <a:rPr lang="en-US" baseline="30000" dirty="0" smtClean="0"/>
              <a:t>o</a:t>
            </a:r>
            <a:r>
              <a:rPr lang="en-US" dirty="0" smtClean="0"/>
              <a:t>C </a:t>
            </a:r>
            <a:r>
              <a:rPr lang="en-US" dirty="0"/>
              <a:t>to – </a:t>
            </a:r>
            <a:r>
              <a:rPr lang="en-US" dirty="0" smtClean="0"/>
              <a:t>100</a:t>
            </a:r>
            <a:r>
              <a:rPr lang="en-US" baseline="30000" dirty="0" smtClean="0"/>
              <a:t>o</a:t>
            </a:r>
            <a:r>
              <a:rPr lang="en-US" dirty="0" smtClean="0"/>
              <a:t>C</a:t>
            </a:r>
            <a:endParaRPr lang="en-US" dirty="0"/>
          </a:p>
        </p:txBody>
      </p:sp>
      <p:sp>
        <p:nvSpPr>
          <p:cNvPr id="5" name="Block Arc 4"/>
          <p:cNvSpPr/>
          <p:nvPr/>
        </p:nvSpPr>
        <p:spPr>
          <a:xfrm>
            <a:off x="1143000" y="3200400"/>
            <a:ext cx="10439400" cy="9525000"/>
          </a:xfrm>
          <a:prstGeom prst="blockArc">
            <a:avLst>
              <a:gd name="adj1" fmla="val 11232078"/>
              <a:gd name="adj2" fmla="val 19675630"/>
              <a:gd name="adj3" fmla="val 6807"/>
            </a:avLst>
          </a:prstGeom>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pic>
        <p:nvPicPr>
          <p:cNvPr id="6" name="Picture 4" descr="D02_FigD1_4"/>
          <p:cNvPicPr>
            <a:picLocks noChangeAspect="1" noChangeArrowheads="1"/>
          </p:cNvPicPr>
          <p:nvPr/>
        </p:nvPicPr>
        <p:blipFill rotWithShape="1">
          <a:blip r:embed="rId2">
            <a:extLst>
              <a:ext uri="{BEBA8EAE-BF5A-486C-A8C5-ECC9F3942E4B}">
                <a14:imgProps xmlns:a14="http://schemas.microsoft.com/office/drawing/2010/main">
                  <a14:imgLayer>
                    <a14:imgEffect>
                      <a14:backgroundRemoval t="60031" b="92438" l="14768" r="70464">
                        <a14:foregroundMark x1="17300" y1="90278" x2="17300" y2="90278"/>
                        <a14:foregroundMark x1="16034" y1="91049" x2="16034" y2="91049"/>
                        <a14:foregroundMark x1="14768" y1="91975" x2="14768" y2="91975"/>
                        <a14:foregroundMark x1="70253" y1="67284" x2="70253" y2="67284"/>
                        <a14:foregroundMark x1="70534" y1="65741" x2="70534" y2="65741"/>
                        <a14:foregroundMark x1="37693" y1="92438" x2="37693" y2="92438"/>
                      </a14:backgroundRemoval>
                    </a14:imgEffect>
                  </a14:imgLayer>
                </a14:imgProps>
              </a:ext>
              <a:ext uri="{28A0092B-C50C-407E-A947-70E740481C1C}">
                <a14:useLocalDpi xmlns:a14="http://schemas.microsoft.com/office/drawing/2010/main" val="0"/>
              </a:ext>
            </a:extLst>
          </a:blip>
          <a:srcRect l="13339" t="56636" r="29434" b="7734"/>
          <a:stretch/>
        </p:blipFill>
        <p:spPr bwMode="auto">
          <a:xfrm>
            <a:off x="1380930" y="4005072"/>
            <a:ext cx="7763070" cy="2852928"/>
          </a:xfrm>
          <a:prstGeom prst="rect">
            <a:avLst/>
          </a:prstGeom>
          <a:ln>
            <a:noFill/>
          </a:ln>
          <a:effectLst>
            <a:softEdge rad="112500"/>
          </a:effectLst>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val="1682509179"/>
      </p:ext>
    </p:extLst>
  </p:cSld>
  <p:clrMapOvr>
    <a:masterClrMapping/>
  </p:clrMapOvr>
  <p:timing>
    <p:tnLst>
      <p:par>
        <p:cTn id="1" dur="indefinite" restart="never" nodeType="tmRoot"/>
      </p:par>
    </p:tnLst>
  </p:timing>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274638"/>
            <a:ext cx="8229600" cy="715962"/>
          </a:xfrm>
        </p:spPr>
        <p:txBody>
          <a:bodyPr>
            <a:normAutofit fontScale="90000"/>
          </a:bodyPr>
          <a:lstStyle/>
          <a:p>
            <a:r>
              <a:rPr lang="en-US" dirty="0" smtClean="0"/>
              <a:t>Biomes are Open </a:t>
            </a:r>
            <a:r>
              <a:rPr lang="en-US" dirty="0"/>
              <a:t>S</a:t>
            </a:r>
            <a:r>
              <a:rPr lang="en-US" dirty="0" smtClean="0"/>
              <a:t>ystems</a:t>
            </a:r>
            <a:endParaRPr lang="en-US" dirty="0"/>
          </a:p>
        </p:txBody>
      </p:sp>
      <p:sp>
        <p:nvSpPr>
          <p:cNvPr id="5" name="Content Placeholder 4"/>
          <p:cNvSpPr>
            <a:spLocks noGrp="1"/>
          </p:cNvSpPr>
          <p:nvPr>
            <p:ph idx="1"/>
          </p:nvPr>
        </p:nvSpPr>
        <p:spPr>
          <a:xfrm>
            <a:off x="457200" y="1143000"/>
            <a:ext cx="8229600" cy="5334000"/>
          </a:xfrm>
        </p:spPr>
        <p:txBody>
          <a:bodyPr>
            <a:normAutofit/>
          </a:bodyPr>
          <a:lstStyle/>
          <a:p>
            <a:r>
              <a:rPr lang="en-US" dirty="0"/>
              <a:t>B</a:t>
            </a:r>
            <a:r>
              <a:rPr lang="en-US" dirty="0" smtClean="0"/>
              <a:t>iomes function as a </a:t>
            </a:r>
            <a:r>
              <a:rPr lang="en-US" b="1" dirty="0" smtClean="0"/>
              <a:t>system</a:t>
            </a:r>
            <a:r>
              <a:rPr lang="en-US" dirty="0" smtClean="0"/>
              <a:t> – a set of interconnected parts that may exchange energy and/or matter with the surroundings</a:t>
            </a:r>
          </a:p>
          <a:p>
            <a:pPr lvl="1"/>
            <a:r>
              <a:rPr lang="en-US" b="1" dirty="0" smtClean="0"/>
              <a:t>open systems</a:t>
            </a:r>
            <a:r>
              <a:rPr lang="en-US" dirty="0" smtClean="0"/>
              <a:t> – exchange </a:t>
            </a:r>
            <a:r>
              <a:rPr lang="en-US" u="sng" dirty="0" smtClean="0">
                <a:solidFill>
                  <a:srgbClr val="0000FF"/>
                </a:solidFill>
              </a:rPr>
              <a:t>energy AND matter with the surroundings</a:t>
            </a:r>
            <a:endParaRPr lang="en-US" dirty="0" smtClean="0">
              <a:solidFill>
                <a:srgbClr val="0000FF"/>
              </a:solidFill>
            </a:endParaRPr>
          </a:p>
          <a:p>
            <a:pPr lvl="2"/>
            <a:r>
              <a:rPr lang="en-US" dirty="0" smtClean="0"/>
              <a:t>examples – the human body, a home, a fish tank, cells</a:t>
            </a:r>
          </a:p>
          <a:p>
            <a:pPr lvl="1"/>
            <a:r>
              <a:rPr lang="en-US" b="1" dirty="0" smtClean="0"/>
              <a:t>closed systems</a:t>
            </a:r>
            <a:r>
              <a:rPr lang="en-US" dirty="0" smtClean="0"/>
              <a:t> – exchange </a:t>
            </a:r>
            <a:r>
              <a:rPr lang="en-US" u="sng" dirty="0" smtClean="0">
                <a:solidFill>
                  <a:srgbClr val="0000FF"/>
                </a:solidFill>
              </a:rPr>
              <a:t>energy, but not matter with the surroundings</a:t>
            </a:r>
            <a:endParaRPr lang="en-US" dirty="0" smtClean="0">
              <a:solidFill>
                <a:srgbClr val="0000FF"/>
              </a:solidFill>
            </a:endParaRPr>
          </a:p>
          <a:p>
            <a:pPr lvl="2"/>
            <a:r>
              <a:rPr lang="en-US" dirty="0" smtClean="0"/>
              <a:t>examples – a sealed Tupperware container, the hydrosphere</a:t>
            </a:r>
          </a:p>
        </p:txBody>
      </p:sp>
    </p:spTree>
    <p:extLst>
      <p:ext uri="{BB962C8B-B14F-4D97-AF65-F5344CB8AC3E}">
        <p14:creationId xmlns:p14="http://schemas.microsoft.com/office/powerpoint/2010/main" val="3607073427"/>
      </p:ext>
    </p:extLst>
  </p:cSld>
  <p:clrMapOvr>
    <a:masterClrMapping/>
  </p:clrMapOvr>
  <p:timing>
    <p:tnLst>
      <p:par>
        <p:cTn id="1" dur="indefinite" restart="never" nodeType="tmRoot"/>
      </p:par>
    </p:tnLst>
  </p:timing>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274638"/>
            <a:ext cx="8229600" cy="715962"/>
          </a:xfrm>
        </p:spPr>
        <p:txBody>
          <a:bodyPr>
            <a:normAutofit fontScale="90000"/>
          </a:bodyPr>
          <a:lstStyle/>
          <a:p>
            <a:r>
              <a:rPr lang="en-US" dirty="0" smtClean="0"/>
              <a:t>Biomes are Open </a:t>
            </a:r>
            <a:r>
              <a:rPr lang="en-US" dirty="0"/>
              <a:t>S</a:t>
            </a:r>
            <a:r>
              <a:rPr lang="en-US" dirty="0" smtClean="0"/>
              <a:t>ystems</a:t>
            </a:r>
            <a:endParaRPr lang="en-US" dirty="0"/>
          </a:p>
        </p:txBody>
      </p:sp>
      <p:sp>
        <p:nvSpPr>
          <p:cNvPr id="5" name="Content Placeholder 4"/>
          <p:cNvSpPr>
            <a:spLocks noGrp="1"/>
          </p:cNvSpPr>
          <p:nvPr>
            <p:ph idx="1"/>
          </p:nvPr>
        </p:nvSpPr>
        <p:spPr>
          <a:xfrm>
            <a:off x="457200" y="1219200"/>
            <a:ext cx="8229600" cy="5257800"/>
          </a:xfrm>
        </p:spPr>
        <p:txBody>
          <a:bodyPr>
            <a:normAutofit/>
          </a:bodyPr>
          <a:lstStyle/>
          <a:p>
            <a:r>
              <a:rPr lang="en-US" dirty="0" smtClean="0"/>
              <a:t>A biome gets input energy from the sun, and loses energy through heat, or chemical energy to other biomes.</a:t>
            </a:r>
          </a:p>
          <a:p>
            <a:r>
              <a:rPr lang="en-US" dirty="0"/>
              <a:t>A</a:t>
            </a:r>
            <a:r>
              <a:rPr lang="en-US" dirty="0" smtClean="0"/>
              <a:t> biome exchanges matter such as air, water, and plants and animals with other biomes</a:t>
            </a:r>
          </a:p>
          <a:p>
            <a:pPr lvl="1"/>
            <a:r>
              <a:rPr lang="en-US" dirty="0"/>
              <a:t>B</a:t>
            </a:r>
            <a:r>
              <a:rPr lang="en-US" dirty="0" smtClean="0"/>
              <a:t>ecause they exchange both energy and matter with the surroundings</a:t>
            </a:r>
            <a:r>
              <a:rPr lang="en-US" dirty="0" smtClean="0">
                <a:solidFill>
                  <a:srgbClr val="0000FF"/>
                </a:solidFill>
              </a:rPr>
              <a:t>, </a:t>
            </a:r>
            <a:r>
              <a:rPr lang="en-US" u="sng" dirty="0" smtClean="0">
                <a:solidFill>
                  <a:srgbClr val="0000FF"/>
                </a:solidFill>
              </a:rPr>
              <a:t>biomes are considered to be open systems</a:t>
            </a:r>
            <a:endParaRPr lang="en-US" dirty="0" smtClean="0">
              <a:solidFill>
                <a:srgbClr val="0000FF"/>
              </a:solidFill>
            </a:endParaRPr>
          </a:p>
        </p:txBody>
      </p:sp>
    </p:spTree>
    <p:extLst>
      <p:ext uri="{BB962C8B-B14F-4D97-AF65-F5344CB8AC3E}">
        <p14:creationId xmlns:p14="http://schemas.microsoft.com/office/powerpoint/2010/main" val="2734188910"/>
      </p:ext>
    </p:extLst>
  </p:cSld>
  <p:clrMapOvr>
    <a:masterClrMapping/>
  </p:clrMapOvr>
  <p:timing>
    <p:tnLst>
      <p:par>
        <p:cTn id="1" dur="indefinite" restart="never" nodeType="tmRoot"/>
      </p:par>
    </p:tnLst>
  </p:timing>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15962"/>
          </a:xfrm>
        </p:spPr>
        <p:txBody>
          <a:bodyPr>
            <a:normAutofit fontScale="90000"/>
          </a:bodyPr>
          <a:lstStyle/>
          <a:p>
            <a:r>
              <a:rPr lang="en-US" dirty="0" smtClean="0"/>
              <a:t>Earth’s Biomes</a:t>
            </a:r>
            <a:endParaRPr lang="en-US" dirty="0"/>
          </a:p>
        </p:txBody>
      </p:sp>
      <p:sp>
        <p:nvSpPr>
          <p:cNvPr id="3" name="Content Placeholder 2"/>
          <p:cNvSpPr>
            <a:spLocks noGrp="1"/>
          </p:cNvSpPr>
          <p:nvPr>
            <p:ph idx="1"/>
          </p:nvPr>
        </p:nvSpPr>
        <p:spPr>
          <a:xfrm>
            <a:off x="451038" y="914400"/>
            <a:ext cx="8388161" cy="1752600"/>
          </a:xfrm>
        </p:spPr>
        <p:txBody>
          <a:bodyPr>
            <a:normAutofit fontScale="85000" lnSpcReduction="10000"/>
          </a:bodyPr>
          <a:lstStyle/>
          <a:p>
            <a:r>
              <a:rPr lang="en-US" dirty="0" smtClean="0"/>
              <a:t>Different classification systems exist for biomes – some textbooks define as many as 20 different biomes</a:t>
            </a:r>
          </a:p>
          <a:p>
            <a:r>
              <a:rPr lang="en-US" dirty="0" smtClean="0"/>
              <a:t>In this course we classify the Earth according to SIX biomes</a:t>
            </a:r>
          </a:p>
        </p:txBody>
      </p:sp>
      <p:pic>
        <p:nvPicPr>
          <p:cNvPr id="4" name="Picture 3" descr="C:\Documents and Settings\uwallde\My Documents\Data\AW_Science10_ppt\ Images_AWS&amp;T10\UnitD\D07_FigD2_33.jpg"/>
          <p:cNvPicPr>
            <a:picLocks noChangeAspect="1" noChangeArrowheads="1"/>
          </p:cNvPicPr>
          <p:nvPr/>
        </p:nvPicPr>
        <p:blipFill>
          <a:blip cstate="print">
            <a:extLst>
              <a:ext uri="{28A0092B-C50C-407E-A947-70E740481C1C}">
                <a14:useLocalDpi xmlns:a14="http://schemas.microsoft.com/office/drawing/2010/main" val="0"/>
              </a:ext>
            </a:extLst>
          </a:blip>
          <a:srcRect/>
          <a:stretch>
            <a:fillRect/>
          </a:stretch>
        </p:blipFill>
        <p:spPr bwMode="auto">
          <a:xfrm>
            <a:off x="609600" y="2514601"/>
            <a:ext cx="7937311" cy="4219552"/>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val="1464768313"/>
      </p:ext>
    </p:extLst>
  </p:cSld>
  <p:clrMapOvr>
    <a:masterClrMapping/>
  </p:clrMapOvr>
  <p:timing>
    <p:tnLst>
      <p:par>
        <p:cTn id="1" dur="indefinite" restart="never" nodeType="tmRoot"/>
      </p:par>
    </p:tnLst>
  </p:timing>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Canada’s Biomes</a:t>
            </a:r>
            <a:endParaRPr lang="en-US" dirty="0"/>
          </a:p>
        </p:txBody>
      </p:sp>
      <p:pic>
        <p:nvPicPr>
          <p:cNvPr id="7" name="Picture 3" descr="C:\Documents and Settings\uwallde\My Documents\Data\AW_Science10_ppt\ Images_AWS&amp;T10\UnitD\D09_FigD2_42.jpg"/>
          <p:cNvPicPr>
            <a:picLocks noChangeAspect="1" noChangeArrowheads="1"/>
          </p:cNvPicPr>
          <p:nvPr/>
        </p:nvPicPr>
        <p:blipFill>
          <a:blip>
            <a:extLst>
              <a:ext uri="{28A0092B-C50C-407E-A947-70E740481C1C}">
                <a14:useLocalDpi xmlns:a14="http://schemas.microsoft.com/office/drawing/2010/main" val="0"/>
              </a:ext>
            </a:extLst>
          </a:blip>
          <a:srcRect/>
          <a:stretch>
            <a:fillRect/>
          </a:stretch>
        </p:blipFill>
        <p:spPr bwMode="auto">
          <a:xfrm>
            <a:off x="762000" y="1066800"/>
            <a:ext cx="7659688" cy="5213350"/>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val="1135274176"/>
      </p:ext>
    </p:extLst>
  </p:cSld>
  <p:clrMapOvr>
    <a:masterClrMapping/>
  </p:clrMapOvr>
  <p:timing>
    <p:tnLst>
      <p:par>
        <p:cTn id="1" dur="indefinite" restart="never" nodeType="tmRoot"/>
      </p:par>
    </p:tnLst>
  </p:timing>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The Six </a:t>
            </a:r>
            <a:r>
              <a:rPr lang="en-US" dirty="0"/>
              <a:t>B</a:t>
            </a:r>
            <a:r>
              <a:rPr lang="en-US" dirty="0" smtClean="0"/>
              <a:t>iomes</a:t>
            </a:r>
            <a:endParaRPr lang="en-US" dirty="0"/>
          </a:p>
        </p:txBody>
      </p:sp>
      <p:sp>
        <p:nvSpPr>
          <p:cNvPr id="5" name="Content Placeholder 4"/>
          <p:cNvSpPr>
            <a:spLocks noGrp="1"/>
          </p:cNvSpPr>
          <p:nvPr>
            <p:ph idx="1"/>
          </p:nvPr>
        </p:nvSpPr>
        <p:spPr>
          <a:xfrm>
            <a:off x="0" y="1447800"/>
            <a:ext cx="4495800" cy="4267200"/>
          </a:xfrm>
        </p:spPr>
        <p:txBody>
          <a:bodyPr>
            <a:normAutofit fontScale="92500" lnSpcReduction="10000"/>
          </a:bodyPr>
          <a:lstStyle/>
          <a:p>
            <a:r>
              <a:rPr lang="en-US" dirty="0" smtClean="0"/>
              <a:t>Each biome has a typical range of temperature &amp; precipitation</a:t>
            </a:r>
          </a:p>
          <a:p>
            <a:r>
              <a:rPr lang="en-US" dirty="0" smtClean="0"/>
              <a:t>They can be plotted on a graph</a:t>
            </a:r>
          </a:p>
          <a:p>
            <a:pPr lvl="1"/>
            <a:r>
              <a:rPr lang="en-US" dirty="0" smtClean="0"/>
              <a:t>deserts are </a:t>
            </a:r>
            <a:r>
              <a:rPr lang="en-US" u="sng" dirty="0" smtClean="0">
                <a:solidFill>
                  <a:srgbClr val="0000FF"/>
                </a:solidFill>
              </a:rPr>
              <a:t>hot and dry</a:t>
            </a:r>
            <a:endParaRPr lang="en-US" dirty="0" smtClean="0">
              <a:solidFill>
                <a:srgbClr val="0000FF"/>
              </a:solidFill>
            </a:endParaRPr>
          </a:p>
          <a:p>
            <a:pPr lvl="1"/>
            <a:r>
              <a:rPr lang="en-US" dirty="0" smtClean="0"/>
              <a:t>rain forests are </a:t>
            </a:r>
            <a:r>
              <a:rPr lang="en-US" u="sng" dirty="0" smtClean="0">
                <a:solidFill>
                  <a:srgbClr val="0000FF"/>
                </a:solidFill>
              </a:rPr>
              <a:t>hot and wet</a:t>
            </a:r>
            <a:endParaRPr lang="en-US" dirty="0" smtClean="0">
              <a:solidFill>
                <a:srgbClr val="0000FF"/>
              </a:solidFill>
            </a:endParaRPr>
          </a:p>
          <a:p>
            <a:pPr lvl="1"/>
            <a:r>
              <a:rPr lang="en-US" dirty="0" smtClean="0"/>
              <a:t>tundra are </a:t>
            </a:r>
            <a:r>
              <a:rPr lang="en-US" u="sng" dirty="0" smtClean="0">
                <a:solidFill>
                  <a:srgbClr val="0000FF"/>
                </a:solidFill>
              </a:rPr>
              <a:t>cold and dry</a:t>
            </a:r>
            <a:endParaRPr lang="en-US" dirty="0">
              <a:solidFill>
                <a:srgbClr val="0000FF"/>
              </a:solidFill>
            </a:endParaRPr>
          </a:p>
        </p:txBody>
      </p:sp>
      <p:grpSp>
        <p:nvGrpSpPr>
          <p:cNvPr id="23" name="Group 22"/>
          <p:cNvGrpSpPr/>
          <p:nvPr/>
        </p:nvGrpSpPr>
        <p:grpSpPr>
          <a:xfrm>
            <a:off x="4495800" y="1263191"/>
            <a:ext cx="4648200" cy="5377746"/>
            <a:chOff x="4114800" y="1960417"/>
            <a:chExt cx="4138241" cy="3722129"/>
          </a:xfrm>
        </p:grpSpPr>
        <p:grpSp>
          <p:nvGrpSpPr>
            <p:cNvPr id="6" name="Group 5"/>
            <p:cNvGrpSpPr/>
            <p:nvPr/>
          </p:nvGrpSpPr>
          <p:grpSpPr>
            <a:xfrm>
              <a:off x="4114800" y="1960417"/>
              <a:ext cx="4138241" cy="3722129"/>
              <a:chOff x="4548559" y="2971803"/>
              <a:chExt cx="4138241" cy="3722129"/>
            </a:xfrm>
          </p:grpSpPr>
          <p:sp>
            <p:nvSpPr>
              <p:cNvPr id="7" name="Left-Right Arrow 6"/>
              <p:cNvSpPr/>
              <p:nvPr/>
            </p:nvSpPr>
            <p:spPr>
              <a:xfrm>
                <a:off x="5029200" y="5998759"/>
                <a:ext cx="3505200" cy="381000"/>
              </a:xfrm>
              <a:prstGeom prst="leftRightArrow">
                <a:avLst/>
              </a:prstGeom>
              <a:gradFill flip="none" rotWithShape="1">
                <a:gsLst>
                  <a:gs pos="2000">
                    <a:schemeClr val="accent6">
                      <a:lumMod val="20000"/>
                      <a:lumOff val="80000"/>
                    </a:schemeClr>
                  </a:gs>
                  <a:gs pos="19000">
                    <a:schemeClr val="accent2"/>
                  </a:gs>
                  <a:gs pos="38000">
                    <a:srgbClr val="21D6E0"/>
                  </a:gs>
                  <a:gs pos="75000">
                    <a:srgbClr val="0087E6"/>
                  </a:gs>
                  <a:gs pos="100000">
                    <a:srgbClr val="005CBF"/>
                  </a:gs>
                </a:gsLst>
                <a:lin ang="0" scaled="1"/>
                <a:tileRect/>
              </a:gra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Left-Right Arrow 7"/>
              <p:cNvSpPr/>
              <p:nvPr/>
            </p:nvSpPr>
            <p:spPr>
              <a:xfrm rot="5400000">
                <a:off x="3477621" y="4332882"/>
                <a:ext cx="3217458" cy="495300"/>
              </a:xfrm>
              <a:prstGeom prst="leftRightArrow">
                <a:avLst/>
              </a:prstGeom>
              <a:gradFill flip="none" rotWithShape="1">
                <a:gsLst>
                  <a:gs pos="0">
                    <a:srgbClr val="000082"/>
                  </a:gs>
                  <a:gs pos="30000">
                    <a:srgbClr val="66008F"/>
                  </a:gs>
                  <a:gs pos="64999">
                    <a:srgbClr val="BA0066"/>
                  </a:gs>
                  <a:gs pos="89999">
                    <a:srgbClr val="FF0000"/>
                  </a:gs>
                  <a:gs pos="100000">
                    <a:srgbClr val="FF8200"/>
                  </a:gs>
                </a:gsLst>
                <a:lin ang="10800000" scaled="0"/>
                <a:tileRect/>
              </a:gra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4876800" y="6324600"/>
                <a:ext cx="3810000" cy="369332"/>
              </a:xfrm>
              <a:prstGeom prst="rect">
                <a:avLst/>
              </a:prstGeom>
              <a:noFill/>
            </p:spPr>
            <p:txBody>
              <a:bodyPr wrap="square" rtlCol="0">
                <a:spAutoFit/>
              </a:bodyPr>
              <a:lstStyle/>
              <a:p>
                <a:pPr algn="ctr"/>
                <a:r>
                  <a:rPr lang="en-US" dirty="0" smtClean="0"/>
                  <a:t>dry           PRECIPITATION          wet</a:t>
                </a:r>
                <a:endParaRPr lang="en-US" dirty="0"/>
              </a:p>
            </p:txBody>
          </p:sp>
          <p:sp>
            <p:nvSpPr>
              <p:cNvPr id="10" name="TextBox 9"/>
              <p:cNvSpPr txBox="1"/>
              <p:nvPr/>
            </p:nvSpPr>
            <p:spPr>
              <a:xfrm rot="16200000">
                <a:off x="3050706" y="4651180"/>
                <a:ext cx="3365037" cy="369332"/>
              </a:xfrm>
              <a:prstGeom prst="rect">
                <a:avLst/>
              </a:prstGeom>
              <a:noFill/>
            </p:spPr>
            <p:txBody>
              <a:bodyPr wrap="square" rtlCol="0">
                <a:spAutoFit/>
              </a:bodyPr>
              <a:lstStyle/>
              <a:p>
                <a:pPr algn="ctr"/>
                <a:r>
                  <a:rPr lang="en-US" dirty="0" smtClean="0"/>
                  <a:t>cold        TEMPERATURE       hot</a:t>
                </a:r>
                <a:endParaRPr lang="en-US" dirty="0"/>
              </a:p>
            </p:txBody>
          </p:sp>
        </p:grpSp>
        <p:sp>
          <p:nvSpPr>
            <p:cNvPr id="11" name="Rectangle 10"/>
            <p:cNvSpPr/>
            <p:nvPr/>
          </p:nvSpPr>
          <p:spPr>
            <a:xfrm>
              <a:off x="4837689" y="2570017"/>
              <a:ext cx="565687" cy="1447800"/>
            </a:xfrm>
            <a:prstGeom prst="rect">
              <a:avLst/>
            </a:prstGeom>
            <a:ln>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a:p>
          </p:txBody>
        </p:sp>
        <p:sp>
          <p:nvSpPr>
            <p:cNvPr id="12" name="Rectangle 11"/>
            <p:cNvSpPr/>
            <p:nvPr/>
          </p:nvSpPr>
          <p:spPr>
            <a:xfrm>
              <a:off x="4837689" y="4017818"/>
              <a:ext cx="565687" cy="945106"/>
            </a:xfrm>
            <a:prstGeom prst="rect">
              <a:avLst/>
            </a:prstGeom>
            <a:solidFill>
              <a:schemeClr val="tx1">
                <a:lumMod val="85000"/>
              </a:schemeClr>
            </a:solidFill>
            <a:ln>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a:p>
          </p:txBody>
        </p:sp>
        <p:sp>
          <p:nvSpPr>
            <p:cNvPr id="13" name="Rectangle 12"/>
            <p:cNvSpPr/>
            <p:nvPr/>
          </p:nvSpPr>
          <p:spPr>
            <a:xfrm>
              <a:off x="5403376" y="2552943"/>
              <a:ext cx="685800" cy="2074473"/>
            </a:xfrm>
            <a:prstGeom prst="rect">
              <a:avLst/>
            </a:prstGeom>
            <a:ln>
              <a:solidFill>
                <a:schemeClr val="bg1"/>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14" name="Rectangle 13"/>
            <p:cNvSpPr/>
            <p:nvPr/>
          </p:nvSpPr>
          <p:spPr>
            <a:xfrm>
              <a:off x="6089176" y="3671210"/>
              <a:ext cx="914400" cy="956206"/>
            </a:xfrm>
            <a:prstGeom prst="rect">
              <a:avLst/>
            </a:prstGeom>
            <a:ln>
              <a:solidFill>
                <a:schemeClr val="bg1"/>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15" name="Rectangle 14"/>
            <p:cNvSpPr/>
            <p:nvPr/>
          </p:nvSpPr>
          <p:spPr>
            <a:xfrm>
              <a:off x="6089176" y="2868254"/>
              <a:ext cx="914400" cy="802956"/>
            </a:xfrm>
            <a:prstGeom prst="rect">
              <a:avLst/>
            </a:prstGeom>
            <a:solidFill>
              <a:schemeClr val="accent2">
                <a:lumMod val="75000"/>
              </a:schemeClr>
            </a:solidFill>
            <a:ln>
              <a:solidFill>
                <a:schemeClr val="bg1"/>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16" name="Rectangle 15"/>
            <p:cNvSpPr/>
            <p:nvPr/>
          </p:nvSpPr>
          <p:spPr>
            <a:xfrm>
              <a:off x="6089176" y="2552943"/>
              <a:ext cx="1828800" cy="315311"/>
            </a:xfrm>
            <a:prstGeom prst="rect">
              <a:avLst/>
            </a:prstGeom>
            <a:solidFill>
              <a:schemeClr val="accent2">
                <a:lumMod val="50000"/>
              </a:schemeClr>
            </a:solidFill>
            <a:ln>
              <a:solidFill>
                <a:schemeClr val="bg1"/>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pic>
          <p:nvPicPr>
            <p:cNvPr id="17" name="Picture 2" descr="http://www.world-builders.org/lessons/less/biomes/deciduous/decfor/dectrees.gif"/>
            <p:cNvPicPr>
              <a:picLocks noChangeAspect="1" noChangeArrowheads="1"/>
            </p:cNvPicPr>
            <p:nvPr/>
          </p:nvPicPr>
          <p:blipFill rotWithShape="1">
            <a:blip cstate="print">
              <a:extLst>
                <a:ext uri="{28A0092B-C50C-407E-A947-70E740481C1C}">
                  <a14:useLocalDpi xmlns:a14="http://schemas.microsoft.com/office/drawing/2010/main" val="0"/>
                </a:ext>
              </a:extLst>
            </a:blip>
            <a:srcRect r="25000"/>
            <a:stretch/>
          </p:blipFill>
          <p:spPr bwMode="auto">
            <a:xfrm>
              <a:off x="6096002" y="2859447"/>
              <a:ext cx="914399" cy="811763"/>
            </a:xfrm>
            <a:prstGeom prst="rect">
              <a:avLst/>
            </a:prstGeom>
            <a:noFill/>
            <a:ln>
              <a:solidFill>
                <a:schemeClr val="bg1"/>
              </a:solidFill>
            </a:ln>
            <a:extLst>
              <a:ext uri="{909E8E84-426E-40dd-AFC4-6F175D3DCCD1}">
                <a14:hiddenFill xmlns:a14="http://schemas.microsoft.com/office/drawing/2010/main" xmlns="">
                  <a:solidFill>
                    <a:srgbClr val="FFFFFF"/>
                  </a:solidFill>
                </a14:hiddenFill>
              </a:ext>
            </a:extLst>
          </p:spPr>
        </p:pic>
        <p:pic>
          <p:nvPicPr>
            <p:cNvPr id="18" name="Picture 4" descr="http://t2.gstatic.com/images?q=tbn:ANd9GcTyoHP15gS63WGUPtTTRVqcoTrlwNNM8RJYMF3GbIiaADc_xdwcUw&amp;t=1"/>
            <p:cNvPicPr>
              <a:picLocks noChangeAspect="1" noChangeArrowheads="1"/>
            </p:cNvPicPr>
            <p:nvPr/>
          </p:nvPicPr>
          <p:blipFill rotWithShape="1">
            <a:blip>
              <a:extLst>
                <a:ext uri="{28A0092B-C50C-407E-A947-70E740481C1C}">
                  <a14:useLocalDpi xmlns:a14="http://schemas.microsoft.com/office/drawing/2010/main" val="0"/>
                </a:ext>
              </a:extLst>
            </a:blip>
            <a:srcRect l="47344" r="18708" b="16528"/>
            <a:stretch/>
          </p:blipFill>
          <p:spPr bwMode="auto">
            <a:xfrm>
              <a:off x="4833141" y="2570018"/>
              <a:ext cx="565688" cy="1447800"/>
            </a:xfrm>
            <a:prstGeom prst="rect">
              <a:avLst/>
            </a:prstGeom>
            <a:noFill/>
            <a:ln>
              <a:solidFill>
                <a:schemeClr val="bg1"/>
              </a:solidFill>
            </a:ln>
            <a:extLst>
              <a:ext uri="{909E8E84-426E-40dd-AFC4-6F175D3DCCD1}">
                <a14:hiddenFill xmlns:a14="http://schemas.microsoft.com/office/drawing/2010/main" xmlns="">
                  <a:solidFill>
                    <a:srgbClr val="FFFFFF"/>
                  </a:solidFill>
                </a14:hiddenFill>
              </a:ext>
            </a:extLst>
          </p:spPr>
        </p:pic>
        <p:pic>
          <p:nvPicPr>
            <p:cNvPr id="19" name="Picture 6" descr="http://files.louisbiome.webnode.com/200000022-0a3e60c332/taiga.jpg"/>
            <p:cNvPicPr>
              <a:picLocks noChangeAspect="1" noChangeArrowheads="1"/>
            </p:cNvPicPr>
            <p:nvPr/>
          </p:nvPicPr>
          <p:blipFill rotWithShape="1">
            <a:blip cstate="print">
              <a:extLst>
                <a:ext uri="{28A0092B-C50C-407E-A947-70E740481C1C}">
                  <a14:useLocalDpi xmlns:a14="http://schemas.microsoft.com/office/drawing/2010/main" val="0"/>
                </a:ext>
              </a:extLst>
            </a:blip>
            <a:srcRect r="27895"/>
            <a:stretch/>
          </p:blipFill>
          <p:spPr bwMode="auto">
            <a:xfrm>
              <a:off x="6096002" y="3685669"/>
              <a:ext cx="914400" cy="952262"/>
            </a:xfrm>
            <a:prstGeom prst="rect">
              <a:avLst/>
            </a:prstGeom>
            <a:noFill/>
            <a:ln>
              <a:solidFill>
                <a:schemeClr val="bg1"/>
              </a:solidFill>
            </a:ln>
            <a:extLst>
              <a:ext uri="{909E8E84-426E-40dd-AFC4-6F175D3DCCD1}">
                <a14:hiddenFill xmlns:a14="http://schemas.microsoft.com/office/drawing/2010/main" xmlns="">
                  <a:solidFill>
                    <a:srgbClr val="FFFFFF"/>
                  </a:solidFill>
                </a14:hiddenFill>
              </a:ext>
            </a:extLst>
          </p:spPr>
        </p:pic>
        <p:pic>
          <p:nvPicPr>
            <p:cNvPr id="20" name="Picture 2" descr="http://4.bp.blogspot.com/_2wxAJ59kdSA/TVGHwmolprI/AAAAAAAAAT0/14fEjoMaRb0/s1600/konza1-prairie-1600x1200+%25281%2529.jpg"/>
            <p:cNvPicPr>
              <a:picLocks noChangeAspect="1" noChangeArrowheads="1"/>
            </p:cNvPicPr>
            <p:nvPr/>
          </p:nvPicPr>
          <p:blipFill rotWithShape="1">
            <a:blip cstate="print">
              <a:extLst>
                <a:ext uri="{28A0092B-C50C-407E-A947-70E740481C1C}">
                  <a14:useLocalDpi xmlns:a14="http://schemas.microsoft.com/office/drawing/2010/main" val="0"/>
                </a:ext>
              </a:extLst>
            </a:blip>
            <a:srcRect l="27387" r="47748"/>
            <a:stretch/>
          </p:blipFill>
          <p:spPr bwMode="auto">
            <a:xfrm>
              <a:off x="5419301" y="2569301"/>
              <a:ext cx="685800" cy="2068630"/>
            </a:xfrm>
            <a:prstGeom prst="rect">
              <a:avLst/>
            </a:prstGeom>
            <a:noFill/>
            <a:ln>
              <a:solidFill>
                <a:schemeClr val="bg1"/>
              </a:solidFill>
            </a:ln>
            <a:extLst>
              <a:ext uri="{909E8E84-426E-40dd-AFC4-6F175D3DCCD1}">
                <a14:hiddenFill xmlns:a14="http://schemas.microsoft.com/office/drawing/2010/main" xmlns="">
                  <a:solidFill>
                    <a:srgbClr val="FFFFFF"/>
                  </a:solidFill>
                </a14:hiddenFill>
              </a:ext>
            </a:extLst>
          </p:spPr>
        </p:pic>
        <p:pic>
          <p:nvPicPr>
            <p:cNvPr id="21" name="Picture 2" descr="http://files.tundrabiome.webnode.com/200000014-e3c07e5b48/5_tundra.jpg"/>
            <p:cNvPicPr>
              <a:picLocks noChangeAspect="1" noChangeArrowheads="1"/>
            </p:cNvPicPr>
            <p:nvPr/>
          </p:nvPicPr>
          <p:blipFill rotWithShape="1">
            <a:blip cstate="print">
              <a:extLst>
                <a:ext uri="{28A0092B-C50C-407E-A947-70E740481C1C}">
                  <a14:useLocalDpi xmlns:a14="http://schemas.microsoft.com/office/drawing/2010/main" val="0"/>
                </a:ext>
              </a:extLst>
            </a:blip>
            <a:srcRect l="-853" r="61356"/>
            <a:stretch/>
          </p:blipFill>
          <p:spPr bwMode="auto">
            <a:xfrm>
              <a:off x="4833141" y="4009286"/>
              <a:ext cx="586160" cy="945106"/>
            </a:xfrm>
            <a:prstGeom prst="rect">
              <a:avLst/>
            </a:prstGeom>
            <a:noFill/>
            <a:ln>
              <a:solidFill>
                <a:schemeClr val="bg1"/>
              </a:solidFill>
            </a:ln>
            <a:extLst>
              <a:ext uri="{909E8E84-426E-40dd-AFC4-6F175D3DCCD1}">
                <a14:hiddenFill xmlns:a14="http://schemas.microsoft.com/office/drawing/2010/main" xmlns="">
                  <a:solidFill>
                    <a:srgbClr val="FFFFFF"/>
                  </a:solidFill>
                </a14:hiddenFill>
              </a:ext>
            </a:extLst>
          </p:spPr>
        </p:pic>
        <p:pic>
          <p:nvPicPr>
            <p:cNvPr id="22" name="Picture 2" descr="http://www.rfadventures.com/images/School%20Images/rainforest%20edu1.jpg"/>
            <p:cNvPicPr>
              <a:picLocks noChangeAspect="1" noChangeArrowheads="1"/>
            </p:cNvPicPr>
            <p:nvPr/>
          </p:nvPicPr>
          <p:blipFill rotWithShape="1">
            <a:blip>
              <a:extLst>
                <a:ext uri="{28A0092B-C50C-407E-A947-70E740481C1C}">
                  <a14:useLocalDpi xmlns:a14="http://schemas.microsoft.com/office/drawing/2010/main" val="0"/>
                </a:ext>
              </a:extLst>
            </a:blip>
            <a:srcRect l="10473" t="73544" b="5418"/>
            <a:stretch/>
          </p:blipFill>
          <p:spPr bwMode="auto">
            <a:xfrm>
              <a:off x="6123296" y="2581225"/>
              <a:ext cx="1801504" cy="287029"/>
            </a:xfrm>
            <a:prstGeom prst="rect">
              <a:avLst/>
            </a:prstGeom>
            <a:noFill/>
            <a:ln>
              <a:solidFill>
                <a:schemeClr val="bg1"/>
              </a:solidFill>
            </a:ln>
            <a:extLst>
              <a:ext uri="{909E8E84-426E-40dd-AFC4-6F175D3DCCD1}">
                <a14:hiddenFill xmlns:a14="http://schemas.microsoft.com/office/drawing/2010/main" xmlns="">
                  <a:solidFill>
                    <a:srgbClr val="FFFFFF"/>
                  </a:solidFill>
                </a14:hiddenFill>
              </a:ext>
            </a:extLst>
          </p:spPr>
        </p:pic>
      </p:grpSp>
    </p:spTree>
    <p:extLst>
      <p:ext uri="{BB962C8B-B14F-4D97-AF65-F5344CB8AC3E}">
        <p14:creationId xmlns:p14="http://schemas.microsoft.com/office/powerpoint/2010/main" val="3214929133"/>
      </p:ext>
    </p:extLst>
  </p:cSld>
  <p:clrMapOvr>
    <a:masterClrMapping/>
  </p:clrMapOvr>
  <p:timing>
    <p:tnLst>
      <p:par>
        <p:cTn id="1" dur="indefinite" restart="never" nodeType="tmRoot"/>
      </p:par>
    </p:tnLst>
  </p:timing>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868362"/>
          </a:xfrm>
        </p:spPr>
        <p:txBody>
          <a:bodyPr/>
          <a:lstStyle/>
          <a:p>
            <a:r>
              <a:rPr lang="en-US" dirty="0" smtClean="0"/>
              <a:t>Tundra</a:t>
            </a:r>
            <a:endParaRPr lang="en-US" dirty="0"/>
          </a:p>
        </p:txBody>
      </p:sp>
      <p:sp>
        <p:nvSpPr>
          <p:cNvPr id="3" name="Content Placeholder 2"/>
          <p:cNvSpPr>
            <a:spLocks noGrp="1"/>
          </p:cNvSpPr>
          <p:nvPr>
            <p:ph idx="1"/>
          </p:nvPr>
        </p:nvSpPr>
        <p:spPr>
          <a:xfrm>
            <a:off x="457200" y="1143000"/>
            <a:ext cx="4572000" cy="4983163"/>
          </a:xfrm>
        </p:spPr>
        <p:txBody>
          <a:bodyPr>
            <a:normAutofit fontScale="85000" lnSpcReduction="10000"/>
          </a:bodyPr>
          <a:lstStyle/>
          <a:p>
            <a:r>
              <a:rPr lang="en-US" dirty="0"/>
              <a:t>M</a:t>
            </a:r>
            <a:r>
              <a:rPr lang="en-US" dirty="0" smtClean="0"/>
              <a:t>ost tundra is found around the Arctic circle</a:t>
            </a:r>
          </a:p>
          <a:p>
            <a:r>
              <a:rPr lang="en-US" dirty="0"/>
              <a:t>T</a:t>
            </a:r>
            <a:r>
              <a:rPr lang="en-US" dirty="0" smtClean="0"/>
              <a:t>he number of hours of daylight </a:t>
            </a:r>
            <a:r>
              <a:rPr lang="en-US" u="sng" dirty="0" smtClean="0">
                <a:solidFill>
                  <a:srgbClr val="0000FF"/>
                </a:solidFill>
              </a:rPr>
              <a:t>vary greatly</a:t>
            </a:r>
            <a:r>
              <a:rPr lang="en-US" dirty="0">
                <a:solidFill>
                  <a:srgbClr val="0000FF"/>
                </a:solidFill>
              </a:rPr>
              <a:t> </a:t>
            </a:r>
            <a:r>
              <a:rPr lang="en-US" dirty="0" smtClean="0"/>
              <a:t>and in winter, this biome receives </a:t>
            </a:r>
            <a:r>
              <a:rPr lang="en-US" u="sng" dirty="0" smtClean="0">
                <a:solidFill>
                  <a:srgbClr val="0000FF"/>
                </a:solidFill>
              </a:rPr>
              <a:t>little to no isolation.</a:t>
            </a:r>
          </a:p>
          <a:p>
            <a:r>
              <a:rPr lang="en-US" dirty="0"/>
              <a:t>I</a:t>
            </a:r>
            <a:r>
              <a:rPr lang="en-US" dirty="0" smtClean="0"/>
              <a:t>ce and snow cover most of the tundra year-round, known as </a:t>
            </a:r>
            <a:r>
              <a:rPr lang="en-US" u="sng" dirty="0" smtClean="0">
                <a:solidFill>
                  <a:srgbClr val="0000FF"/>
                </a:solidFill>
              </a:rPr>
              <a:t>permafrost.</a:t>
            </a:r>
            <a:endParaRPr lang="en-US" dirty="0" smtClean="0">
              <a:solidFill>
                <a:srgbClr val="0000FF"/>
              </a:solidFill>
            </a:endParaRPr>
          </a:p>
          <a:p>
            <a:pPr lvl="1"/>
            <a:r>
              <a:rPr lang="en-US" dirty="0"/>
              <a:t>T</a:t>
            </a:r>
            <a:r>
              <a:rPr lang="en-US" dirty="0" smtClean="0"/>
              <a:t>his means the region has </a:t>
            </a:r>
            <a:r>
              <a:rPr lang="en-US" u="sng" dirty="0" smtClean="0">
                <a:solidFill>
                  <a:srgbClr val="0000FF"/>
                </a:solidFill>
              </a:rPr>
              <a:t>high albedo</a:t>
            </a:r>
            <a:r>
              <a:rPr lang="en-US" dirty="0" smtClean="0">
                <a:solidFill>
                  <a:srgbClr val="0000FF"/>
                </a:solidFill>
              </a:rPr>
              <a:t> </a:t>
            </a:r>
            <a:r>
              <a:rPr lang="en-US" dirty="0" smtClean="0"/>
              <a:t>and therefore reflects most radiation back into space</a:t>
            </a:r>
          </a:p>
        </p:txBody>
      </p:sp>
      <p:pic>
        <p:nvPicPr>
          <p:cNvPr id="1026" name="Picture 2" descr="http://files.tundrabiome.webnode.com/200000014-e3c07e5b48/5_tundra.jpg"/>
          <p:cNvPicPr>
            <a:picLocks noChangeAspect="1" noChangeArrowheads="1"/>
          </p:cNvPicPr>
          <p:nvPr/>
        </p:nvPicPr>
        <p:blipFill>
          <a:blip cstate="print">
            <a:extLst>
              <a:ext uri="{28A0092B-C50C-407E-A947-70E740481C1C}">
                <a14:useLocalDpi xmlns:a14="http://schemas.microsoft.com/office/drawing/2010/main" val="0"/>
              </a:ext>
            </a:extLst>
          </a:blip>
          <a:srcRect/>
          <a:stretch>
            <a:fillRect/>
          </a:stretch>
        </p:blipFill>
        <p:spPr bwMode="auto">
          <a:xfrm>
            <a:off x="5221404" y="3710987"/>
            <a:ext cx="3560063" cy="2489894"/>
          </a:xfrm>
          <a:prstGeom prst="rect">
            <a:avLst/>
          </a:prstGeom>
          <a:noFill/>
          <a:extLst>
            <a:ext uri="{909E8E84-426E-40dd-AFC4-6F175D3DCCD1}">
              <a14:hiddenFill xmlns:a14="http://schemas.microsoft.com/office/drawing/2010/main" xmlns="">
                <a:solidFill>
                  <a:srgbClr val="FFFFFF"/>
                </a:solidFill>
              </a14:hiddenFill>
            </a:ext>
          </a:extLst>
        </p:spPr>
      </p:pic>
      <p:pic>
        <p:nvPicPr>
          <p:cNvPr id="1028" name="Picture 4" descr="http://www.windows2universe.org/earth/images/tundra_map_big2.jpg"/>
          <p:cNvPicPr>
            <a:picLocks noChangeAspect="1" noChangeArrowheads="1"/>
          </p:cNvPicPr>
          <p:nvPr/>
        </p:nvPicPr>
        <p:blipFill>
          <a:blip>
            <a:extLst>
              <a:ext uri="{28A0092B-C50C-407E-A947-70E740481C1C}">
                <a14:useLocalDpi xmlns:a14="http://schemas.microsoft.com/office/drawing/2010/main" val="0"/>
              </a:ext>
            </a:extLst>
          </a:blip>
          <a:srcRect/>
          <a:stretch>
            <a:fillRect/>
          </a:stretch>
        </p:blipFill>
        <p:spPr bwMode="auto">
          <a:xfrm>
            <a:off x="5217126" y="1143000"/>
            <a:ext cx="3564341" cy="2459943"/>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val="1369714944"/>
      </p:ext>
    </p:extLst>
  </p:cSld>
  <p:clrMapOvr>
    <a:masterClrMapping/>
  </p:clrMapOvr>
  <p:timing>
    <p:tnLst>
      <p:par>
        <p:cTn id="1" dur="indefinite" restart="never" nodeType="tmRoot"/>
      </p:par>
    </p:tnLst>
  </p:timing>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5703470" y="624955"/>
            <a:ext cx="565687" cy="1447800"/>
          </a:xfrm>
          <a:prstGeom prst="rect">
            <a:avLst/>
          </a:prstGeom>
          <a:solidFill>
            <a:srgbClr val="000000">
              <a:alpha val="50980"/>
            </a:srgbClr>
          </a:solidFill>
          <a:ln>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a:p>
        </p:txBody>
      </p:sp>
      <p:sp>
        <p:nvSpPr>
          <p:cNvPr id="12" name="Rectangle 11"/>
          <p:cNvSpPr/>
          <p:nvPr/>
        </p:nvSpPr>
        <p:spPr>
          <a:xfrm>
            <a:off x="5703470" y="2072756"/>
            <a:ext cx="565687" cy="945106"/>
          </a:xfrm>
          <a:prstGeom prst="rect">
            <a:avLst/>
          </a:prstGeom>
          <a:solidFill>
            <a:schemeClr val="tx1">
              <a:lumMod val="85000"/>
            </a:schemeClr>
          </a:solidFill>
          <a:ln>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a:p>
        </p:txBody>
      </p:sp>
      <p:sp>
        <p:nvSpPr>
          <p:cNvPr id="13" name="Rectangle 12"/>
          <p:cNvSpPr/>
          <p:nvPr/>
        </p:nvSpPr>
        <p:spPr>
          <a:xfrm>
            <a:off x="6269157" y="607881"/>
            <a:ext cx="685800" cy="2074473"/>
          </a:xfrm>
          <a:prstGeom prst="rect">
            <a:avLst/>
          </a:prstGeom>
          <a:solidFill>
            <a:srgbClr val="000000">
              <a:alpha val="50980"/>
            </a:srgbClr>
          </a:solidFill>
          <a:ln>
            <a:solidFill>
              <a:schemeClr val="bg1"/>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14" name="Rectangle 13"/>
          <p:cNvSpPr/>
          <p:nvPr/>
        </p:nvSpPr>
        <p:spPr>
          <a:xfrm>
            <a:off x="6954957" y="1726148"/>
            <a:ext cx="914400" cy="956206"/>
          </a:xfrm>
          <a:prstGeom prst="rect">
            <a:avLst/>
          </a:prstGeom>
          <a:solidFill>
            <a:srgbClr val="000000">
              <a:alpha val="50980"/>
            </a:srgbClr>
          </a:solidFill>
          <a:ln>
            <a:solidFill>
              <a:schemeClr val="bg1"/>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15" name="Rectangle 14"/>
          <p:cNvSpPr/>
          <p:nvPr/>
        </p:nvSpPr>
        <p:spPr>
          <a:xfrm>
            <a:off x="6954957" y="923192"/>
            <a:ext cx="914400" cy="802956"/>
          </a:xfrm>
          <a:prstGeom prst="rect">
            <a:avLst/>
          </a:prstGeom>
          <a:solidFill>
            <a:srgbClr val="000000">
              <a:alpha val="50980"/>
            </a:srgbClr>
          </a:solidFill>
          <a:ln>
            <a:solidFill>
              <a:schemeClr val="bg1"/>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16" name="Rectangle 15"/>
          <p:cNvSpPr/>
          <p:nvPr/>
        </p:nvSpPr>
        <p:spPr>
          <a:xfrm>
            <a:off x="6954957" y="607881"/>
            <a:ext cx="1828800" cy="315311"/>
          </a:xfrm>
          <a:prstGeom prst="rect">
            <a:avLst/>
          </a:prstGeom>
          <a:solidFill>
            <a:srgbClr val="000000">
              <a:alpha val="50980"/>
            </a:srgbClr>
          </a:solidFill>
          <a:ln>
            <a:solidFill>
              <a:schemeClr val="bg1"/>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457200" y="274638"/>
            <a:ext cx="3657600" cy="639762"/>
          </a:xfrm>
        </p:spPr>
        <p:txBody>
          <a:bodyPr>
            <a:normAutofit fontScale="90000"/>
          </a:bodyPr>
          <a:lstStyle/>
          <a:p>
            <a:r>
              <a:rPr lang="en-US" dirty="0" smtClean="0"/>
              <a:t>Tundra</a:t>
            </a:r>
            <a:endParaRPr lang="en-US" dirty="0"/>
          </a:p>
        </p:txBody>
      </p:sp>
      <p:sp>
        <p:nvSpPr>
          <p:cNvPr id="3" name="Content Placeholder 2"/>
          <p:cNvSpPr>
            <a:spLocks noGrp="1"/>
          </p:cNvSpPr>
          <p:nvPr>
            <p:ph idx="1"/>
          </p:nvPr>
        </p:nvSpPr>
        <p:spPr>
          <a:xfrm>
            <a:off x="228600" y="990600"/>
            <a:ext cx="4800600" cy="5135563"/>
          </a:xfrm>
        </p:spPr>
        <p:txBody>
          <a:bodyPr>
            <a:normAutofit fontScale="85000" lnSpcReduction="20000"/>
          </a:bodyPr>
          <a:lstStyle/>
          <a:p>
            <a:r>
              <a:rPr lang="en-US" dirty="0"/>
              <a:t>B</a:t>
            </a:r>
            <a:r>
              <a:rPr lang="en-US" dirty="0" smtClean="0"/>
              <a:t>ecause of a lack sun, the tundra is characterized by </a:t>
            </a:r>
            <a:r>
              <a:rPr lang="en-US" u="sng" dirty="0" smtClean="0">
                <a:solidFill>
                  <a:srgbClr val="0000FF"/>
                </a:solidFill>
              </a:rPr>
              <a:t>the coldest and driest conditions</a:t>
            </a:r>
            <a:r>
              <a:rPr lang="en-US" dirty="0" smtClean="0">
                <a:solidFill>
                  <a:srgbClr val="0000FF"/>
                </a:solidFill>
              </a:rPr>
              <a:t> </a:t>
            </a:r>
            <a:r>
              <a:rPr lang="en-US" dirty="0" smtClean="0"/>
              <a:t>of any biome</a:t>
            </a:r>
          </a:p>
          <a:p>
            <a:r>
              <a:rPr lang="en-US" dirty="0" smtClean="0"/>
              <a:t>plants</a:t>
            </a:r>
          </a:p>
          <a:p>
            <a:pPr lvl="1"/>
            <a:r>
              <a:rPr lang="en-US" dirty="0" smtClean="0"/>
              <a:t>short life cycle (to reproduce during short summer)</a:t>
            </a:r>
          </a:p>
          <a:p>
            <a:pPr lvl="1"/>
            <a:r>
              <a:rPr lang="en-US" u="sng" dirty="0" smtClean="0">
                <a:solidFill>
                  <a:srgbClr val="0000FF"/>
                </a:solidFill>
              </a:rPr>
              <a:t>small and lie close to ground</a:t>
            </a:r>
          </a:p>
          <a:p>
            <a:r>
              <a:rPr lang="en-US" dirty="0" smtClean="0"/>
              <a:t>animals</a:t>
            </a:r>
          </a:p>
          <a:p>
            <a:pPr lvl="1"/>
            <a:r>
              <a:rPr lang="en-US" dirty="0" smtClean="0"/>
              <a:t>feed mostly on fish</a:t>
            </a:r>
          </a:p>
          <a:p>
            <a:pPr lvl="1"/>
            <a:r>
              <a:rPr lang="en-US" dirty="0" smtClean="0"/>
              <a:t>protect themselves by burrowing underground or </a:t>
            </a:r>
            <a:r>
              <a:rPr lang="en-US" u="sng" dirty="0" smtClean="0">
                <a:solidFill>
                  <a:srgbClr val="0000FF"/>
                </a:solidFill>
              </a:rPr>
              <a:t>with thick coats and squat bodies</a:t>
            </a:r>
            <a:endParaRPr lang="en-US" u="sng" dirty="0">
              <a:solidFill>
                <a:srgbClr val="0000FF"/>
              </a:solidFill>
            </a:endParaRPr>
          </a:p>
        </p:txBody>
      </p:sp>
      <p:pic>
        <p:nvPicPr>
          <p:cNvPr id="1026" name="Picture 2" descr="http://files.tundrabiome.webnode.com/200000014-e3c07e5b48/5_tundra.jpg"/>
          <p:cNvPicPr>
            <a:picLocks noChangeAspect="1" noChangeArrowheads="1"/>
          </p:cNvPicPr>
          <p:nvPr/>
        </p:nvPicPr>
        <p:blipFill rotWithShape="1">
          <a:blip cstate="print">
            <a:extLst>
              <a:ext uri="{28A0092B-C50C-407E-A947-70E740481C1C}">
                <a14:useLocalDpi xmlns:a14="http://schemas.microsoft.com/office/drawing/2010/main" val="0"/>
              </a:ext>
            </a:extLst>
          </a:blip>
          <a:srcRect l="-853" r="61356"/>
          <a:stretch/>
        </p:blipFill>
        <p:spPr bwMode="auto">
          <a:xfrm>
            <a:off x="5703470" y="2057400"/>
            <a:ext cx="533714" cy="945106"/>
          </a:xfrm>
          <a:prstGeom prst="rect">
            <a:avLst/>
          </a:prstGeom>
          <a:noFill/>
          <a:extLst>
            <a:ext uri="{909E8E84-426E-40dd-AFC4-6F175D3DCCD1}">
              <a14:hiddenFill xmlns:a14="http://schemas.microsoft.com/office/drawing/2010/main" xmlns="">
                <a:solidFill>
                  <a:srgbClr val="FFFFFF"/>
                </a:solidFill>
              </a14:hiddenFill>
            </a:ext>
          </a:extLst>
        </p:spPr>
      </p:pic>
      <p:sp>
        <p:nvSpPr>
          <p:cNvPr id="7" name="Left-Right Arrow 6"/>
          <p:cNvSpPr/>
          <p:nvPr/>
        </p:nvSpPr>
        <p:spPr>
          <a:xfrm>
            <a:off x="5464634" y="3049702"/>
            <a:ext cx="3505200" cy="381000"/>
          </a:xfrm>
          <a:prstGeom prst="leftRightArrow">
            <a:avLst/>
          </a:prstGeom>
          <a:gradFill flip="none" rotWithShape="1">
            <a:gsLst>
              <a:gs pos="2000">
                <a:schemeClr val="accent6">
                  <a:lumMod val="20000"/>
                  <a:lumOff val="80000"/>
                </a:schemeClr>
              </a:gs>
              <a:gs pos="19000">
                <a:schemeClr val="accent2"/>
              </a:gs>
              <a:gs pos="38000">
                <a:srgbClr val="21D6E0"/>
              </a:gs>
              <a:gs pos="75000">
                <a:srgbClr val="0087E6"/>
              </a:gs>
              <a:gs pos="100000">
                <a:srgbClr val="005CBF"/>
              </a:gs>
            </a:gsLst>
            <a:lin ang="0" scaled="1"/>
            <a:tileRect/>
          </a:gra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Left-Right Arrow 7"/>
          <p:cNvSpPr/>
          <p:nvPr/>
        </p:nvSpPr>
        <p:spPr>
          <a:xfrm rot="5400000">
            <a:off x="3913055" y="1383825"/>
            <a:ext cx="3217458" cy="495300"/>
          </a:xfrm>
          <a:prstGeom prst="leftRightArrow">
            <a:avLst/>
          </a:prstGeom>
          <a:gradFill flip="none" rotWithShape="1">
            <a:gsLst>
              <a:gs pos="0">
                <a:srgbClr val="000082"/>
              </a:gs>
              <a:gs pos="30000">
                <a:srgbClr val="66008F"/>
              </a:gs>
              <a:gs pos="64999">
                <a:srgbClr val="BA0066"/>
              </a:gs>
              <a:gs pos="89999">
                <a:srgbClr val="FF0000"/>
              </a:gs>
              <a:gs pos="100000">
                <a:srgbClr val="FF8200"/>
              </a:gs>
            </a:gsLst>
            <a:lin ang="10800000" scaled="0"/>
            <a:tileRect/>
          </a:gra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5312234" y="3375543"/>
            <a:ext cx="3810000" cy="369332"/>
          </a:xfrm>
          <a:prstGeom prst="rect">
            <a:avLst/>
          </a:prstGeom>
          <a:noFill/>
        </p:spPr>
        <p:txBody>
          <a:bodyPr wrap="square" rtlCol="0">
            <a:spAutoFit/>
          </a:bodyPr>
          <a:lstStyle/>
          <a:p>
            <a:pPr algn="ctr"/>
            <a:r>
              <a:rPr lang="en-US" dirty="0" smtClean="0"/>
              <a:t>dry           PRECIPITATION          wet</a:t>
            </a:r>
            <a:endParaRPr lang="en-US" dirty="0"/>
          </a:p>
        </p:txBody>
      </p:sp>
      <p:sp>
        <p:nvSpPr>
          <p:cNvPr id="10" name="TextBox 9"/>
          <p:cNvSpPr txBox="1"/>
          <p:nvPr/>
        </p:nvSpPr>
        <p:spPr>
          <a:xfrm rot="16200000">
            <a:off x="3486140" y="1702123"/>
            <a:ext cx="3365037" cy="369332"/>
          </a:xfrm>
          <a:prstGeom prst="rect">
            <a:avLst/>
          </a:prstGeom>
          <a:noFill/>
        </p:spPr>
        <p:txBody>
          <a:bodyPr wrap="square" rtlCol="0">
            <a:spAutoFit/>
          </a:bodyPr>
          <a:lstStyle/>
          <a:p>
            <a:pPr algn="ctr"/>
            <a:r>
              <a:rPr lang="en-US" dirty="0" smtClean="0"/>
              <a:t>cold        TEMPERATURE       hot</a:t>
            </a:r>
            <a:endParaRPr lang="en-US" dirty="0"/>
          </a:p>
        </p:txBody>
      </p:sp>
      <p:pic>
        <p:nvPicPr>
          <p:cNvPr id="12290" name="Picture 2" descr="http://www.stanford.edu/group/ccr/ccrblog/polar%20bear.jpg"/>
          <p:cNvPicPr>
            <a:picLocks noChangeAspect="1" noChangeArrowheads="1"/>
          </p:cNvPicPr>
          <p:nvPr/>
        </p:nvPicPr>
        <p:blipFill>
          <a:blip cstate="print">
            <a:extLst>
              <a:ext uri="{28A0092B-C50C-407E-A947-70E740481C1C}">
                <a14:useLocalDpi xmlns:a14="http://schemas.microsoft.com/office/drawing/2010/main" val="0"/>
              </a:ext>
            </a:extLst>
          </a:blip>
          <a:srcRect/>
          <a:stretch>
            <a:fillRect/>
          </a:stretch>
        </p:blipFill>
        <p:spPr bwMode="auto">
          <a:xfrm>
            <a:off x="6918877" y="5105400"/>
            <a:ext cx="2046408" cy="1534806"/>
          </a:xfrm>
          <a:prstGeom prst="rect">
            <a:avLst/>
          </a:prstGeom>
          <a:noFill/>
          <a:extLst>
            <a:ext uri="{909E8E84-426E-40dd-AFC4-6F175D3DCCD1}">
              <a14:hiddenFill xmlns:a14="http://schemas.microsoft.com/office/drawing/2010/main" xmlns="">
                <a:solidFill>
                  <a:srgbClr val="FFFFFF"/>
                </a:solidFill>
              </a14:hiddenFill>
            </a:ext>
          </a:extLst>
        </p:spPr>
      </p:pic>
      <p:pic>
        <p:nvPicPr>
          <p:cNvPr id="12292" name="Picture 4" descr="http://www.mv.com/ipusers/lsg/Pix/Vacation/Gaspe06/LichenField.jpg"/>
          <p:cNvPicPr>
            <a:picLocks noChangeAspect="1" noChangeArrowheads="1"/>
          </p:cNvPicPr>
          <p:nvPr/>
        </p:nvPicPr>
        <p:blipFill>
          <a:blip cstate="print">
            <a:extLst>
              <a:ext uri="{28A0092B-C50C-407E-A947-70E740481C1C}">
                <a14:useLocalDpi xmlns:a14="http://schemas.microsoft.com/office/drawing/2010/main" val="0"/>
              </a:ext>
            </a:extLst>
          </a:blip>
          <a:srcRect/>
          <a:stretch>
            <a:fillRect/>
          </a:stretch>
        </p:blipFill>
        <p:spPr bwMode="auto">
          <a:xfrm>
            <a:off x="5070714" y="3962400"/>
            <a:ext cx="2032000" cy="1524000"/>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val="3904071050"/>
      </p:ext>
    </p:extLst>
  </p:cSld>
  <p:clrMapOvr>
    <a:masterClrMapping/>
  </p:clrMapOvr>
  <p:timing>
    <p:tnLst>
      <p:par>
        <p:cTn id="1" dur="indefinite" restart="never" nodeType="tmRoot"/>
      </p:par>
    </p:tnLst>
  </p:timing>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4114800" cy="715962"/>
          </a:xfrm>
        </p:spPr>
        <p:txBody>
          <a:bodyPr>
            <a:normAutofit fontScale="90000"/>
          </a:bodyPr>
          <a:lstStyle/>
          <a:p>
            <a:r>
              <a:rPr lang="en-US" dirty="0" smtClean="0"/>
              <a:t>Taiga</a:t>
            </a:r>
            <a:endParaRPr lang="en-US" dirty="0"/>
          </a:p>
        </p:txBody>
      </p:sp>
      <p:sp>
        <p:nvSpPr>
          <p:cNvPr id="3" name="Content Placeholder 2"/>
          <p:cNvSpPr>
            <a:spLocks noGrp="1"/>
          </p:cNvSpPr>
          <p:nvPr>
            <p:ph idx="1"/>
          </p:nvPr>
        </p:nvSpPr>
        <p:spPr>
          <a:xfrm>
            <a:off x="457200" y="1066800"/>
            <a:ext cx="4114800" cy="5059363"/>
          </a:xfrm>
        </p:spPr>
        <p:txBody>
          <a:bodyPr>
            <a:normAutofit fontScale="92500" lnSpcReduction="20000"/>
          </a:bodyPr>
          <a:lstStyle/>
          <a:p>
            <a:r>
              <a:rPr lang="en-US" dirty="0"/>
              <a:t>T</a:t>
            </a:r>
            <a:r>
              <a:rPr lang="en-US" dirty="0" smtClean="0"/>
              <a:t>ypically found just south of the tundra</a:t>
            </a:r>
          </a:p>
          <a:p>
            <a:r>
              <a:rPr lang="en-US" dirty="0"/>
              <a:t>A</a:t>
            </a:r>
            <a:r>
              <a:rPr lang="en-US" dirty="0" smtClean="0"/>
              <a:t>lso called the boreal forest, due to the abundance of </a:t>
            </a:r>
            <a:r>
              <a:rPr lang="en-US" u="sng" dirty="0" smtClean="0">
                <a:solidFill>
                  <a:srgbClr val="0000FF"/>
                </a:solidFill>
              </a:rPr>
              <a:t>conifer (evergreen) trees.</a:t>
            </a:r>
          </a:p>
          <a:p>
            <a:r>
              <a:rPr lang="en-US" dirty="0"/>
              <a:t>T</a:t>
            </a:r>
            <a:r>
              <a:rPr lang="en-US" dirty="0" smtClean="0"/>
              <a:t>aiga’s conditions are similar but less extreme than tundra</a:t>
            </a:r>
          </a:p>
          <a:p>
            <a:pPr lvl="1"/>
            <a:r>
              <a:rPr lang="en-US" u="sng" dirty="0" smtClean="0">
                <a:solidFill>
                  <a:srgbClr val="0000FF"/>
                </a:solidFill>
              </a:rPr>
              <a:t>longer growing season</a:t>
            </a:r>
          </a:p>
          <a:p>
            <a:pPr lvl="1"/>
            <a:r>
              <a:rPr lang="en-US" u="sng" dirty="0" smtClean="0">
                <a:solidFill>
                  <a:srgbClr val="0000FF"/>
                </a:solidFill>
              </a:rPr>
              <a:t>slightly warmer and wetter</a:t>
            </a:r>
          </a:p>
        </p:txBody>
      </p:sp>
      <p:pic>
        <p:nvPicPr>
          <p:cNvPr id="2054" name="Picture 6" descr="http://files.louisbiome.webnode.com/200000022-0a3e60c332/taiga.jpg"/>
          <p:cNvPicPr>
            <a:picLocks noChangeAspect="1" noChangeArrowheads="1"/>
          </p:cNvPicPr>
          <p:nvPr/>
        </p:nvPicPr>
        <p:blipFill>
          <a:blip>
            <a:extLst>
              <a:ext uri="{28A0092B-C50C-407E-A947-70E740481C1C}">
                <a14:useLocalDpi xmlns:a14="http://schemas.microsoft.com/office/drawing/2010/main" val="0"/>
              </a:ext>
            </a:extLst>
          </a:blip>
          <a:srcRect/>
          <a:stretch>
            <a:fillRect/>
          </a:stretch>
        </p:blipFill>
        <p:spPr bwMode="auto">
          <a:xfrm>
            <a:off x="4730086" y="304800"/>
            <a:ext cx="4198677" cy="3152826"/>
          </a:xfrm>
          <a:prstGeom prst="rect">
            <a:avLst/>
          </a:prstGeom>
          <a:noFill/>
          <a:extLst>
            <a:ext uri="{909E8E84-426E-40dd-AFC4-6F175D3DCCD1}">
              <a14:hiddenFill xmlns:a14="http://schemas.microsoft.com/office/drawing/2010/main" xmlns="">
                <a:solidFill>
                  <a:srgbClr val="FFFFFF"/>
                </a:solidFill>
              </a14:hiddenFill>
            </a:ext>
          </a:extLst>
        </p:spPr>
      </p:pic>
      <p:pic>
        <p:nvPicPr>
          <p:cNvPr id="15362" name="Picture 2" descr="http://www.blueplanetbiomes.org/images/taiga_location_map001.gif"/>
          <p:cNvPicPr>
            <a:picLocks noChangeAspect="1" noChangeArrowheads="1"/>
          </p:cNvPicPr>
          <p:nvPr/>
        </p:nvPicPr>
        <p:blipFill>
          <a:blip>
            <a:extLst>
              <a:ext uri="{28A0092B-C50C-407E-A947-70E740481C1C}">
                <a14:useLocalDpi xmlns:a14="http://schemas.microsoft.com/office/drawing/2010/main" val="0"/>
              </a:ext>
            </a:extLst>
          </a:blip>
          <a:srcRect/>
          <a:stretch>
            <a:fillRect/>
          </a:stretch>
        </p:blipFill>
        <p:spPr bwMode="auto">
          <a:xfrm>
            <a:off x="4687164" y="3733800"/>
            <a:ext cx="4380636" cy="2667000"/>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val="1675389209"/>
      </p:ext>
    </p:extLst>
  </p:cSld>
  <p:clrMapOvr>
    <a:masterClrMapping/>
  </p:clrMapOvr>
  <p:timing>
    <p:tnLst>
      <p:par>
        <p:cTn id="1" dur="indefinite" restart="never" nodeType="tmRoot"/>
      </p:par>
    </p:tnLst>
  </p:timing>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5758913" y="762000"/>
            <a:ext cx="565687" cy="1447800"/>
          </a:xfrm>
          <a:prstGeom prst="rect">
            <a:avLst/>
          </a:prstGeom>
          <a:solidFill>
            <a:srgbClr val="000000">
              <a:alpha val="50196"/>
            </a:srgbClr>
          </a:solidFill>
          <a:ln>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a:p>
        </p:txBody>
      </p:sp>
      <p:sp>
        <p:nvSpPr>
          <p:cNvPr id="12" name="Rectangle 11"/>
          <p:cNvSpPr/>
          <p:nvPr/>
        </p:nvSpPr>
        <p:spPr>
          <a:xfrm>
            <a:off x="5758913" y="2209801"/>
            <a:ext cx="565687" cy="945106"/>
          </a:xfrm>
          <a:prstGeom prst="rect">
            <a:avLst/>
          </a:prstGeom>
          <a:solidFill>
            <a:srgbClr val="000000">
              <a:alpha val="50196"/>
            </a:srgbClr>
          </a:solidFill>
          <a:ln>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a:p>
        </p:txBody>
      </p:sp>
      <p:sp>
        <p:nvSpPr>
          <p:cNvPr id="13" name="Rectangle 12"/>
          <p:cNvSpPr/>
          <p:nvPr/>
        </p:nvSpPr>
        <p:spPr>
          <a:xfrm>
            <a:off x="6324600" y="744926"/>
            <a:ext cx="685800" cy="2074473"/>
          </a:xfrm>
          <a:prstGeom prst="rect">
            <a:avLst/>
          </a:prstGeom>
          <a:solidFill>
            <a:srgbClr val="000000">
              <a:alpha val="50196"/>
            </a:srgbClr>
          </a:solidFill>
          <a:ln>
            <a:solidFill>
              <a:schemeClr val="bg1"/>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14" name="Rectangle 13"/>
          <p:cNvSpPr/>
          <p:nvPr/>
        </p:nvSpPr>
        <p:spPr>
          <a:xfrm>
            <a:off x="7010400" y="1863193"/>
            <a:ext cx="914400" cy="956206"/>
          </a:xfrm>
          <a:prstGeom prst="rect">
            <a:avLst/>
          </a:prstGeom>
          <a:ln>
            <a:solidFill>
              <a:schemeClr val="bg1"/>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15" name="Rectangle 14"/>
          <p:cNvSpPr/>
          <p:nvPr/>
        </p:nvSpPr>
        <p:spPr>
          <a:xfrm>
            <a:off x="7010400" y="1060237"/>
            <a:ext cx="914400" cy="802956"/>
          </a:xfrm>
          <a:prstGeom prst="rect">
            <a:avLst/>
          </a:prstGeom>
          <a:solidFill>
            <a:srgbClr val="000000">
              <a:alpha val="50196"/>
            </a:srgbClr>
          </a:solidFill>
          <a:ln>
            <a:solidFill>
              <a:schemeClr val="bg1"/>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16" name="Rectangle 15"/>
          <p:cNvSpPr/>
          <p:nvPr/>
        </p:nvSpPr>
        <p:spPr>
          <a:xfrm>
            <a:off x="7010400" y="744926"/>
            <a:ext cx="1828800" cy="315311"/>
          </a:xfrm>
          <a:prstGeom prst="rect">
            <a:avLst/>
          </a:prstGeom>
          <a:solidFill>
            <a:srgbClr val="000000">
              <a:alpha val="50196"/>
            </a:srgbClr>
          </a:solidFill>
          <a:ln>
            <a:solidFill>
              <a:schemeClr val="bg1"/>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457200" y="274638"/>
            <a:ext cx="4114800" cy="563562"/>
          </a:xfrm>
        </p:spPr>
        <p:txBody>
          <a:bodyPr>
            <a:normAutofit fontScale="90000"/>
          </a:bodyPr>
          <a:lstStyle/>
          <a:p>
            <a:r>
              <a:rPr lang="en-US" dirty="0" smtClean="0"/>
              <a:t>Taiga</a:t>
            </a:r>
            <a:endParaRPr lang="en-US" dirty="0"/>
          </a:p>
        </p:txBody>
      </p:sp>
      <p:sp>
        <p:nvSpPr>
          <p:cNvPr id="3" name="Content Placeholder 2"/>
          <p:cNvSpPr>
            <a:spLocks noGrp="1"/>
          </p:cNvSpPr>
          <p:nvPr>
            <p:ph idx="1"/>
          </p:nvPr>
        </p:nvSpPr>
        <p:spPr>
          <a:xfrm>
            <a:off x="228600" y="990600"/>
            <a:ext cx="4572000" cy="5562600"/>
          </a:xfrm>
        </p:spPr>
        <p:txBody>
          <a:bodyPr>
            <a:normAutofit fontScale="85000" lnSpcReduction="20000"/>
          </a:bodyPr>
          <a:lstStyle/>
          <a:p>
            <a:r>
              <a:rPr lang="en-US" dirty="0"/>
              <a:t>P</a:t>
            </a:r>
            <a:r>
              <a:rPr lang="en-US" dirty="0" smtClean="0"/>
              <a:t>lants</a:t>
            </a:r>
          </a:p>
          <a:p>
            <a:pPr lvl="1"/>
            <a:r>
              <a:rPr lang="en-US" dirty="0" smtClean="0"/>
              <a:t>most have needles to make them resistant to </a:t>
            </a:r>
            <a:r>
              <a:rPr lang="en-US" u="sng" dirty="0" smtClean="0">
                <a:solidFill>
                  <a:srgbClr val="0000FF"/>
                </a:solidFill>
              </a:rPr>
              <a:t>drought and freezing during long winters</a:t>
            </a:r>
            <a:endParaRPr lang="en-US" dirty="0" smtClean="0">
              <a:solidFill>
                <a:srgbClr val="0000FF"/>
              </a:solidFill>
            </a:endParaRPr>
          </a:p>
          <a:p>
            <a:pPr lvl="1"/>
            <a:r>
              <a:rPr lang="en-US" dirty="0" smtClean="0"/>
              <a:t>“evergreen” means they can do </a:t>
            </a:r>
            <a:r>
              <a:rPr lang="en-US" u="sng" dirty="0" smtClean="0">
                <a:solidFill>
                  <a:srgbClr val="0000FF"/>
                </a:solidFill>
              </a:rPr>
              <a:t>photosynthesis year-round</a:t>
            </a:r>
          </a:p>
          <a:p>
            <a:pPr marL="457200" lvl="1" indent="0">
              <a:buNone/>
            </a:pPr>
            <a:endParaRPr lang="en-US" dirty="0" smtClean="0">
              <a:solidFill>
                <a:srgbClr val="0000FF"/>
              </a:solidFill>
            </a:endParaRPr>
          </a:p>
          <a:p>
            <a:r>
              <a:rPr lang="en-US" dirty="0"/>
              <a:t>A</a:t>
            </a:r>
            <a:r>
              <a:rPr lang="en-US" dirty="0" smtClean="0"/>
              <a:t>nimals</a:t>
            </a:r>
          </a:p>
          <a:p>
            <a:pPr lvl="1"/>
            <a:r>
              <a:rPr lang="en-US" dirty="0" smtClean="0"/>
              <a:t>tend to be inactive during winter </a:t>
            </a:r>
            <a:r>
              <a:rPr lang="en-US" dirty="0" smtClean="0">
                <a:solidFill>
                  <a:srgbClr val="0000FF"/>
                </a:solidFill>
              </a:rPr>
              <a:t>(</a:t>
            </a:r>
            <a:r>
              <a:rPr lang="en-US" u="sng" dirty="0" smtClean="0">
                <a:solidFill>
                  <a:srgbClr val="0000FF"/>
                </a:solidFill>
              </a:rPr>
              <a:t>burrow or hibernate</a:t>
            </a:r>
            <a:r>
              <a:rPr lang="en-US" dirty="0" smtClean="0">
                <a:solidFill>
                  <a:srgbClr val="0000FF"/>
                </a:solidFill>
              </a:rPr>
              <a:t>)</a:t>
            </a:r>
          </a:p>
          <a:p>
            <a:pPr lvl="1"/>
            <a:r>
              <a:rPr lang="en-US" dirty="0" smtClean="0"/>
              <a:t>may have </a:t>
            </a:r>
            <a:r>
              <a:rPr lang="en-US" dirty="0" err="1" smtClean="0"/>
              <a:t>colour</a:t>
            </a:r>
            <a:r>
              <a:rPr lang="en-US" dirty="0" smtClean="0"/>
              <a:t>-changing coats for camouflage</a:t>
            </a:r>
          </a:p>
          <a:p>
            <a:pPr lvl="1"/>
            <a:r>
              <a:rPr lang="en-US" dirty="0" smtClean="0"/>
              <a:t>birds tend to </a:t>
            </a:r>
            <a:r>
              <a:rPr lang="en-US" u="sng" dirty="0" smtClean="0"/>
              <a:t>migrate south for winter</a:t>
            </a:r>
            <a:endParaRPr lang="en-US" dirty="0"/>
          </a:p>
        </p:txBody>
      </p:sp>
      <p:pic>
        <p:nvPicPr>
          <p:cNvPr id="2054" name="Picture 6" descr="http://files.louisbiome.webnode.com/200000022-0a3e60c332/taiga.jpg"/>
          <p:cNvPicPr>
            <a:picLocks noChangeAspect="1" noChangeArrowheads="1"/>
          </p:cNvPicPr>
          <p:nvPr/>
        </p:nvPicPr>
        <p:blipFill rotWithShape="1">
          <a:blip cstate="print">
            <a:extLst>
              <a:ext uri="{28A0092B-C50C-407E-A947-70E740481C1C}">
                <a14:useLocalDpi xmlns:a14="http://schemas.microsoft.com/office/drawing/2010/main" val="0"/>
              </a:ext>
            </a:extLst>
          </a:blip>
          <a:srcRect r="27895"/>
          <a:stretch/>
        </p:blipFill>
        <p:spPr bwMode="auto">
          <a:xfrm>
            <a:off x="7010401" y="1867138"/>
            <a:ext cx="914400" cy="952262"/>
          </a:xfrm>
          <a:prstGeom prst="rect">
            <a:avLst/>
          </a:prstGeom>
          <a:noFill/>
          <a:extLst>
            <a:ext uri="{909E8E84-426E-40dd-AFC4-6F175D3DCCD1}">
              <a14:hiddenFill xmlns:a14="http://schemas.microsoft.com/office/drawing/2010/main" xmlns="">
                <a:solidFill>
                  <a:srgbClr val="FFFFFF"/>
                </a:solidFill>
              </a14:hiddenFill>
            </a:ext>
          </a:extLst>
        </p:spPr>
      </p:pic>
      <p:sp>
        <p:nvSpPr>
          <p:cNvPr id="7" name="Left-Right Arrow 6"/>
          <p:cNvSpPr/>
          <p:nvPr/>
        </p:nvSpPr>
        <p:spPr>
          <a:xfrm>
            <a:off x="5486400" y="3191027"/>
            <a:ext cx="3505200" cy="381000"/>
          </a:xfrm>
          <a:prstGeom prst="leftRightArrow">
            <a:avLst/>
          </a:prstGeom>
          <a:gradFill flip="none" rotWithShape="1">
            <a:gsLst>
              <a:gs pos="2000">
                <a:schemeClr val="accent6">
                  <a:lumMod val="20000"/>
                  <a:lumOff val="80000"/>
                </a:schemeClr>
              </a:gs>
              <a:gs pos="19000">
                <a:schemeClr val="accent2"/>
              </a:gs>
              <a:gs pos="38000">
                <a:srgbClr val="21D6E0"/>
              </a:gs>
              <a:gs pos="75000">
                <a:srgbClr val="0087E6"/>
              </a:gs>
              <a:gs pos="100000">
                <a:srgbClr val="005CBF"/>
              </a:gs>
            </a:gsLst>
            <a:lin ang="0" scaled="1"/>
            <a:tileRect/>
          </a:gra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Left-Right Arrow 7"/>
          <p:cNvSpPr/>
          <p:nvPr/>
        </p:nvSpPr>
        <p:spPr>
          <a:xfrm rot="5400000">
            <a:off x="3934821" y="1525150"/>
            <a:ext cx="3217458" cy="495300"/>
          </a:xfrm>
          <a:prstGeom prst="leftRightArrow">
            <a:avLst/>
          </a:prstGeom>
          <a:gradFill flip="none" rotWithShape="1">
            <a:gsLst>
              <a:gs pos="0">
                <a:srgbClr val="000082"/>
              </a:gs>
              <a:gs pos="30000">
                <a:srgbClr val="66008F"/>
              </a:gs>
              <a:gs pos="64999">
                <a:srgbClr val="BA0066"/>
              </a:gs>
              <a:gs pos="89999">
                <a:srgbClr val="FF0000"/>
              </a:gs>
              <a:gs pos="100000">
                <a:srgbClr val="FF8200"/>
              </a:gs>
            </a:gsLst>
            <a:lin ang="10800000" scaled="0"/>
            <a:tileRect/>
          </a:gra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5334000" y="3516868"/>
            <a:ext cx="3810000" cy="369332"/>
          </a:xfrm>
          <a:prstGeom prst="rect">
            <a:avLst/>
          </a:prstGeom>
          <a:noFill/>
        </p:spPr>
        <p:txBody>
          <a:bodyPr wrap="square" rtlCol="0">
            <a:spAutoFit/>
          </a:bodyPr>
          <a:lstStyle/>
          <a:p>
            <a:pPr algn="ctr"/>
            <a:r>
              <a:rPr lang="en-US" dirty="0" smtClean="0"/>
              <a:t>dry           PRECIPITATION          wet</a:t>
            </a:r>
            <a:endParaRPr lang="en-US" dirty="0"/>
          </a:p>
        </p:txBody>
      </p:sp>
      <p:sp>
        <p:nvSpPr>
          <p:cNvPr id="10" name="TextBox 9"/>
          <p:cNvSpPr txBox="1"/>
          <p:nvPr/>
        </p:nvSpPr>
        <p:spPr>
          <a:xfrm rot="16200000">
            <a:off x="3507906" y="1843448"/>
            <a:ext cx="3365037" cy="369332"/>
          </a:xfrm>
          <a:prstGeom prst="rect">
            <a:avLst/>
          </a:prstGeom>
          <a:noFill/>
        </p:spPr>
        <p:txBody>
          <a:bodyPr wrap="square" rtlCol="0">
            <a:spAutoFit/>
          </a:bodyPr>
          <a:lstStyle/>
          <a:p>
            <a:pPr algn="ctr"/>
            <a:r>
              <a:rPr lang="en-US" dirty="0" smtClean="0"/>
              <a:t>cold        TEMPERATURE       hot</a:t>
            </a:r>
            <a:endParaRPr lang="en-US" dirty="0"/>
          </a:p>
        </p:txBody>
      </p:sp>
      <p:pic>
        <p:nvPicPr>
          <p:cNvPr id="13314" name="Picture 2" descr="http://www.mccullagh.org/db9/1ds-14/heavy-snow-on-evergreen-trees.jpg"/>
          <p:cNvPicPr>
            <a:picLocks noChangeAspect="1" noChangeArrowheads="1"/>
          </p:cNvPicPr>
          <p:nvPr/>
        </p:nvPicPr>
        <p:blipFill>
          <a:blip cstate="print">
            <a:extLst>
              <a:ext uri="{28A0092B-C50C-407E-A947-70E740481C1C}">
                <a14:useLocalDpi xmlns:a14="http://schemas.microsoft.com/office/drawing/2010/main" val="0"/>
              </a:ext>
            </a:extLst>
          </a:blip>
          <a:srcRect/>
          <a:stretch>
            <a:fillRect/>
          </a:stretch>
        </p:blipFill>
        <p:spPr bwMode="auto">
          <a:xfrm>
            <a:off x="4880513" y="3908503"/>
            <a:ext cx="2129888" cy="1419926"/>
          </a:xfrm>
          <a:prstGeom prst="rect">
            <a:avLst/>
          </a:prstGeom>
          <a:noFill/>
          <a:extLst>
            <a:ext uri="{909E8E84-426E-40dd-AFC4-6F175D3DCCD1}">
              <a14:hiddenFill xmlns:a14="http://schemas.microsoft.com/office/drawing/2010/main" xmlns="">
                <a:solidFill>
                  <a:srgbClr val="FFFFFF"/>
                </a:solidFill>
              </a14:hiddenFill>
            </a:ext>
          </a:extLst>
        </p:spPr>
      </p:pic>
      <p:pic>
        <p:nvPicPr>
          <p:cNvPr id="13316" name="Picture 4" descr="http://www.avianweb.com/images/birds/geese/Canadagooseflying2.jpg"/>
          <p:cNvPicPr>
            <a:picLocks noChangeAspect="1" noChangeArrowheads="1"/>
          </p:cNvPicPr>
          <p:nvPr/>
        </p:nvPicPr>
        <p:blipFill rotWithShape="1">
          <a:blip cstate="print">
            <a:extLst>
              <a:ext uri="{28A0092B-C50C-407E-A947-70E740481C1C}">
                <a14:useLocalDpi xmlns:a14="http://schemas.microsoft.com/office/drawing/2010/main" val="0"/>
              </a:ext>
            </a:extLst>
          </a:blip>
          <a:srcRect r="5577" b="16643"/>
          <a:stretch/>
        </p:blipFill>
        <p:spPr bwMode="auto">
          <a:xfrm>
            <a:off x="7152286" y="4626031"/>
            <a:ext cx="1839314" cy="1419926"/>
          </a:xfrm>
          <a:prstGeom prst="rect">
            <a:avLst/>
          </a:prstGeom>
          <a:noFill/>
          <a:extLst>
            <a:ext uri="{909E8E84-426E-40dd-AFC4-6F175D3DCCD1}">
              <a14:hiddenFill xmlns:a14="http://schemas.microsoft.com/office/drawing/2010/main" xmlns="">
                <a:solidFill>
                  <a:srgbClr val="FFFFFF"/>
                </a:solidFill>
              </a14:hiddenFill>
            </a:ext>
          </a:extLst>
        </p:spPr>
      </p:pic>
      <p:pic>
        <p:nvPicPr>
          <p:cNvPr id="13318" name="Picture 6" descr="http://www.dancadphotography.com/Snowshoe-Hare_4592-02.jpg"/>
          <p:cNvPicPr>
            <a:picLocks noChangeAspect="1" noChangeArrowheads="1"/>
          </p:cNvPicPr>
          <p:nvPr/>
        </p:nvPicPr>
        <p:blipFill rotWithShape="1">
          <a:blip>
            <a:extLst>
              <a:ext uri="{28A0092B-C50C-407E-A947-70E740481C1C}">
                <a14:useLocalDpi xmlns:a14="http://schemas.microsoft.com/office/drawing/2010/main" val="0"/>
              </a:ext>
            </a:extLst>
          </a:blip>
          <a:srcRect t="5970" b="6234"/>
          <a:stretch/>
        </p:blipFill>
        <p:spPr bwMode="auto">
          <a:xfrm>
            <a:off x="4880512" y="5379022"/>
            <a:ext cx="2129888" cy="1250377"/>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val="1219099385"/>
      </p:ext>
    </p:extLst>
  </p:cSld>
  <p:clrMapOvr>
    <a:masterClrMapping/>
  </p:clrMapOvr>
  <p:timing>
    <p:tnLst>
      <p:par>
        <p:cTn id="1" dur="indefinite" restart="never" nodeType="tmRoot"/>
      </p:par>
    </p:tnLst>
  </p:timing>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39762"/>
          </a:xfrm>
        </p:spPr>
        <p:txBody>
          <a:bodyPr>
            <a:normAutofit fontScale="90000"/>
          </a:bodyPr>
          <a:lstStyle/>
          <a:p>
            <a:r>
              <a:rPr lang="en-US" dirty="0" smtClean="0"/>
              <a:t>Deciduous Forest</a:t>
            </a:r>
            <a:endParaRPr lang="en-US" dirty="0"/>
          </a:p>
        </p:txBody>
      </p:sp>
      <p:sp>
        <p:nvSpPr>
          <p:cNvPr id="3" name="Content Placeholder 2"/>
          <p:cNvSpPr>
            <a:spLocks noGrp="1"/>
          </p:cNvSpPr>
          <p:nvPr>
            <p:ph idx="1"/>
          </p:nvPr>
        </p:nvSpPr>
        <p:spPr>
          <a:xfrm>
            <a:off x="457200" y="1066800"/>
            <a:ext cx="8229600" cy="3352799"/>
          </a:xfrm>
        </p:spPr>
        <p:txBody>
          <a:bodyPr>
            <a:normAutofit fontScale="85000" lnSpcReduction="20000"/>
          </a:bodyPr>
          <a:lstStyle/>
          <a:p>
            <a:r>
              <a:rPr lang="en-US" dirty="0"/>
              <a:t>D</a:t>
            </a:r>
            <a:r>
              <a:rPr lang="en-US" dirty="0" smtClean="0"/>
              <a:t>istinguished by trees that lose their leaves in the fall</a:t>
            </a:r>
          </a:p>
          <a:p>
            <a:r>
              <a:rPr lang="en-US" dirty="0"/>
              <a:t>F</a:t>
            </a:r>
            <a:r>
              <a:rPr lang="en-US" dirty="0" smtClean="0"/>
              <a:t>ound on </a:t>
            </a:r>
            <a:r>
              <a:rPr lang="en-US" u="sng" dirty="0" smtClean="0">
                <a:solidFill>
                  <a:srgbClr val="0000FF"/>
                </a:solidFill>
              </a:rPr>
              <a:t>N and S America, Asia, Europe and Australia</a:t>
            </a:r>
          </a:p>
          <a:p>
            <a:r>
              <a:rPr lang="en-US" dirty="0"/>
              <a:t>M</a:t>
            </a:r>
            <a:r>
              <a:rPr lang="en-US" dirty="0" smtClean="0"/>
              <a:t>ore moderate climate and longer growing season than taiga</a:t>
            </a:r>
          </a:p>
          <a:p>
            <a:r>
              <a:rPr lang="en-US" dirty="0"/>
              <a:t>D</a:t>
            </a:r>
            <a:r>
              <a:rPr lang="en-US" dirty="0" smtClean="0"/>
              <a:t>ue to a variation in insolation, this biome has </a:t>
            </a:r>
            <a:r>
              <a:rPr lang="en-US" u="sng" dirty="0" smtClean="0">
                <a:solidFill>
                  <a:srgbClr val="0000FF"/>
                </a:solidFill>
              </a:rPr>
              <a:t>very distinct winter and summer seasons</a:t>
            </a:r>
            <a:endParaRPr lang="en-US" dirty="0" smtClean="0">
              <a:solidFill>
                <a:srgbClr val="0000FF"/>
              </a:solidFill>
            </a:endParaRPr>
          </a:p>
          <a:p>
            <a:r>
              <a:rPr lang="en-US" dirty="0"/>
              <a:t>R</a:t>
            </a:r>
            <a:r>
              <a:rPr lang="en-US" dirty="0" smtClean="0"/>
              <a:t>ich mixture of plants and animals are supported by this type of forest.</a:t>
            </a:r>
            <a:endParaRPr lang="en-US" dirty="0"/>
          </a:p>
        </p:txBody>
      </p:sp>
      <p:pic>
        <p:nvPicPr>
          <p:cNvPr id="5122" name="Picture 2" descr="http://www.world-builders.org/lessons/less/biomes/deciduous/decfor/dectrees.gif"/>
          <p:cNvPicPr>
            <a:picLocks noChangeAspect="1" noChangeArrowheads="1"/>
          </p:cNvPicPr>
          <p:nvPr/>
        </p:nvPicPr>
        <p:blipFill>
          <a:blip>
            <a:extLst>
              <a:ext uri="{28A0092B-C50C-407E-A947-70E740481C1C}">
                <a14:useLocalDpi xmlns:a14="http://schemas.microsoft.com/office/drawing/2010/main" val="0"/>
              </a:ext>
            </a:extLst>
          </a:blip>
          <a:srcRect/>
          <a:stretch>
            <a:fillRect/>
          </a:stretch>
        </p:blipFill>
        <p:spPr bwMode="auto">
          <a:xfrm>
            <a:off x="156381" y="4114800"/>
            <a:ext cx="3733800" cy="2486026"/>
          </a:xfrm>
          <a:prstGeom prst="rect">
            <a:avLst/>
          </a:prstGeom>
          <a:noFill/>
          <a:extLst>
            <a:ext uri="{909E8E84-426E-40dd-AFC4-6F175D3DCCD1}">
              <a14:hiddenFill xmlns:a14="http://schemas.microsoft.com/office/drawing/2010/main" xmlns="">
                <a:solidFill>
                  <a:srgbClr val="FFFFFF"/>
                </a:solidFill>
              </a14:hiddenFill>
            </a:ext>
          </a:extLst>
        </p:spPr>
      </p:pic>
      <p:pic>
        <p:nvPicPr>
          <p:cNvPr id="16386" name="Picture 2" descr="image"/>
          <p:cNvPicPr>
            <a:picLocks noChangeAspect="1" noChangeArrowheads="1"/>
          </p:cNvPicPr>
          <p:nvPr/>
        </p:nvPicPr>
        <p:blipFill>
          <a:blip>
            <a:extLst>
              <a:ext uri="{28A0092B-C50C-407E-A947-70E740481C1C}">
                <a14:useLocalDpi xmlns:a14="http://schemas.microsoft.com/office/drawing/2010/main" val="0"/>
              </a:ext>
            </a:extLst>
          </a:blip>
          <a:srcRect/>
          <a:stretch>
            <a:fillRect/>
          </a:stretch>
        </p:blipFill>
        <p:spPr bwMode="auto">
          <a:xfrm>
            <a:off x="3911221" y="4114800"/>
            <a:ext cx="5029200" cy="2479513"/>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val="388580706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Block Arc 6"/>
          <p:cNvSpPr/>
          <p:nvPr/>
        </p:nvSpPr>
        <p:spPr>
          <a:xfrm>
            <a:off x="-2438400" y="106812"/>
            <a:ext cx="17907000" cy="14352137"/>
          </a:xfrm>
          <a:prstGeom prst="blockArc">
            <a:avLst>
              <a:gd name="adj1" fmla="val 10809881"/>
              <a:gd name="adj2" fmla="val 18383088"/>
              <a:gd name="adj3" fmla="val 22654"/>
            </a:avLst>
          </a:prstGeom>
          <a:ln>
            <a:noFill/>
          </a:ln>
          <a:effectLst>
            <a:glow rad="228600">
              <a:schemeClr val="accent1">
                <a:satMod val="175000"/>
                <a:alpha val="40000"/>
              </a:schemeClr>
            </a:glow>
            <a:outerShdw blurRad="63500" dist="25400" dir="5400000" rotWithShape="0">
              <a:srgbClr val="000000">
                <a:alpha val="43000"/>
              </a:srgbClr>
            </a:outerShdw>
            <a:softEdge rad="635000"/>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
        <p:nvSpPr>
          <p:cNvPr id="2" name="Title 1"/>
          <p:cNvSpPr>
            <a:spLocks noGrp="1"/>
          </p:cNvSpPr>
          <p:nvPr>
            <p:ph type="title"/>
          </p:nvPr>
        </p:nvSpPr>
        <p:spPr/>
        <p:txBody>
          <a:bodyPr>
            <a:normAutofit fontScale="90000"/>
          </a:bodyPr>
          <a:lstStyle/>
          <a:p>
            <a:r>
              <a:rPr lang="en-US" dirty="0" smtClean="0"/>
              <a:t>Atmosphere layer #4 - thermosphere</a:t>
            </a:r>
            <a:endParaRPr lang="en-US" dirty="0"/>
          </a:p>
        </p:txBody>
      </p:sp>
      <p:sp>
        <p:nvSpPr>
          <p:cNvPr id="3" name="Content Placeholder 2"/>
          <p:cNvSpPr>
            <a:spLocks noGrp="1"/>
          </p:cNvSpPr>
          <p:nvPr>
            <p:ph idx="1"/>
          </p:nvPr>
        </p:nvSpPr>
        <p:spPr>
          <a:xfrm>
            <a:off x="457200" y="2514600"/>
            <a:ext cx="8229600" cy="3611563"/>
          </a:xfrm>
        </p:spPr>
        <p:txBody>
          <a:bodyPr/>
          <a:lstStyle/>
          <a:p>
            <a:pPr lvl="1"/>
            <a:r>
              <a:rPr lang="en-US" dirty="0"/>
              <a:t>From </a:t>
            </a:r>
            <a:r>
              <a:rPr lang="en-US" dirty="0" smtClean="0"/>
              <a:t>80 </a:t>
            </a:r>
            <a:r>
              <a:rPr lang="en-US" dirty="0"/>
              <a:t>to </a:t>
            </a:r>
            <a:r>
              <a:rPr lang="en-US" dirty="0" smtClean="0"/>
              <a:t>300 </a:t>
            </a:r>
            <a:r>
              <a:rPr lang="en-US" dirty="0"/>
              <a:t>km</a:t>
            </a:r>
          </a:p>
          <a:p>
            <a:pPr lvl="1"/>
            <a:r>
              <a:rPr lang="en-US" dirty="0"/>
              <a:t>Temperature </a:t>
            </a:r>
            <a:r>
              <a:rPr lang="en-US" dirty="0" smtClean="0"/>
              <a:t>– 100</a:t>
            </a:r>
            <a:r>
              <a:rPr lang="en-US" baseline="30000" dirty="0" smtClean="0"/>
              <a:t>o</a:t>
            </a:r>
            <a:r>
              <a:rPr lang="en-US" dirty="0" smtClean="0"/>
              <a:t>C to 1500</a:t>
            </a:r>
            <a:r>
              <a:rPr lang="en-US" baseline="30000" dirty="0" smtClean="0"/>
              <a:t>o</a:t>
            </a:r>
            <a:r>
              <a:rPr lang="en-US" dirty="0" smtClean="0"/>
              <a:t>C</a:t>
            </a:r>
            <a:endParaRPr lang="en-US" dirty="0"/>
          </a:p>
          <a:p>
            <a:r>
              <a:rPr lang="en-US" dirty="0" smtClean="0"/>
              <a:t>named for the high temperatures near the edge of the layer (</a:t>
            </a:r>
            <a:r>
              <a:rPr lang="en-US" u="sng" dirty="0" smtClean="0"/>
              <a:t>closest to the sun</a:t>
            </a:r>
            <a:r>
              <a:rPr lang="en-US" dirty="0" smtClean="0"/>
              <a:t>)</a:t>
            </a:r>
            <a:endParaRPr lang="en-US" dirty="0"/>
          </a:p>
        </p:txBody>
      </p:sp>
      <p:pic>
        <p:nvPicPr>
          <p:cNvPr id="4" name="Picture 4" descr="D02_FigD1_4"/>
          <p:cNvPicPr>
            <a:picLocks noChangeAspect="1" noChangeArrowheads="1"/>
          </p:cNvPicPr>
          <p:nvPr/>
        </p:nvPicPr>
        <p:blipFill rotWithShape="1">
          <a:blip r:embed="rId2">
            <a:extLst>
              <a:ext uri="{BEBA8EAE-BF5A-486C-A8C5-ECC9F3942E4B}">
                <a14:imgProps xmlns:a14="http://schemas.microsoft.com/office/drawing/2010/main">
                  <a14:imgLayer>
                    <a14:imgEffect>
                      <a14:backgroundRemoval t="60031" b="92438" l="14768" r="70464">
                        <a14:foregroundMark x1="17300" y1="90278" x2="17300" y2="90278"/>
                        <a14:foregroundMark x1="16034" y1="91049" x2="16034" y2="91049"/>
                        <a14:foregroundMark x1="14768" y1="91975" x2="14768" y2="91975"/>
                        <a14:foregroundMark x1="70253" y1="67284" x2="70253" y2="67284"/>
                        <a14:foregroundMark x1="70534" y1="65741" x2="70534" y2="65741"/>
                        <a14:foregroundMark x1="37693" y1="92438" x2="37693" y2="92438"/>
                      </a14:backgroundRemoval>
                    </a14:imgEffect>
                  </a14:imgLayer>
                </a14:imgProps>
              </a:ext>
              <a:ext uri="{28A0092B-C50C-407E-A947-70E740481C1C}">
                <a14:useLocalDpi xmlns:a14="http://schemas.microsoft.com/office/drawing/2010/main" val="0"/>
              </a:ext>
            </a:extLst>
          </a:blip>
          <a:srcRect l="13339" t="56636" r="29434" b="7734"/>
          <a:stretch/>
        </p:blipFill>
        <p:spPr bwMode="auto">
          <a:xfrm>
            <a:off x="1380930" y="4005072"/>
            <a:ext cx="7763070" cy="2852928"/>
          </a:xfrm>
          <a:prstGeom prst="rect">
            <a:avLst/>
          </a:prstGeom>
          <a:ln>
            <a:noFill/>
          </a:ln>
          <a:effectLst>
            <a:softEdge rad="112500"/>
          </a:effectLst>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val="1700464119"/>
      </p:ext>
    </p:extLst>
  </p:cSld>
  <p:clrMapOvr>
    <a:masterClrMapping/>
  </p:clrMapOvr>
  <p:timing>
    <p:tnLst>
      <p:par>
        <p:cTn id="1" dur="indefinite" restart="never" nodeType="tmRoot"/>
      </p:par>
    </p:tnLst>
  </p:timing>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4419600" cy="792162"/>
          </a:xfrm>
        </p:spPr>
        <p:txBody>
          <a:bodyPr/>
          <a:lstStyle/>
          <a:p>
            <a:r>
              <a:rPr lang="en-US" dirty="0" smtClean="0"/>
              <a:t>Deciduous Forest</a:t>
            </a:r>
            <a:endParaRPr lang="en-US" dirty="0"/>
          </a:p>
        </p:txBody>
      </p:sp>
      <p:sp>
        <p:nvSpPr>
          <p:cNvPr id="3" name="Content Placeholder 2"/>
          <p:cNvSpPr>
            <a:spLocks noGrp="1"/>
          </p:cNvSpPr>
          <p:nvPr>
            <p:ph idx="1"/>
          </p:nvPr>
        </p:nvSpPr>
        <p:spPr>
          <a:xfrm>
            <a:off x="152400" y="1143000"/>
            <a:ext cx="4953000" cy="4983163"/>
          </a:xfrm>
        </p:spPr>
        <p:txBody>
          <a:bodyPr>
            <a:normAutofit fontScale="92500" lnSpcReduction="10000"/>
          </a:bodyPr>
          <a:lstStyle/>
          <a:p>
            <a:r>
              <a:rPr lang="en-US" dirty="0"/>
              <a:t>R</a:t>
            </a:r>
            <a:r>
              <a:rPr lang="en-US" dirty="0" smtClean="0"/>
              <a:t>oughly the same precipitation as taiga but </a:t>
            </a:r>
            <a:r>
              <a:rPr lang="en-US" u="sng" dirty="0" smtClean="0">
                <a:solidFill>
                  <a:srgbClr val="0000FF"/>
                </a:solidFill>
              </a:rPr>
              <a:t>with warmer temperatures</a:t>
            </a:r>
            <a:endParaRPr lang="en-US" dirty="0" smtClean="0">
              <a:solidFill>
                <a:srgbClr val="0000FF"/>
              </a:solidFill>
            </a:endParaRPr>
          </a:p>
          <a:p>
            <a:r>
              <a:rPr lang="en-US" dirty="0"/>
              <a:t>P</a:t>
            </a:r>
            <a:r>
              <a:rPr lang="en-US" dirty="0" smtClean="0"/>
              <a:t>lants</a:t>
            </a:r>
          </a:p>
          <a:p>
            <a:pPr lvl="1"/>
            <a:r>
              <a:rPr lang="en-US" dirty="0" smtClean="0"/>
              <a:t>broad-leaved trees</a:t>
            </a:r>
          </a:p>
          <a:p>
            <a:pPr lvl="1"/>
            <a:r>
              <a:rPr lang="en-US" dirty="0" smtClean="0"/>
              <a:t>forests have lots of undergrowth</a:t>
            </a:r>
          </a:p>
          <a:p>
            <a:r>
              <a:rPr lang="en-US" dirty="0"/>
              <a:t>A</a:t>
            </a:r>
            <a:r>
              <a:rPr lang="en-US" dirty="0" smtClean="0"/>
              <a:t>nimals</a:t>
            </a:r>
          </a:p>
          <a:p>
            <a:pPr lvl="1"/>
            <a:r>
              <a:rPr lang="en-US" dirty="0" smtClean="0"/>
              <a:t>most are active year round, but tend to reproduce in </a:t>
            </a:r>
            <a:r>
              <a:rPr lang="en-US" u="sng" dirty="0" smtClean="0">
                <a:solidFill>
                  <a:srgbClr val="0000FF"/>
                </a:solidFill>
              </a:rPr>
              <a:t>spring and summer</a:t>
            </a:r>
            <a:endParaRPr lang="en-US" u="sng" dirty="0">
              <a:solidFill>
                <a:srgbClr val="0000FF"/>
              </a:solidFill>
            </a:endParaRPr>
          </a:p>
        </p:txBody>
      </p:sp>
      <p:grpSp>
        <p:nvGrpSpPr>
          <p:cNvPr id="5" name="Group 4"/>
          <p:cNvGrpSpPr/>
          <p:nvPr/>
        </p:nvGrpSpPr>
        <p:grpSpPr>
          <a:xfrm>
            <a:off x="4983993" y="22746"/>
            <a:ext cx="4138241" cy="3722129"/>
            <a:chOff x="4983993" y="22746"/>
            <a:chExt cx="4138241" cy="3722129"/>
          </a:xfrm>
        </p:grpSpPr>
        <p:sp>
          <p:nvSpPr>
            <p:cNvPr id="6" name="Left-Right Arrow 5"/>
            <p:cNvSpPr/>
            <p:nvPr/>
          </p:nvSpPr>
          <p:spPr>
            <a:xfrm>
              <a:off x="5464634" y="3049702"/>
              <a:ext cx="3505200" cy="381000"/>
            </a:xfrm>
            <a:prstGeom prst="leftRightArrow">
              <a:avLst/>
            </a:prstGeom>
            <a:gradFill flip="none" rotWithShape="1">
              <a:gsLst>
                <a:gs pos="2000">
                  <a:schemeClr val="accent6">
                    <a:lumMod val="20000"/>
                    <a:lumOff val="80000"/>
                  </a:schemeClr>
                </a:gs>
                <a:gs pos="19000">
                  <a:schemeClr val="accent2"/>
                </a:gs>
                <a:gs pos="38000">
                  <a:srgbClr val="21D6E0"/>
                </a:gs>
                <a:gs pos="75000">
                  <a:srgbClr val="0087E6"/>
                </a:gs>
                <a:gs pos="100000">
                  <a:srgbClr val="005CBF"/>
                </a:gs>
              </a:gsLst>
              <a:lin ang="0" scaled="1"/>
              <a:tileRect/>
            </a:gra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Left-Right Arrow 6"/>
            <p:cNvSpPr/>
            <p:nvPr/>
          </p:nvSpPr>
          <p:spPr>
            <a:xfrm rot="5400000">
              <a:off x="3913055" y="1383825"/>
              <a:ext cx="3217458" cy="495300"/>
            </a:xfrm>
            <a:prstGeom prst="leftRightArrow">
              <a:avLst/>
            </a:prstGeom>
            <a:gradFill flip="none" rotWithShape="1">
              <a:gsLst>
                <a:gs pos="0">
                  <a:srgbClr val="000082"/>
                </a:gs>
                <a:gs pos="30000">
                  <a:srgbClr val="66008F"/>
                </a:gs>
                <a:gs pos="64999">
                  <a:srgbClr val="BA0066"/>
                </a:gs>
                <a:gs pos="89999">
                  <a:srgbClr val="FF0000"/>
                </a:gs>
                <a:gs pos="100000">
                  <a:srgbClr val="FF8200"/>
                </a:gs>
              </a:gsLst>
              <a:lin ang="10800000" scaled="0"/>
              <a:tileRect/>
            </a:gra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5312234" y="3375543"/>
              <a:ext cx="3810000" cy="369332"/>
            </a:xfrm>
            <a:prstGeom prst="rect">
              <a:avLst/>
            </a:prstGeom>
            <a:noFill/>
          </p:spPr>
          <p:txBody>
            <a:bodyPr wrap="square" rtlCol="0">
              <a:spAutoFit/>
            </a:bodyPr>
            <a:lstStyle/>
            <a:p>
              <a:pPr algn="ctr"/>
              <a:r>
                <a:rPr lang="en-US" dirty="0" smtClean="0"/>
                <a:t>dry           PRECIPITATION          wet</a:t>
              </a:r>
              <a:endParaRPr lang="en-US" dirty="0"/>
            </a:p>
          </p:txBody>
        </p:sp>
        <p:sp>
          <p:nvSpPr>
            <p:cNvPr id="9" name="TextBox 8"/>
            <p:cNvSpPr txBox="1"/>
            <p:nvPr/>
          </p:nvSpPr>
          <p:spPr>
            <a:xfrm rot="16200000">
              <a:off x="3486140" y="1702123"/>
              <a:ext cx="3365037" cy="369332"/>
            </a:xfrm>
            <a:prstGeom prst="rect">
              <a:avLst/>
            </a:prstGeom>
            <a:noFill/>
          </p:spPr>
          <p:txBody>
            <a:bodyPr wrap="square" rtlCol="0">
              <a:spAutoFit/>
            </a:bodyPr>
            <a:lstStyle/>
            <a:p>
              <a:pPr algn="ctr"/>
              <a:r>
                <a:rPr lang="en-US" dirty="0" smtClean="0"/>
                <a:t>cold        TEMPERATURE       hot</a:t>
              </a:r>
              <a:endParaRPr lang="en-US" dirty="0"/>
            </a:p>
          </p:txBody>
        </p:sp>
      </p:grpSp>
      <p:sp>
        <p:nvSpPr>
          <p:cNvPr id="11" name="Rectangle 10"/>
          <p:cNvSpPr/>
          <p:nvPr/>
        </p:nvSpPr>
        <p:spPr>
          <a:xfrm>
            <a:off x="5758913" y="623245"/>
            <a:ext cx="565687" cy="1447800"/>
          </a:xfrm>
          <a:prstGeom prst="rect">
            <a:avLst/>
          </a:prstGeom>
          <a:solidFill>
            <a:srgbClr val="000000">
              <a:alpha val="50196"/>
            </a:srgbClr>
          </a:solidFill>
          <a:ln>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a:p>
        </p:txBody>
      </p:sp>
      <p:sp>
        <p:nvSpPr>
          <p:cNvPr id="12" name="Rectangle 11"/>
          <p:cNvSpPr/>
          <p:nvPr/>
        </p:nvSpPr>
        <p:spPr>
          <a:xfrm>
            <a:off x="5758913" y="2071046"/>
            <a:ext cx="565687" cy="945106"/>
          </a:xfrm>
          <a:prstGeom prst="rect">
            <a:avLst/>
          </a:prstGeom>
          <a:solidFill>
            <a:srgbClr val="000000">
              <a:alpha val="50196"/>
            </a:srgbClr>
          </a:solidFill>
          <a:ln>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a:p>
        </p:txBody>
      </p:sp>
      <p:sp>
        <p:nvSpPr>
          <p:cNvPr id="13" name="Rectangle 12"/>
          <p:cNvSpPr/>
          <p:nvPr/>
        </p:nvSpPr>
        <p:spPr>
          <a:xfrm>
            <a:off x="6324600" y="606171"/>
            <a:ext cx="685800" cy="2074473"/>
          </a:xfrm>
          <a:prstGeom prst="rect">
            <a:avLst/>
          </a:prstGeom>
          <a:solidFill>
            <a:srgbClr val="000000">
              <a:alpha val="50196"/>
            </a:srgbClr>
          </a:solidFill>
          <a:ln>
            <a:solidFill>
              <a:schemeClr val="bg1"/>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14" name="Rectangle 13"/>
          <p:cNvSpPr/>
          <p:nvPr/>
        </p:nvSpPr>
        <p:spPr>
          <a:xfrm>
            <a:off x="7010400" y="1724438"/>
            <a:ext cx="914400" cy="956206"/>
          </a:xfrm>
          <a:prstGeom prst="rect">
            <a:avLst/>
          </a:prstGeom>
          <a:solidFill>
            <a:srgbClr val="000000">
              <a:alpha val="50196"/>
            </a:srgbClr>
          </a:solidFill>
          <a:ln>
            <a:solidFill>
              <a:schemeClr val="bg1"/>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15" name="Rectangle 14"/>
          <p:cNvSpPr/>
          <p:nvPr/>
        </p:nvSpPr>
        <p:spPr>
          <a:xfrm>
            <a:off x="7010400" y="921482"/>
            <a:ext cx="914400" cy="802956"/>
          </a:xfrm>
          <a:prstGeom prst="rect">
            <a:avLst/>
          </a:prstGeom>
          <a:solidFill>
            <a:schemeClr val="accent2">
              <a:lumMod val="75000"/>
            </a:schemeClr>
          </a:solidFill>
          <a:ln>
            <a:solidFill>
              <a:schemeClr val="bg1"/>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16" name="Rectangle 15"/>
          <p:cNvSpPr/>
          <p:nvPr/>
        </p:nvSpPr>
        <p:spPr>
          <a:xfrm>
            <a:off x="7010400" y="606171"/>
            <a:ext cx="1828800" cy="315311"/>
          </a:xfrm>
          <a:prstGeom prst="rect">
            <a:avLst/>
          </a:prstGeom>
          <a:solidFill>
            <a:srgbClr val="000000">
              <a:alpha val="50196"/>
            </a:srgbClr>
          </a:solidFill>
          <a:ln>
            <a:solidFill>
              <a:schemeClr val="bg1"/>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pic>
        <p:nvPicPr>
          <p:cNvPr id="10" name="Picture 2" descr="http://www.world-builders.org/lessons/less/biomes/deciduous/decfor/dectrees.gif"/>
          <p:cNvPicPr>
            <a:picLocks noChangeAspect="1" noChangeArrowheads="1"/>
          </p:cNvPicPr>
          <p:nvPr/>
        </p:nvPicPr>
        <p:blipFill rotWithShape="1">
          <a:blip cstate="print">
            <a:extLst>
              <a:ext uri="{28A0092B-C50C-407E-A947-70E740481C1C}">
                <a14:useLocalDpi xmlns:a14="http://schemas.microsoft.com/office/drawing/2010/main" val="0"/>
              </a:ext>
            </a:extLst>
          </a:blip>
          <a:srcRect r="25000"/>
          <a:stretch/>
        </p:blipFill>
        <p:spPr bwMode="auto">
          <a:xfrm>
            <a:off x="7010401" y="914400"/>
            <a:ext cx="914399" cy="811763"/>
          </a:xfrm>
          <a:prstGeom prst="rect">
            <a:avLst/>
          </a:prstGeom>
          <a:noFill/>
          <a:extLst>
            <a:ext uri="{909E8E84-426E-40dd-AFC4-6F175D3DCCD1}">
              <a14:hiddenFill xmlns:a14="http://schemas.microsoft.com/office/drawing/2010/main" xmlns="">
                <a:solidFill>
                  <a:srgbClr val="FFFFFF"/>
                </a:solidFill>
              </a14:hiddenFill>
            </a:ext>
          </a:extLst>
        </p:spPr>
      </p:pic>
      <p:pic>
        <p:nvPicPr>
          <p:cNvPr id="9218" name="Picture 2" descr="http://www.greenwichschools.org/uploaded/faculty/nelyda_miguel/world_grasslands_map.jpg"/>
          <p:cNvPicPr>
            <a:picLocks noChangeAspect="1" noChangeArrowheads="1"/>
          </p:cNvPicPr>
          <p:nvPr/>
        </p:nvPicPr>
        <p:blipFill>
          <a:blip>
            <a:extLst>
              <a:ext uri="{28A0092B-C50C-407E-A947-70E740481C1C}">
                <a14:useLocalDpi xmlns:a14="http://schemas.microsoft.com/office/drawing/2010/main" val="0"/>
              </a:ext>
            </a:extLst>
          </a:blip>
          <a:srcRect/>
          <a:stretch>
            <a:fillRect/>
          </a:stretch>
        </p:blipFill>
        <p:spPr bwMode="auto">
          <a:xfrm>
            <a:off x="4601281" y="3962400"/>
            <a:ext cx="4418942" cy="2392324"/>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val="1237278950"/>
      </p:ext>
    </p:extLst>
  </p:cSld>
  <p:clrMapOvr>
    <a:masterClrMapping/>
  </p:clrMapOvr>
  <p:timing>
    <p:tnLst>
      <p:par>
        <p:cTn id="1" dur="indefinite" restart="never" nodeType="tmRoot"/>
      </p:par>
    </p:tnLst>
  </p:timing>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39762"/>
          </a:xfrm>
        </p:spPr>
        <p:txBody>
          <a:bodyPr>
            <a:normAutofit fontScale="90000"/>
          </a:bodyPr>
          <a:lstStyle/>
          <a:p>
            <a:r>
              <a:rPr lang="en-US" dirty="0" smtClean="0"/>
              <a:t>Grassland</a:t>
            </a:r>
            <a:endParaRPr lang="en-US" dirty="0"/>
          </a:p>
        </p:txBody>
      </p:sp>
      <p:sp>
        <p:nvSpPr>
          <p:cNvPr id="3" name="Content Placeholder 2"/>
          <p:cNvSpPr>
            <a:spLocks noGrp="1"/>
          </p:cNvSpPr>
          <p:nvPr>
            <p:ph idx="1"/>
          </p:nvPr>
        </p:nvSpPr>
        <p:spPr>
          <a:xfrm>
            <a:off x="457200" y="1143001"/>
            <a:ext cx="8153400" cy="3200400"/>
          </a:xfrm>
        </p:spPr>
        <p:txBody>
          <a:bodyPr>
            <a:normAutofit fontScale="92500"/>
          </a:bodyPr>
          <a:lstStyle/>
          <a:p>
            <a:r>
              <a:rPr lang="en-US" dirty="0"/>
              <a:t>G</a:t>
            </a:r>
            <a:r>
              <a:rPr lang="en-US" dirty="0" smtClean="0"/>
              <a:t>rasslands occur on all continents and may have different names such as </a:t>
            </a:r>
            <a:r>
              <a:rPr lang="en-US" u="sng" dirty="0" smtClean="0">
                <a:solidFill>
                  <a:srgbClr val="0000FF"/>
                </a:solidFill>
              </a:rPr>
              <a:t>prairie or savanna.</a:t>
            </a:r>
            <a:endParaRPr lang="en-US" dirty="0" smtClean="0">
              <a:solidFill>
                <a:srgbClr val="0000FF"/>
              </a:solidFill>
            </a:endParaRPr>
          </a:p>
          <a:p>
            <a:r>
              <a:rPr lang="en-US" dirty="0"/>
              <a:t>C</a:t>
            </a:r>
            <a:r>
              <a:rPr lang="en-US" dirty="0" smtClean="0"/>
              <a:t>haracterized by grasses and few trees</a:t>
            </a:r>
          </a:p>
          <a:p>
            <a:r>
              <a:rPr lang="en-US" dirty="0"/>
              <a:t>T</a:t>
            </a:r>
            <a:r>
              <a:rPr lang="en-US" dirty="0" smtClean="0"/>
              <a:t>emperature range can vary greatly depending on the continent, however </a:t>
            </a:r>
            <a:r>
              <a:rPr lang="en-US" u="sng" dirty="0" smtClean="0">
                <a:solidFill>
                  <a:srgbClr val="0000FF"/>
                </a:solidFill>
              </a:rPr>
              <a:t>it always receives little precipitation.</a:t>
            </a:r>
            <a:endParaRPr lang="en-US" dirty="0" smtClean="0">
              <a:solidFill>
                <a:srgbClr val="0000FF"/>
              </a:solidFill>
            </a:endParaRPr>
          </a:p>
        </p:txBody>
      </p:sp>
      <p:pic>
        <p:nvPicPr>
          <p:cNvPr id="3074" name="Picture 2" descr="http://4.bp.blogspot.com/_2wxAJ59kdSA/TVGHwmolprI/AAAAAAAAAT0/14fEjoMaRb0/s1600/konza1-prairie-1600x1200+%25281%2529.jpg"/>
          <p:cNvPicPr>
            <a:picLocks noChangeAspect="1" noChangeArrowheads="1"/>
          </p:cNvPicPr>
          <p:nvPr/>
        </p:nvPicPr>
        <p:blipFill>
          <a:blip cstate="print">
            <a:extLst>
              <a:ext uri="{28A0092B-C50C-407E-A947-70E740481C1C}">
                <a14:useLocalDpi xmlns:a14="http://schemas.microsoft.com/office/drawing/2010/main" val="0"/>
              </a:ext>
            </a:extLst>
          </a:blip>
          <a:srcRect/>
          <a:stretch>
            <a:fillRect/>
          </a:stretch>
        </p:blipFill>
        <p:spPr bwMode="auto">
          <a:xfrm>
            <a:off x="228600" y="4419600"/>
            <a:ext cx="2514600" cy="2209800"/>
          </a:xfrm>
          <a:prstGeom prst="rect">
            <a:avLst/>
          </a:prstGeom>
          <a:noFill/>
          <a:extLst>
            <a:ext uri="{909E8E84-426E-40dd-AFC4-6F175D3DCCD1}">
              <a14:hiddenFill xmlns:a14="http://schemas.microsoft.com/office/drawing/2010/main" xmlns="">
                <a:solidFill>
                  <a:srgbClr val="FFFFFF"/>
                </a:solidFill>
              </a14:hiddenFill>
            </a:ext>
          </a:extLst>
        </p:spPr>
      </p:pic>
      <p:pic>
        <p:nvPicPr>
          <p:cNvPr id="3076" name="Picture 4" descr="http://www.treeworld.info/attachments/f2/12090d1250403615-us-equivalent-african-savannah-tree-1493651525_655ef5fe98.jpg"/>
          <p:cNvPicPr>
            <a:picLocks noChangeAspect="1" noChangeArrowheads="1"/>
          </p:cNvPicPr>
          <p:nvPr/>
        </p:nvPicPr>
        <p:blipFill>
          <a:blip>
            <a:extLst>
              <a:ext uri="{28A0092B-C50C-407E-A947-70E740481C1C}">
                <a14:useLocalDpi xmlns:a14="http://schemas.microsoft.com/office/drawing/2010/main" val="0"/>
              </a:ext>
            </a:extLst>
          </a:blip>
          <a:srcRect/>
          <a:stretch>
            <a:fillRect/>
          </a:stretch>
        </p:blipFill>
        <p:spPr bwMode="auto">
          <a:xfrm>
            <a:off x="2971800" y="4419600"/>
            <a:ext cx="2911642" cy="2209800"/>
          </a:xfrm>
          <a:prstGeom prst="rect">
            <a:avLst/>
          </a:prstGeom>
          <a:noFill/>
          <a:extLst>
            <a:ext uri="{909E8E84-426E-40dd-AFC4-6F175D3DCCD1}">
              <a14:hiddenFill xmlns:a14="http://schemas.microsoft.com/office/drawing/2010/main" xmlns="">
                <a:solidFill>
                  <a:srgbClr val="FFFFFF"/>
                </a:solidFill>
              </a14:hiddenFill>
            </a:ext>
          </a:extLst>
        </p:spPr>
      </p:pic>
      <p:pic>
        <p:nvPicPr>
          <p:cNvPr id="3078" name="Picture 6" descr="http://raysweb.net/specialplaces/images/grasslands-400h.jpg"/>
          <p:cNvPicPr>
            <a:picLocks noChangeAspect="1" noChangeArrowheads="1"/>
          </p:cNvPicPr>
          <p:nvPr/>
        </p:nvPicPr>
        <p:blipFill>
          <a:blip>
            <a:extLst>
              <a:ext uri="{28A0092B-C50C-407E-A947-70E740481C1C}">
                <a14:useLocalDpi xmlns:a14="http://schemas.microsoft.com/office/drawing/2010/main" val="0"/>
              </a:ext>
            </a:extLst>
          </a:blip>
          <a:srcRect/>
          <a:stretch>
            <a:fillRect/>
          </a:stretch>
        </p:blipFill>
        <p:spPr bwMode="auto">
          <a:xfrm>
            <a:off x="6172200" y="4419600"/>
            <a:ext cx="2798282" cy="2209800"/>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val="412780595"/>
      </p:ext>
    </p:extLst>
  </p:cSld>
  <p:clrMapOvr>
    <a:masterClrMapping/>
  </p:clrMapOvr>
  <p:timing>
    <p:tnLst>
      <p:par>
        <p:cTn id="1" dur="indefinite" restart="never" nodeType="tmRoot"/>
      </p:par>
    </p:tnLst>
  </p:timing>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3581400" cy="487362"/>
          </a:xfrm>
        </p:spPr>
        <p:txBody>
          <a:bodyPr>
            <a:normAutofit fontScale="90000"/>
          </a:bodyPr>
          <a:lstStyle/>
          <a:p>
            <a:r>
              <a:rPr lang="en-US" dirty="0" smtClean="0"/>
              <a:t>Grassland</a:t>
            </a:r>
            <a:endParaRPr lang="en-US" dirty="0"/>
          </a:p>
        </p:txBody>
      </p:sp>
      <p:sp>
        <p:nvSpPr>
          <p:cNvPr id="3" name="Content Placeholder 2"/>
          <p:cNvSpPr>
            <a:spLocks noGrp="1"/>
          </p:cNvSpPr>
          <p:nvPr>
            <p:ph idx="1"/>
          </p:nvPr>
        </p:nvSpPr>
        <p:spPr>
          <a:xfrm>
            <a:off x="228600" y="762001"/>
            <a:ext cx="4724400" cy="3810000"/>
          </a:xfrm>
        </p:spPr>
        <p:txBody>
          <a:bodyPr/>
          <a:lstStyle/>
          <a:p>
            <a:r>
              <a:rPr lang="en-US" dirty="0"/>
              <a:t>P</a:t>
            </a:r>
            <a:r>
              <a:rPr lang="en-US" dirty="0" smtClean="0"/>
              <a:t>lants</a:t>
            </a:r>
          </a:p>
          <a:p>
            <a:pPr lvl="1"/>
            <a:r>
              <a:rPr lang="en-US" dirty="0" smtClean="0"/>
              <a:t>drought-tolerant with </a:t>
            </a:r>
            <a:r>
              <a:rPr lang="en-US" u="sng" dirty="0" smtClean="0">
                <a:solidFill>
                  <a:srgbClr val="0000FF"/>
                </a:solidFill>
              </a:rPr>
              <a:t>extensive root systems</a:t>
            </a:r>
            <a:endParaRPr lang="en-US" dirty="0" smtClean="0">
              <a:solidFill>
                <a:srgbClr val="0000FF"/>
              </a:solidFill>
            </a:endParaRPr>
          </a:p>
          <a:p>
            <a:r>
              <a:rPr lang="en-US" dirty="0"/>
              <a:t>A</a:t>
            </a:r>
            <a:r>
              <a:rPr lang="en-US" dirty="0" smtClean="0"/>
              <a:t>nimals</a:t>
            </a:r>
          </a:p>
          <a:p>
            <a:pPr lvl="1"/>
            <a:r>
              <a:rPr lang="en-US" dirty="0" smtClean="0"/>
              <a:t>tend to be </a:t>
            </a:r>
            <a:r>
              <a:rPr lang="en-US" u="sng" dirty="0" smtClean="0">
                <a:solidFill>
                  <a:srgbClr val="0000FF"/>
                </a:solidFill>
              </a:rPr>
              <a:t>grazers</a:t>
            </a:r>
            <a:r>
              <a:rPr lang="en-US" dirty="0" smtClean="0"/>
              <a:t>, and able to </a:t>
            </a:r>
            <a:r>
              <a:rPr lang="en-US" u="sng" dirty="0" smtClean="0">
                <a:solidFill>
                  <a:srgbClr val="0000FF"/>
                </a:solidFill>
              </a:rPr>
              <a:t>travel long distances</a:t>
            </a:r>
            <a:endParaRPr lang="en-US" dirty="0">
              <a:solidFill>
                <a:srgbClr val="0000FF"/>
              </a:solidFill>
            </a:endParaRPr>
          </a:p>
        </p:txBody>
      </p:sp>
      <p:grpSp>
        <p:nvGrpSpPr>
          <p:cNvPr id="4" name="Group 3"/>
          <p:cNvGrpSpPr/>
          <p:nvPr/>
        </p:nvGrpSpPr>
        <p:grpSpPr>
          <a:xfrm>
            <a:off x="4983993" y="22746"/>
            <a:ext cx="4138241" cy="3722129"/>
            <a:chOff x="4983993" y="22746"/>
            <a:chExt cx="4138241" cy="3722129"/>
          </a:xfrm>
        </p:grpSpPr>
        <p:sp>
          <p:nvSpPr>
            <p:cNvPr id="8" name="Left-Right Arrow 7"/>
            <p:cNvSpPr/>
            <p:nvPr/>
          </p:nvSpPr>
          <p:spPr>
            <a:xfrm>
              <a:off x="5464634" y="3049702"/>
              <a:ext cx="3505200" cy="381000"/>
            </a:xfrm>
            <a:prstGeom prst="leftRightArrow">
              <a:avLst/>
            </a:prstGeom>
            <a:gradFill flip="none" rotWithShape="1">
              <a:gsLst>
                <a:gs pos="2000">
                  <a:schemeClr val="accent6">
                    <a:lumMod val="20000"/>
                    <a:lumOff val="80000"/>
                  </a:schemeClr>
                </a:gs>
                <a:gs pos="19000">
                  <a:schemeClr val="accent2"/>
                </a:gs>
                <a:gs pos="38000">
                  <a:srgbClr val="21D6E0"/>
                </a:gs>
                <a:gs pos="75000">
                  <a:srgbClr val="0087E6"/>
                </a:gs>
                <a:gs pos="100000">
                  <a:srgbClr val="005CBF"/>
                </a:gs>
              </a:gsLst>
              <a:lin ang="0" scaled="1"/>
              <a:tileRect/>
            </a:gra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Left-Right Arrow 8"/>
            <p:cNvSpPr/>
            <p:nvPr/>
          </p:nvSpPr>
          <p:spPr>
            <a:xfrm rot="5400000">
              <a:off x="3913055" y="1383825"/>
              <a:ext cx="3217458" cy="495300"/>
            </a:xfrm>
            <a:prstGeom prst="leftRightArrow">
              <a:avLst/>
            </a:prstGeom>
            <a:gradFill flip="none" rotWithShape="1">
              <a:gsLst>
                <a:gs pos="0">
                  <a:srgbClr val="000082"/>
                </a:gs>
                <a:gs pos="30000">
                  <a:srgbClr val="66008F"/>
                </a:gs>
                <a:gs pos="64999">
                  <a:srgbClr val="BA0066"/>
                </a:gs>
                <a:gs pos="89999">
                  <a:srgbClr val="FF0000"/>
                </a:gs>
                <a:gs pos="100000">
                  <a:srgbClr val="FF8200"/>
                </a:gs>
              </a:gsLst>
              <a:lin ang="10800000" scaled="0"/>
              <a:tileRect/>
            </a:gra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TextBox 9"/>
            <p:cNvSpPr txBox="1"/>
            <p:nvPr/>
          </p:nvSpPr>
          <p:spPr>
            <a:xfrm>
              <a:off x="5312234" y="3375543"/>
              <a:ext cx="3810000" cy="369332"/>
            </a:xfrm>
            <a:prstGeom prst="rect">
              <a:avLst/>
            </a:prstGeom>
            <a:noFill/>
          </p:spPr>
          <p:txBody>
            <a:bodyPr wrap="square" rtlCol="0">
              <a:spAutoFit/>
            </a:bodyPr>
            <a:lstStyle/>
            <a:p>
              <a:pPr algn="ctr"/>
              <a:r>
                <a:rPr lang="en-US" dirty="0" smtClean="0"/>
                <a:t>dry           PRECIPITATION          wet</a:t>
              </a:r>
              <a:endParaRPr lang="en-US" dirty="0"/>
            </a:p>
          </p:txBody>
        </p:sp>
        <p:sp>
          <p:nvSpPr>
            <p:cNvPr id="11" name="TextBox 10"/>
            <p:cNvSpPr txBox="1"/>
            <p:nvPr/>
          </p:nvSpPr>
          <p:spPr>
            <a:xfrm rot="16200000">
              <a:off x="3486140" y="1702123"/>
              <a:ext cx="3365037" cy="369332"/>
            </a:xfrm>
            <a:prstGeom prst="rect">
              <a:avLst/>
            </a:prstGeom>
            <a:noFill/>
          </p:spPr>
          <p:txBody>
            <a:bodyPr wrap="square" rtlCol="0">
              <a:spAutoFit/>
            </a:bodyPr>
            <a:lstStyle/>
            <a:p>
              <a:pPr algn="ctr"/>
              <a:r>
                <a:rPr lang="en-US" dirty="0" smtClean="0"/>
                <a:t>cold        TEMPERATURE       hot</a:t>
              </a:r>
              <a:endParaRPr lang="en-US" dirty="0"/>
            </a:p>
          </p:txBody>
        </p:sp>
      </p:grpSp>
      <p:sp>
        <p:nvSpPr>
          <p:cNvPr id="12" name="Rectangle 11"/>
          <p:cNvSpPr/>
          <p:nvPr/>
        </p:nvSpPr>
        <p:spPr>
          <a:xfrm>
            <a:off x="5713768" y="533399"/>
            <a:ext cx="565687" cy="1447800"/>
          </a:xfrm>
          <a:prstGeom prst="rect">
            <a:avLst/>
          </a:prstGeom>
          <a:solidFill>
            <a:srgbClr val="000000">
              <a:alpha val="50196"/>
            </a:srgbClr>
          </a:solidFill>
          <a:ln>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dirty="0"/>
          </a:p>
        </p:txBody>
      </p:sp>
      <p:sp>
        <p:nvSpPr>
          <p:cNvPr id="13" name="Rectangle 12"/>
          <p:cNvSpPr/>
          <p:nvPr/>
        </p:nvSpPr>
        <p:spPr>
          <a:xfrm>
            <a:off x="5713768" y="1981200"/>
            <a:ext cx="565687" cy="945106"/>
          </a:xfrm>
          <a:prstGeom prst="rect">
            <a:avLst/>
          </a:prstGeom>
          <a:solidFill>
            <a:srgbClr val="000000">
              <a:alpha val="50196"/>
            </a:srgbClr>
          </a:solidFill>
          <a:ln>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dirty="0"/>
          </a:p>
        </p:txBody>
      </p:sp>
      <p:sp>
        <p:nvSpPr>
          <p:cNvPr id="14" name="Rectangle 13"/>
          <p:cNvSpPr/>
          <p:nvPr/>
        </p:nvSpPr>
        <p:spPr>
          <a:xfrm>
            <a:off x="6279455" y="516325"/>
            <a:ext cx="685800" cy="2074473"/>
          </a:xfrm>
          <a:prstGeom prst="rect">
            <a:avLst/>
          </a:prstGeom>
          <a:ln>
            <a:solidFill>
              <a:schemeClr val="bg1"/>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dirty="0"/>
          </a:p>
        </p:txBody>
      </p:sp>
      <p:sp>
        <p:nvSpPr>
          <p:cNvPr id="15" name="Rectangle 14"/>
          <p:cNvSpPr/>
          <p:nvPr/>
        </p:nvSpPr>
        <p:spPr>
          <a:xfrm>
            <a:off x="6965255" y="1634592"/>
            <a:ext cx="914400" cy="956206"/>
          </a:xfrm>
          <a:prstGeom prst="rect">
            <a:avLst/>
          </a:prstGeom>
          <a:solidFill>
            <a:srgbClr val="000000">
              <a:alpha val="50196"/>
            </a:srgbClr>
          </a:solidFill>
          <a:ln>
            <a:solidFill>
              <a:schemeClr val="bg1"/>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dirty="0"/>
          </a:p>
        </p:txBody>
      </p:sp>
      <p:sp>
        <p:nvSpPr>
          <p:cNvPr id="16" name="Rectangle 15"/>
          <p:cNvSpPr/>
          <p:nvPr/>
        </p:nvSpPr>
        <p:spPr>
          <a:xfrm>
            <a:off x="6965255" y="831636"/>
            <a:ext cx="914400" cy="802956"/>
          </a:xfrm>
          <a:prstGeom prst="rect">
            <a:avLst/>
          </a:prstGeom>
          <a:solidFill>
            <a:srgbClr val="000000">
              <a:alpha val="50196"/>
            </a:srgbClr>
          </a:solidFill>
          <a:ln>
            <a:solidFill>
              <a:schemeClr val="bg1"/>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dirty="0"/>
          </a:p>
        </p:txBody>
      </p:sp>
      <p:sp>
        <p:nvSpPr>
          <p:cNvPr id="17" name="Rectangle 16"/>
          <p:cNvSpPr/>
          <p:nvPr/>
        </p:nvSpPr>
        <p:spPr>
          <a:xfrm>
            <a:off x="6965255" y="516325"/>
            <a:ext cx="1828800" cy="315311"/>
          </a:xfrm>
          <a:prstGeom prst="rect">
            <a:avLst/>
          </a:prstGeom>
          <a:solidFill>
            <a:srgbClr val="000000">
              <a:alpha val="50196"/>
            </a:srgbClr>
          </a:solidFill>
          <a:ln>
            <a:solidFill>
              <a:schemeClr val="bg1"/>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dirty="0"/>
          </a:p>
        </p:txBody>
      </p:sp>
      <p:pic>
        <p:nvPicPr>
          <p:cNvPr id="18" name="Picture 2" descr="http://4.bp.blogspot.com/_2wxAJ59kdSA/TVGHwmolprI/AAAAAAAAAT0/14fEjoMaRb0/s1600/konza1-prairie-1600x1200+%25281%2529.jpg"/>
          <p:cNvPicPr>
            <a:picLocks noChangeAspect="1" noChangeArrowheads="1"/>
          </p:cNvPicPr>
          <p:nvPr/>
        </p:nvPicPr>
        <p:blipFill rotWithShape="1">
          <a:blip cstate="print">
            <a:extLst>
              <a:ext uri="{28A0092B-C50C-407E-A947-70E740481C1C}">
                <a14:useLocalDpi xmlns:a14="http://schemas.microsoft.com/office/drawing/2010/main" val="0"/>
              </a:ext>
            </a:extLst>
          </a:blip>
          <a:srcRect l="27387" r="47748"/>
          <a:stretch/>
        </p:blipFill>
        <p:spPr bwMode="auto">
          <a:xfrm>
            <a:off x="6279455" y="522168"/>
            <a:ext cx="685800" cy="2068630"/>
          </a:xfrm>
          <a:prstGeom prst="rect">
            <a:avLst/>
          </a:prstGeom>
          <a:noFill/>
          <a:extLst>
            <a:ext uri="{909E8E84-426E-40dd-AFC4-6F175D3DCCD1}">
              <a14:hiddenFill xmlns:a14="http://schemas.microsoft.com/office/drawing/2010/main" xmlns="">
                <a:solidFill>
                  <a:srgbClr val="FFFFFF"/>
                </a:solidFill>
              </a14:hiddenFill>
            </a:ext>
          </a:extLst>
        </p:spPr>
      </p:pic>
      <p:pic>
        <p:nvPicPr>
          <p:cNvPr id="11266" name="Picture 2" descr="http://room42.wikispaces.com/file/view/prairie_animals-dogs.jpg/33528627/prairie_animals-dogs.jpg"/>
          <p:cNvPicPr>
            <a:picLocks noChangeAspect="1" noChangeArrowheads="1"/>
          </p:cNvPicPr>
          <p:nvPr/>
        </p:nvPicPr>
        <p:blipFill>
          <a:blip>
            <a:extLst>
              <a:ext uri="{28A0092B-C50C-407E-A947-70E740481C1C}">
                <a14:useLocalDpi xmlns:a14="http://schemas.microsoft.com/office/drawing/2010/main" val="0"/>
              </a:ext>
            </a:extLst>
          </a:blip>
          <a:srcRect/>
          <a:stretch>
            <a:fillRect/>
          </a:stretch>
        </p:blipFill>
        <p:spPr bwMode="auto">
          <a:xfrm>
            <a:off x="152400" y="4343400"/>
            <a:ext cx="1639147" cy="2305050"/>
          </a:xfrm>
          <a:prstGeom prst="rect">
            <a:avLst/>
          </a:prstGeom>
          <a:noFill/>
          <a:extLst>
            <a:ext uri="{909E8E84-426E-40dd-AFC4-6F175D3DCCD1}">
              <a14:hiddenFill xmlns:a14="http://schemas.microsoft.com/office/drawing/2010/main" xmlns="">
                <a:solidFill>
                  <a:srgbClr val="FFFFFF"/>
                </a:solidFill>
              </a14:hiddenFill>
            </a:ext>
          </a:extLst>
        </p:spPr>
      </p:pic>
      <p:pic>
        <p:nvPicPr>
          <p:cNvPr id="11268" name="Picture 4" descr="http://www.campsilos.org/images/large/buffaloprairie.jpg"/>
          <p:cNvPicPr>
            <a:picLocks noChangeAspect="1" noChangeArrowheads="1"/>
          </p:cNvPicPr>
          <p:nvPr/>
        </p:nvPicPr>
        <p:blipFill rotWithShape="1">
          <a:blip>
            <a:extLst>
              <a:ext uri="{28A0092B-C50C-407E-A947-70E740481C1C}">
                <a14:useLocalDpi xmlns:a14="http://schemas.microsoft.com/office/drawing/2010/main" val="0"/>
              </a:ext>
            </a:extLst>
          </a:blip>
          <a:srcRect r="7165" b="9763"/>
          <a:stretch/>
        </p:blipFill>
        <p:spPr bwMode="auto">
          <a:xfrm>
            <a:off x="1845092" y="4365113"/>
            <a:ext cx="3260308" cy="2283337"/>
          </a:xfrm>
          <a:prstGeom prst="rect">
            <a:avLst/>
          </a:prstGeom>
          <a:noFill/>
          <a:extLst>
            <a:ext uri="{909E8E84-426E-40dd-AFC4-6F175D3DCCD1}">
              <a14:hiddenFill xmlns:a14="http://schemas.microsoft.com/office/drawing/2010/main" xmlns="">
                <a:solidFill>
                  <a:srgbClr val="FFFFFF"/>
                </a:solidFill>
              </a14:hiddenFill>
            </a:ext>
          </a:extLst>
        </p:spPr>
      </p:pic>
      <p:pic>
        <p:nvPicPr>
          <p:cNvPr id="11270" name="Picture 6" descr="http://www.masai-mara.net/images/animals_cover.jpg"/>
          <p:cNvPicPr>
            <a:picLocks noChangeAspect="1" noChangeArrowheads="1"/>
          </p:cNvPicPr>
          <p:nvPr/>
        </p:nvPicPr>
        <p:blipFill>
          <a:blip>
            <a:extLst>
              <a:ext uri="{28A0092B-C50C-407E-A947-70E740481C1C}">
                <a14:useLocalDpi xmlns:a14="http://schemas.microsoft.com/office/drawing/2010/main" val="0"/>
              </a:ext>
            </a:extLst>
          </a:blip>
          <a:srcRect/>
          <a:stretch>
            <a:fillRect/>
          </a:stretch>
        </p:blipFill>
        <p:spPr bwMode="auto">
          <a:xfrm>
            <a:off x="5257800" y="4385116"/>
            <a:ext cx="3772222" cy="2263333"/>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val="3061919547"/>
      </p:ext>
    </p:extLst>
  </p:cSld>
  <p:clrMapOvr>
    <a:masterClrMapping/>
  </p:clrMapOvr>
  <p:timing>
    <p:tnLst>
      <p:par>
        <p:cTn id="1" dur="indefinite" restart="never" nodeType="tmRoot"/>
      </p:par>
    </p:tnLst>
  </p:timing>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5105400" cy="868362"/>
          </a:xfrm>
        </p:spPr>
        <p:txBody>
          <a:bodyPr/>
          <a:lstStyle/>
          <a:p>
            <a:r>
              <a:rPr lang="en-US" dirty="0" smtClean="0"/>
              <a:t>Rainforest</a:t>
            </a:r>
            <a:endParaRPr lang="en-US" dirty="0"/>
          </a:p>
        </p:txBody>
      </p:sp>
      <p:sp>
        <p:nvSpPr>
          <p:cNvPr id="3" name="Content Placeholder 2"/>
          <p:cNvSpPr>
            <a:spLocks noGrp="1"/>
          </p:cNvSpPr>
          <p:nvPr>
            <p:ph idx="1"/>
          </p:nvPr>
        </p:nvSpPr>
        <p:spPr>
          <a:xfrm>
            <a:off x="457200" y="1219200"/>
            <a:ext cx="5257800" cy="4906963"/>
          </a:xfrm>
        </p:spPr>
        <p:txBody>
          <a:bodyPr/>
          <a:lstStyle/>
          <a:p>
            <a:r>
              <a:rPr lang="en-US" dirty="0"/>
              <a:t>T</a:t>
            </a:r>
            <a:r>
              <a:rPr lang="en-US" dirty="0" smtClean="0"/>
              <a:t>he warmest and wettest biome, also characterized by </a:t>
            </a:r>
            <a:r>
              <a:rPr lang="en-US" u="sng" dirty="0" smtClean="0">
                <a:solidFill>
                  <a:srgbClr val="0000FF"/>
                </a:solidFill>
              </a:rPr>
              <a:t>the richest variety of plants and animals.</a:t>
            </a:r>
            <a:endParaRPr lang="en-US" dirty="0" smtClean="0">
              <a:solidFill>
                <a:srgbClr val="0000FF"/>
              </a:solidFill>
            </a:endParaRPr>
          </a:p>
          <a:p>
            <a:pPr lvl="1"/>
            <a:r>
              <a:rPr lang="en-US" dirty="0"/>
              <a:t>P</a:t>
            </a:r>
            <a:r>
              <a:rPr lang="en-US" dirty="0" smtClean="0"/>
              <a:t>lants grow year-round</a:t>
            </a:r>
          </a:p>
          <a:p>
            <a:pPr lvl="1"/>
            <a:r>
              <a:rPr lang="en-US" dirty="0"/>
              <a:t>A</a:t>
            </a:r>
            <a:r>
              <a:rPr lang="en-US" dirty="0" smtClean="0"/>
              <a:t>mount of shade varies at different levels of the forest</a:t>
            </a:r>
            <a:endParaRPr lang="en-US" dirty="0"/>
          </a:p>
        </p:txBody>
      </p:sp>
      <p:pic>
        <p:nvPicPr>
          <p:cNvPr id="4098" name="Picture 2" descr="http://ecoki.com/wp-content/uploads/rainforest1.jpg"/>
          <p:cNvPicPr>
            <a:picLocks noChangeAspect="1" noChangeArrowheads="1"/>
          </p:cNvPicPr>
          <p:nvPr/>
        </p:nvPicPr>
        <p:blipFill>
          <a:blip>
            <a:extLst>
              <a:ext uri="{28A0092B-C50C-407E-A947-70E740481C1C}">
                <a14:useLocalDpi xmlns:a14="http://schemas.microsoft.com/office/drawing/2010/main" val="0"/>
              </a:ext>
            </a:extLst>
          </a:blip>
          <a:srcRect/>
          <a:stretch>
            <a:fillRect/>
          </a:stretch>
        </p:blipFill>
        <p:spPr bwMode="auto">
          <a:xfrm>
            <a:off x="5948150" y="4724400"/>
            <a:ext cx="2933700" cy="1953844"/>
          </a:xfrm>
          <a:prstGeom prst="rect">
            <a:avLst/>
          </a:prstGeom>
          <a:noFill/>
          <a:extLst>
            <a:ext uri="{909E8E84-426E-40dd-AFC4-6F175D3DCCD1}">
              <a14:hiddenFill xmlns:a14="http://schemas.microsoft.com/office/drawing/2010/main" xmlns="">
                <a:solidFill>
                  <a:srgbClr val="FFFFFF"/>
                </a:solidFill>
              </a14:hiddenFill>
            </a:ext>
          </a:extLst>
        </p:spPr>
      </p:pic>
      <p:pic>
        <p:nvPicPr>
          <p:cNvPr id="4100" name="Picture 4" descr="http://www.victoriatravelguide.com/images/cathedral-grove-moss.jpg"/>
          <p:cNvPicPr>
            <a:picLocks noChangeAspect="1" noChangeArrowheads="1"/>
          </p:cNvPicPr>
          <p:nvPr/>
        </p:nvPicPr>
        <p:blipFill>
          <a:blip>
            <a:extLst>
              <a:ext uri="{28A0092B-C50C-407E-A947-70E740481C1C}">
                <a14:useLocalDpi xmlns:a14="http://schemas.microsoft.com/office/drawing/2010/main" val="0"/>
              </a:ext>
            </a:extLst>
          </a:blip>
          <a:srcRect/>
          <a:stretch>
            <a:fillRect/>
          </a:stretch>
        </p:blipFill>
        <p:spPr bwMode="auto">
          <a:xfrm>
            <a:off x="5962935" y="228600"/>
            <a:ext cx="2933700" cy="4409717"/>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val="3706200688"/>
      </p:ext>
    </p:extLst>
  </p:cSld>
  <p:clrMapOvr>
    <a:masterClrMapping/>
  </p:clrMapOvr>
  <p:timing>
    <p:tnLst>
      <p:par>
        <p:cTn id="1" dur="indefinite" restart="never" nodeType="tmRoot"/>
      </p:par>
    </p:tnLst>
  </p:timing>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3886200" cy="715962"/>
          </a:xfrm>
        </p:spPr>
        <p:txBody>
          <a:bodyPr>
            <a:normAutofit fontScale="90000"/>
          </a:bodyPr>
          <a:lstStyle/>
          <a:p>
            <a:r>
              <a:rPr lang="en-US" dirty="0" smtClean="0"/>
              <a:t>Rainforest</a:t>
            </a:r>
            <a:endParaRPr lang="en-US" dirty="0"/>
          </a:p>
        </p:txBody>
      </p:sp>
      <p:sp>
        <p:nvSpPr>
          <p:cNvPr id="3" name="Content Placeholder 2"/>
          <p:cNvSpPr>
            <a:spLocks noGrp="1"/>
          </p:cNvSpPr>
          <p:nvPr>
            <p:ph idx="1"/>
          </p:nvPr>
        </p:nvSpPr>
        <p:spPr>
          <a:xfrm>
            <a:off x="152400" y="990600"/>
            <a:ext cx="4953000" cy="5135563"/>
          </a:xfrm>
        </p:spPr>
        <p:txBody>
          <a:bodyPr>
            <a:normAutofit fontScale="92500" lnSpcReduction="20000"/>
          </a:bodyPr>
          <a:lstStyle/>
          <a:p>
            <a:r>
              <a:rPr lang="en-US" dirty="0"/>
              <a:t>P</a:t>
            </a:r>
            <a:r>
              <a:rPr lang="en-US" dirty="0" smtClean="0"/>
              <a:t>lants</a:t>
            </a:r>
          </a:p>
          <a:p>
            <a:pPr lvl="1"/>
            <a:r>
              <a:rPr lang="en-US" dirty="0" smtClean="0"/>
              <a:t>maximize their access to sunlight</a:t>
            </a:r>
          </a:p>
          <a:p>
            <a:pPr lvl="2"/>
            <a:r>
              <a:rPr lang="en-US" u="sng" dirty="0" smtClean="0">
                <a:solidFill>
                  <a:srgbClr val="0000FF"/>
                </a:solidFill>
              </a:rPr>
              <a:t>grow tall, high</a:t>
            </a:r>
          </a:p>
          <a:p>
            <a:pPr lvl="2"/>
            <a:r>
              <a:rPr lang="en-US" u="sng" dirty="0" smtClean="0">
                <a:solidFill>
                  <a:srgbClr val="0000FF"/>
                </a:solidFill>
              </a:rPr>
              <a:t>leaves are broad and dark green</a:t>
            </a:r>
          </a:p>
          <a:p>
            <a:pPr marL="914400" lvl="2" indent="0">
              <a:buNone/>
            </a:pPr>
            <a:endParaRPr lang="en-US" dirty="0" smtClean="0"/>
          </a:p>
          <a:p>
            <a:r>
              <a:rPr lang="en-US" dirty="0"/>
              <a:t>A</a:t>
            </a:r>
            <a:r>
              <a:rPr lang="en-US" dirty="0" smtClean="0"/>
              <a:t>nimals</a:t>
            </a:r>
          </a:p>
          <a:p>
            <a:pPr lvl="1"/>
            <a:r>
              <a:rPr lang="en-US" dirty="0" smtClean="0"/>
              <a:t>active year-round</a:t>
            </a:r>
          </a:p>
          <a:p>
            <a:pPr lvl="1"/>
            <a:r>
              <a:rPr lang="en-US" dirty="0" smtClean="0"/>
              <a:t>adapted to a particular part / level of the rain forest</a:t>
            </a:r>
          </a:p>
          <a:p>
            <a:pPr lvl="2"/>
            <a:r>
              <a:rPr lang="en-US" u="sng" dirty="0" smtClean="0">
                <a:solidFill>
                  <a:srgbClr val="0000FF"/>
                </a:solidFill>
              </a:rPr>
              <a:t>ground</a:t>
            </a:r>
          </a:p>
          <a:p>
            <a:pPr lvl="2"/>
            <a:r>
              <a:rPr lang="en-US" u="sng" dirty="0" smtClean="0">
                <a:solidFill>
                  <a:srgbClr val="0000FF"/>
                </a:solidFill>
              </a:rPr>
              <a:t>mid-tree level</a:t>
            </a:r>
          </a:p>
          <a:p>
            <a:pPr lvl="2"/>
            <a:r>
              <a:rPr lang="en-US" u="sng" dirty="0" smtClean="0">
                <a:solidFill>
                  <a:srgbClr val="0000FF"/>
                </a:solidFill>
              </a:rPr>
              <a:t>treetops</a:t>
            </a:r>
            <a:endParaRPr lang="en-US" u="sng" dirty="0">
              <a:solidFill>
                <a:srgbClr val="0000FF"/>
              </a:solidFill>
            </a:endParaRPr>
          </a:p>
        </p:txBody>
      </p:sp>
      <p:grpSp>
        <p:nvGrpSpPr>
          <p:cNvPr id="6" name="Group 5"/>
          <p:cNvGrpSpPr/>
          <p:nvPr/>
        </p:nvGrpSpPr>
        <p:grpSpPr>
          <a:xfrm>
            <a:off x="4983993" y="22746"/>
            <a:ext cx="4138241" cy="3722129"/>
            <a:chOff x="4983993" y="22746"/>
            <a:chExt cx="4138241" cy="3722129"/>
          </a:xfrm>
        </p:grpSpPr>
        <p:sp>
          <p:nvSpPr>
            <p:cNvPr id="7" name="Left-Right Arrow 6"/>
            <p:cNvSpPr/>
            <p:nvPr/>
          </p:nvSpPr>
          <p:spPr>
            <a:xfrm>
              <a:off x="5464634" y="3049702"/>
              <a:ext cx="3505200" cy="381000"/>
            </a:xfrm>
            <a:prstGeom prst="leftRightArrow">
              <a:avLst/>
            </a:prstGeom>
            <a:gradFill flip="none" rotWithShape="1">
              <a:gsLst>
                <a:gs pos="2000">
                  <a:schemeClr val="accent6">
                    <a:lumMod val="20000"/>
                    <a:lumOff val="80000"/>
                  </a:schemeClr>
                </a:gs>
                <a:gs pos="19000">
                  <a:schemeClr val="accent2"/>
                </a:gs>
                <a:gs pos="38000">
                  <a:srgbClr val="21D6E0"/>
                </a:gs>
                <a:gs pos="75000">
                  <a:srgbClr val="0087E6"/>
                </a:gs>
                <a:gs pos="100000">
                  <a:srgbClr val="005CBF"/>
                </a:gs>
              </a:gsLst>
              <a:lin ang="0" scaled="1"/>
              <a:tileRect/>
            </a:gra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Left-Right Arrow 7"/>
            <p:cNvSpPr/>
            <p:nvPr/>
          </p:nvSpPr>
          <p:spPr>
            <a:xfrm rot="5400000">
              <a:off x="3913055" y="1383825"/>
              <a:ext cx="3217458" cy="495300"/>
            </a:xfrm>
            <a:prstGeom prst="leftRightArrow">
              <a:avLst/>
            </a:prstGeom>
            <a:gradFill flip="none" rotWithShape="1">
              <a:gsLst>
                <a:gs pos="0">
                  <a:srgbClr val="000082"/>
                </a:gs>
                <a:gs pos="30000">
                  <a:srgbClr val="66008F"/>
                </a:gs>
                <a:gs pos="64999">
                  <a:srgbClr val="BA0066"/>
                </a:gs>
                <a:gs pos="89999">
                  <a:srgbClr val="FF0000"/>
                </a:gs>
                <a:gs pos="100000">
                  <a:srgbClr val="FF8200"/>
                </a:gs>
              </a:gsLst>
              <a:lin ang="10800000" scaled="0"/>
              <a:tileRect/>
            </a:gra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extBox 8"/>
            <p:cNvSpPr txBox="1"/>
            <p:nvPr/>
          </p:nvSpPr>
          <p:spPr>
            <a:xfrm>
              <a:off x="5312234" y="3375543"/>
              <a:ext cx="3810000" cy="369332"/>
            </a:xfrm>
            <a:prstGeom prst="rect">
              <a:avLst/>
            </a:prstGeom>
            <a:noFill/>
          </p:spPr>
          <p:txBody>
            <a:bodyPr wrap="square" rtlCol="0">
              <a:spAutoFit/>
            </a:bodyPr>
            <a:lstStyle/>
            <a:p>
              <a:pPr algn="ctr"/>
              <a:r>
                <a:rPr lang="en-US" dirty="0" smtClean="0"/>
                <a:t>dry           PRECIPITATION          wet</a:t>
              </a:r>
              <a:endParaRPr lang="en-US" dirty="0"/>
            </a:p>
          </p:txBody>
        </p:sp>
        <p:sp>
          <p:nvSpPr>
            <p:cNvPr id="10" name="TextBox 9"/>
            <p:cNvSpPr txBox="1"/>
            <p:nvPr/>
          </p:nvSpPr>
          <p:spPr>
            <a:xfrm rot="16200000">
              <a:off x="3486140" y="1702123"/>
              <a:ext cx="3365037" cy="369332"/>
            </a:xfrm>
            <a:prstGeom prst="rect">
              <a:avLst/>
            </a:prstGeom>
            <a:noFill/>
          </p:spPr>
          <p:txBody>
            <a:bodyPr wrap="square" rtlCol="0">
              <a:spAutoFit/>
            </a:bodyPr>
            <a:lstStyle/>
            <a:p>
              <a:pPr algn="ctr"/>
              <a:r>
                <a:rPr lang="en-US" dirty="0" smtClean="0"/>
                <a:t>cold        TEMPERATURE       hot</a:t>
              </a:r>
              <a:endParaRPr lang="en-US" dirty="0"/>
            </a:p>
          </p:txBody>
        </p:sp>
      </p:grpSp>
      <p:sp>
        <p:nvSpPr>
          <p:cNvPr id="11" name="Rectangle 10"/>
          <p:cNvSpPr/>
          <p:nvPr/>
        </p:nvSpPr>
        <p:spPr>
          <a:xfrm>
            <a:off x="5741063" y="484448"/>
            <a:ext cx="565687" cy="1447800"/>
          </a:xfrm>
          <a:prstGeom prst="rect">
            <a:avLst/>
          </a:prstGeom>
          <a:solidFill>
            <a:srgbClr val="000000">
              <a:alpha val="50196"/>
            </a:srgbClr>
          </a:solidFill>
          <a:ln>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dirty="0"/>
          </a:p>
        </p:txBody>
      </p:sp>
      <p:sp>
        <p:nvSpPr>
          <p:cNvPr id="12" name="Rectangle 11"/>
          <p:cNvSpPr/>
          <p:nvPr/>
        </p:nvSpPr>
        <p:spPr>
          <a:xfrm>
            <a:off x="5741063" y="1932249"/>
            <a:ext cx="565687" cy="945106"/>
          </a:xfrm>
          <a:prstGeom prst="rect">
            <a:avLst/>
          </a:prstGeom>
          <a:solidFill>
            <a:srgbClr val="000000">
              <a:alpha val="50196"/>
            </a:srgbClr>
          </a:solidFill>
          <a:ln>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dirty="0"/>
          </a:p>
        </p:txBody>
      </p:sp>
      <p:sp>
        <p:nvSpPr>
          <p:cNvPr id="13" name="Rectangle 12"/>
          <p:cNvSpPr/>
          <p:nvPr/>
        </p:nvSpPr>
        <p:spPr>
          <a:xfrm>
            <a:off x="6306750" y="467374"/>
            <a:ext cx="685800" cy="2074473"/>
          </a:xfrm>
          <a:prstGeom prst="rect">
            <a:avLst/>
          </a:prstGeom>
          <a:solidFill>
            <a:srgbClr val="000000">
              <a:alpha val="50196"/>
            </a:srgbClr>
          </a:solidFill>
          <a:ln>
            <a:solidFill>
              <a:schemeClr val="bg1"/>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dirty="0"/>
          </a:p>
        </p:txBody>
      </p:sp>
      <p:sp>
        <p:nvSpPr>
          <p:cNvPr id="14" name="Rectangle 13"/>
          <p:cNvSpPr/>
          <p:nvPr/>
        </p:nvSpPr>
        <p:spPr>
          <a:xfrm>
            <a:off x="6992550" y="1585641"/>
            <a:ext cx="914400" cy="956206"/>
          </a:xfrm>
          <a:prstGeom prst="rect">
            <a:avLst/>
          </a:prstGeom>
          <a:solidFill>
            <a:srgbClr val="000000">
              <a:alpha val="50196"/>
            </a:srgbClr>
          </a:solidFill>
          <a:ln>
            <a:solidFill>
              <a:schemeClr val="bg1"/>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dirty="0"/>
          </a:p>
        </p:txBody>
      </p:sp>
      <p:sp>
        <p:nvSpPr>
          <p:cNvPr id="15" name="Rectangle 14"/>
          <p:cNvSpPr/>
          <p:nvPr/>
        </p:nvSpPr>
        <p:spPr>
          <a:xfrm>
            <a:off x="6992550" y="782685"/>
            <a:ext cx="914400" cy="802956"/>
          </a:xfrm>
          <a:prstGeom prst="rect">
            <a:avLst/>
          </a:prstGeom>
          <a:solidFill>
            <a:srgbClr val="000000">
              <a:alpha val="50196"/>
            </a:srgbClr>
          </a:solidFill>
          <a:ln>
            <a:solidFill>
              <a:schemeClr val="bg1"/>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dirty="0"/>
          </a:p>
        </p:txBody>
      </p:sp>
      <p:sp>
        <p:nvSpPr>
          <p:cNvPr id="16" name="Rectangle 15"/>
          <p:cNvSpPr/>
          <p:nvPr/>
        </p:nvSpPr>
        <p:spPr>
          <a:xfrm>
            <a:off x="6992550" y="467374"/>
            <a:ext cx="1828800" cy="315311"/>
          </a:xfrm>
          <a:prstGeom prst="rect">
            <a:avLst/>
          </a:prstGeom>
          <a:solidFill>
            <a:schemeClr val="accent2">
              <a:lumMod val="50000"/>
            </a:schemeClr>
          </a:solidFill>
          <a:ln>
            <a:solidFill>
              <a:schemeClr val="bg1"/>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dirty="0"/>
          </a:p>
        </p:txBody>
      </p:sp>
      <p:pic>
        <p:nvPicPr>
          <p:cNvPr id="11266" name="Picture 2" descr="http://www.rfadventures.com/images/School%20Images/rainforest%20edu1.jpg"/>
          <p:cNvPicPr>
            <a:picLocks noChangeAspect="1" noChangeArrowheads="1"/>
          </p:cNvPicPr>
          <p:nvPr/>
        </p:nvPicPr>
        <p:blipFill rotWithShape="1">
          <a:blip cstate="print">
            <a:extLst>
              <a:ext uri="{28A0092B-C50C-407E-A947-70E740481C1C}">
                <a14:useLocalDpi xmlns:a14="http://schemas.microsoft.com/office/drawing/2010/main" val="0"/>
              </a:ext>
            </a:extLst>
          </a:blip>
          <a:srcRect l="10473" t="73544" b="5418"/>
          <a:stretch/>
        </p:blipFill>
        <p:spPr bwMode="auto">
          <a:xfrm>
            <a:off x="6992550" y="495656"/>
            <a:ext cx="1801504" cy="287029"/>
          </a:xfrm>
          <a:prstGeom prst="rect">
            <a:avLst/>
          </a:prstGeom>
          <a:noFill/>
          <a:extLst>
            <a:ext uri="{909E8E84-426E-40dd-AFC4-6F175D3DCCD1}">
              <a14:hiddenFill xmlns:a14="http://schemas.microsoft.com/office/drawing/2010/main" xmlns="">
                <a:solidFill>
                  <a:srgbClr val="FFFFFF"/>
                </a:solidFill>
              </a14:hiddenFill>
            </a:ext>
          </a:extLst>
        </p:spPr>
      </p:pic>
      <p:pic>
        <p:nvPicPr>
          <p:cNvPr id="10242" name="Picture 2" descr="http://www.animalcorner.co.uk/rainforests/graphics/strata.jpg"/>
          <p:cNvPicPr>
            <a:picLocks noChangeAspect="1" noChangeArrowheads="1"/>
          </p:cNvPicPr>
          <p:nvPr/>
        </p:nvPicPr>
        <p:blipFill>
          <a:blip>
            <a:extLst>
              <a:ext uri="{28A0092B-C50C-407E-A947-70E740481C1C}">
                <a14:useLocalDpi xmlns:a14="http://schemas.microsoft.com/office/drawing/2010/main" val="0"/>
              </a:ext>
            </a:extLst>
          </a:blip>
          <a:srcRect/>
          <a:stretch>
            <a:fillRect/>
          </a:stretch>
        </p:blipFill>
        <p:spPr bwMode="auto">
          <a:xfrm>
            <a:off x="5372100" y="3772171"/>
            <a:ext cx="3695700" cy="2948137"/>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val="3240759769"/>
      </p:ext>
    </p:extLst>
  </p:cSld>
  <p:clrMapOvr>
    <a:masterClrMapping/>
  </p:clrMapOvr>
  <p:timing>
    <p:tnLst>
      <p:par>
        <p:cTn id="1" dur="indefinite" restart="never" nodeType="tmRoot"/>
      </p:par>
    </p:tnLst>
  </p:timing>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274638"/>
            <a:ext cx="3581400" cy="639762"/>
          </a:xfrm>
        </p:spPr>
        <p:txBody>
          <a:bodyPr>
            <a:normAutofit fontScale="90000"/>
          </a:bodyPr>
          <a:lstStyle/>
          <a:p>
            <a:r>
              <a:rPr lang="en-US" dirty="0" smtClean="0"/>
              <a:t>Desert</a:t>
            </a:r>
            <a:endParaRPr lang="en-US" dirty="0"/>
          </a:p>
        </p:txBody>
      </p:sp>
      <p:sp>
        <p:nvSpPr>
          <p:cNvPr id="5" name="Content Placeholder 4"/>
          <p:cNvSpPr>
            <a:spLocks noGrp="1"/>
          </p:cNvSpPr>
          <p:nvPr>
            <p:ph idx="1"/>
          </p:nvPr>
        </p:nvSpPr>
        <p:spPr>
          <a:xfrm>
            <a:off x="457200" y="1066800"/>
            <a:ext cx="4495800" cy="5059363"/>
          </a:xfrm>
        </p:spPr>
        <p:txBody>
          <a:bodyPr>
            <a:normAutofit fontScale="92500" lnSpcReduction="20000"/>
          </a:bodyPr>
          <a:lstStyle/>
          <a:p>
            <a:r>
              <a:rPr lang="en-US" dirty="0"/>
              <a:t>L</a:t>
            </a:r>
            <a:r>
              <a:rPr lang="en-US" dirty="0" smtClean="0"/>
              <a:t>ike tundra, the dry conditions mean </a:t>
            </a:r>
            <a:r>
              <a:rPr lang="en-US" u="sng" dirty="0" smtClean="0">
                <a:solidFill>
                  <a:srgbClr val="0000FF"/>
                </a:solidFill>
              </a:rPr>
              <a:t>little plant life.</a:t>
            </a:r>
            <a:endParaRPr lang="en-US" dirty="0" smtClean="0">
              <a:solidFill>
                <a:srgbClr val="0000FF"/>
              </a:solidFill>
            </a:endParaRPr>
          </a:p>
          <a:p>
            <a:r>
              <a:rPr lang="en-US" dirty="0"/>
              <a:t>U</a:t>
            </a:r>
            <a:r>
              <a:rPr lang="en-US" dirty="0" smtClean="0"/>
              <a:t>nlike tundra, deserts receive </a:t>
            </a:r>
            <a:r>
              <a:rPr lang="en-US" u="sng" dirty="0" smtClean="0">
                <a:solidFill>
                  <a:srgbClr val="0000FF"/>
                </a:solidFill>
              </a:rPr>
              <a:t>high insolation</a:t>
            </a:r>
            <a:r>
              <a:rPr lang="en-US" dirty="0" smtClean="0">
                <a:solidFill>
                  <a:srgbClr val="0000FF"/>
                </a:solidFill>
              </a:rPr>
              <a:t> </a:t>
            </a:r>
            <a:r>
              <a:rPr lang="en-US" dirty="0" smtClean="0"/>
              <a:t>and are marked by </a:t>
            </a:r>
            <a:r>
              <a:rPr lang="en-US" u="sng" dirty="0" smtClean="0">
                <a:solidFill>
                  <a:srgbClr val="0000FF"/>
                </a:solidFill>
              </a:rPr>
              <a:t>hot temperatures during the day.</a:t>
            </a:r>
            <a:endParaRPr lang="en-US" dirty="0" smtClean="0">
              <a:solidFill>
                <a:srgbClr val="0000FF"/>
              </a:solidFill>
            </a:endParaRPr>
          </a:p>
          <a:p>
            <a:pPr lvl="1"/>
            <a:r>
              <a:rPr lang="en-US" dirty="0"/>
              <a:t>S</a:t>
            </a:r>
            <a:r>
              <a:rPr lang="en-US" dirty="0" smtClean="0"/>
              <a:t>ince there is a lack of water and plant life to hold the day’s heat, deserts tend to be </a:t>
            </a:r>
            <a:r>
              <a:rPr lang="en-US" u="sng" dirty="0" smtClean="0">
                <a:solidFill>
                  <a:srgbClr val="0000FF"/>
                </a:solidFill>
              </a:rPr>
              <a:t>quite cold at night</a:t>
            </a:r>
            <a:endParaRPr lang="en-US" dirty="0">
              <a:solidFill>
                <a:srgbClr val="0000FF"/>
              </a:solidFill>
            </a:endParaRPr>
          </a:p>
        </p:txBody>
      </p:sp>
      <p:grpSp>
        <p:nvGrpSpPr>
          <p:cNvPr id="10" name="Group 9"/>
          <p:cNvGrpSpPr/>
          <p:nvPr/>
        </p:nvGrpSpPr>
        <p:grpSpPr>
          <a:xfrm>
            <a:off x="5036024" y="152400"/>
            <a:ext cx="4138241" cy="3722129"/>
            <a:chOff x="4548559" y="2971803"/>
            <a:chExt cx="4138241" cy="3722129"/>
          </a:xfrm>
        </p:grpSpPr>
        <p:sp>
          <p:nvSpPr>
            <p:cNvPr id="6" name="Left-Right Arrow 5"/>
            <p:cNvSpPr/>
            <p:nvPr/>
          </p:nvSpPr>
          <p:spPr>
            <a:xfrm>
              <a:off x="5029200" y="5998759"/>
              <a:ext cx="3505200" cy="381000"/>
            </a:xfrm>
            <a:prstGeom prst="leftRightArrow">
              <a:avLst/>
            </a:prstGeom>
            <a:gradFill flip="none" rotWithShape="1">
              <a:gsLst>
                <a:gs pos="2000">
                  <a:schemeClr val="accent6">
                    <a:lumMod val="20000"/>
                    <a:lumOff val="80000"/>
                  </a:schemeClr>
                </a:gs>
                <a:gs pos="19000">
                  <a:schemeClr val="accent2"/>
                </a:gs>
                <a:gs pos="38000">
                  <a:srgbClr val="21D6E0"/>
                </a:gs>
                <a:gs pos="75000">
                  <a:srgbClr val="0087E6"/>
                </a:gs>
                <a:gs pos="100000">
                  <a:srgbClr val="005CBF"/>
                </a:gs>
              </a:gsLst>
              <a:lin ang="0" scaled="1"/>
              <a:tileRect/>
            </a:gra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Left-Right Arrow 7"/>
            <p:cNvSpPr/>
            <p:nvPr/>
          </p:nvSpPr>
          <p:spPr>
            <a:xfrm rot="5400000">
              <a:off x="3477621" y="4332882"/>
              <a:ext cx="3217458" cy="495300"/>
            </a:xfrm>
            <a:prstGeom prst="leftRightArrow">
              <a:avLst/>
            </a:prstGeom>
            <a:gradFill flip="none" rotWithShape="1">
              <a:gsLst>
                <a:gs pos="0">
                  <a:srgbClr val="000082"/>
                </a:gs>
                <a:gs pos="30000">
                  <a:srgbClr val="66008F"/>
                </a:gs>
                <a:gs pos="64999">
                  <a:srgbClr val="BA0066"/>
                </a:gs>
                <a:gs pos="89999">
                  <a:srgbClr val="FF0000"/>
                </a:gs>
                <a:gs pos="100000">
                  <a:srgbClr val="FF8200"/>
                </a:gs>
              </a:gsLst>
              <a:lin ang="10800000" scaled="0"/>
              <a:tileRect/>
            </a:gra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extBox 8"/>
            <p:cNvSpPr txBox="1"/>
            <p:nvPr/>
          </p:nvSpPr>
          <p:spPr>
            <a:xfrm>
              <a:off x="4876800" y="6324600"/>
              <a:ext cx="3810000" cy="369332"/>
            </a:xfrm>
            <a:prstGeom prst="rect">
              <a:avLst/>
            </a:prstGeom>
            <a:noFill/>
          </p:spPr>
          <p:txBody>
            <a:bodyPr wrap="square" rtlCol="0">
              <a:spAutoFit/>
            </a:bodyPr>
            <a:lstStyle/>
            <a:p>
              <a:pPr algn="ctr"/>
              <a:r>
                <a:rPr lang="en-US" dirty="0" smtClean="0"/>
                <a:t>dry           PRECIPITATION          wet</a:t>
              </a:r>
              <a:endParaRPr lang="en-US" dirty="0"/>
            </a:p>
          </p:txBody>
        </p:sp>
        <p:sp>
          <p:nvSpPr>
            <p:cNvPr id="11" name="TextBox 10"/>
            <p:cNvSpPr txBox="1"/>
            <p:nvPr/>
          </p:nvSpPr>
          <p:spPr>
            <a:xfrm rot="16200000">
              <a:off x="3050706" y="4651180"/>
              <a:ext cx="3365037" cy="369332"/>
            </a:xfrm>
            <a:prstGeom prst="rect">
              <a:avLst/>
            </a:prstGeom>
            <a:noFill/>
          </p:spPr>
          <p:txBody>
            <a:bodyPr wrap="square" rtlCol="0">
              <a:spAutoFit/>
            </a:bodyPr>
            <a:lstStyle/>
            <a:p>
              <a:pPr algn="ctr"/>
              <a:r>
                <a:rPr lang="en-US" dirty="0" smtClean="0"/>
                <a:t>cold        TEMPERATURE       hot</a:t>
              </a:r>
              <a:endParaRPr lang="en-US" dirty="0"/>
            </a:p>
          </p:txBody>
        </p:sp>
      </p:grpSp>
      <p:sp>
        <p:nvSpPr>
          <p:cNvPr id="2" name="Rectangle 1"/>
          <p:cNvSpPr/>
          <p:nvPr/>
        </p:nvSpPr>
        <p:spPr>
          <a:xfrm>
            <a:off x="5758913" y="762000"/>
            <a:ext cx="565687" cy="1447800"/>
          </a:xfrm>
          <a:prstGeom prst="rect">
            <a:avLst/>
          </a:prstGeom>
          <a:ln>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dirty="0"/>
          </a:p>
        </p:txBody>
      </p:sp>
      <p:sp>
        <p:nvSpPr>
          <p:cNvPr id="13" name="Rectangle 12"/>
          <p:cNvSpPr/>
          <p:nvPr/>
        </p:nvSpPr>
        <p:spPr>
          <a:xfrm>
            <a:off x="5758913" y="2209801"/>
            <a:ext cx="565687" cy="945106"/>
          </a:xfrm>
          <a:prstGeom prst="rect">
            <a:avLst/>
          </a:prstGeom>
          <a:solidFill>
            <a:srgbClr val="000000">
              <a:alpha val="50196"/>
            </a:srgbClr>
          </a:solidFill>
          <a:ln>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dirty="0"/>
          </a:p>
        </p:txBody>
      </p:sp>
      <p:sp>
        <p:nvSpPr>
          <p:cNvPr id="14" name="Rectangle 13"/>
          <p:cNvSpPr/>
          <p:nvPr/>
        </p:nvSpPr>
        <p:spPr>
          <a:xfrm>
            <a:off x="6324600" y="744926"/>
            <a:ext cx="685800" cy="2074473"/>
          </a:xfrm>
          <a:prstGeom prst="rect">
            <a:avLst/>
          </a:prstGeom>
          <a:solidFill>
            <a:srgbClr val="000000">
              <a:alpha val="50196"/>
            </a:srgbClr>
          </a:solidFill>
          <a:ln>
            <a:solidFill>
              <a:schemeClr val="bg1"/>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dirty="0"/>
          </a:p>
        </p:txBody>
      </p:sp>
      <p:sp>
        <p:nvSpPr>
          <p:cNvPr id="15" name="Rectangle 14"/>
          <p:cNvSpPr/>
          <p:nvPr/>
        </p:nvSpPr>
        <p:spPr>
          <a:xfrm>
            <a:off x="7010400" y="1863193"/>
            <a:ext cx="914400" cy="956206"/>
          </a:xfrm>
          <a:prstGeom prst="rect">
            <a:avLst/>
          </a:prstGeom>
          <a:solidFill>
            <a:srgbClr val="000000">
              <a:alpha val="50196"/>
            </a:srgbClr>
          </a:solidFill>
          <a:ln>
            <a:solidFill>
              <a:schemeClr val="bg1"/>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dirty="0"/>
          </a:p>
        </p:txBody>
      </p:sp>
      <p:sp>
        <p:nvSpPr>
          <p:cNvPr id="16" name="Rectangle 15"/>
          <p:cNvSpPr/>
          <p:nvPr/>
        </p:nvSpPr>
        <p:spPr>
          <a:xfrm>
            <a:off x="7010400" y="1066800"/>
            <a:ext cx="914400" cy="802956"/>
          </a:xfrm>
          <a:prstGeom prst="rect">
            <a:avLst/>
          </a:prstGeom>
          <a:solidFill>
            <a:srgbClr val="000000">
              <a:alpha val="50196"/>
            </a:srgbClr>
          </a:solidFill>
          <a:ln>
            <a:solidFill>
              <a:schemeClr val="bg1"/>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dirty="0"/>
          </a:p>
        </p:txBody>
      </p:sp>
      <p:sp>
        <p:nvSpPr>
          <p:cNvPr id="17" name="Rectangle 16"/>
          <p:cNvSpPr/>
          <p:nvPr/>
        </p:nvSpPr>
        <p:spPr>
          <a:xfrm>
            <a:off x="7010400" y="744926"/>
            <a:ext cx="1828800" cy="315311"/>
          </a:xfrm>
          <a:prstGeom prst="rect">
            <a:avLst/>
          </a:prstGeom>
          <a:solidFill>
            <a:srgbClr val="000000">
              <a:alpha val="50196"/>
            </a:srgbClr>
          </a:solidFill>
          <a:ln>
            <a:solidFill>
              <a:schemeClr val="bg1"/>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dirty="0"/>
          </a:p>
        </p:txBody>
      </p:sp>
      <p:pic>
        <p:nvPicPr>
          <p:cNvPr id="6148" name="Picture 4" descr="http://t2.gstatic.com/images?q=tbn:ANd9GcTyoHP15gS63WGUPtTTRVqcoTrlwNNM8RJYMF3GbIiaADc_xdwcUw&amp;t=1"/>
          <p:cNvPicPr>
            <a:picLocks noChangeAspect="1" noChangeArrowheads="1"/>
          </p:cNvPicPr>
          <p:nvPr/>
        </p:nvPicPr>
        <p:blipFill rotWithShape="1">
          <a:blip>
            <a:extLst>
              <a:ext uri="{28A0092B-C50C-407E-A947-70E740481C1C}">
                <a14:useLocalDpi xmlns:a14="http://schemas.microsoft.com/office/drawing/2010/main" val="0"/>
              </a:ext>
            </a:extLst>
          </a:blip>
          <a:srcRect l="47344" r="18708" b="16528"/>
          <a:stretch/>
        </p:blipFill>
        <p:spPr bwMode="auto">
          <a:xfrm>
            <a:off x="5761978" y="762000"/>
            <a:ext cx="565688" cy="1447800"/>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val="4118921979"/>
      </p:ext>
    </p:extLst>
  </p:cSld>
  <p:clrMapOvr>
    <a:masterClrMapping/>
  </p:clrMapOvr>
  <p:timing>
    <p:tnLst>
      <p:par>
        <p:cTn id="1" dur="indefinite" restart="never" nodeType="tmRoot"/>
      </p:par>
    </p:tnLst>
  </p:timing>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Desert</a:t>
            </a:r>
            <a:endParaRPr lang="en-US" dirty="0"/>
          </a:p>
        </p:txBody>
      </p:sp>
      <p:sp>
        <p:nvSpPr>
          <p:cNvPr id="3" name="Content Placeholder 2"/>
          <p:cNvSpPr>
            <a:spLocks noGrp="1"/>
          </p:cNvSpPr>
          <p:nvPr>
            <p:ph idx="1"/>
          </p:nvPr>
        </p:nvSpPr>
        <p:spPr>
          <a:xfrm>
            <a:off x="457200" y="1600200"/>
            <a:ext cx="4267200" cy="4525963"/>
          </a:xfrm>
        </p:spPr>
        <p:txBody>
          <a:bodyPr>
            <a:normAutofit fontScale="77500" lnSpcReduction="20000"/>
          </a:bodyPr>
          <a:lstStyle/>
          <a:p>
            <a:r>
              <a:rPr lang="en-US" dirty="0" smtClean="0"/>
              <a:t>plants</a:t>
            </a:r>
          </a:p>
          <a:p>
            <a:pPr lvl="1"/>
            <a:r>
              <a:rPr lang="en-US" dirty="0" smtClean="0"/>
              <a:t>cacti are adapted to </a:t>
            </a:r>
            <a:r>
              <a:rPr lang="en-US" u="sng" dirty="0" smtClean="0"/>
              <a:t>retain water and minimize transpiration</a:t>
            </a:r>
            <a:endParaRPr lang="en-US" dirty="0" smtClean="0"/>
          </a:p>
          <a:p>
            <a:r>
              <a:rPr lang="en-US" dirty="0" smtClean="0"/>
              <a:t>animals</a:t>
            </a:r>
          </a:p>
          <a:p>
            <a:pPr lvl="1"/>
            <a:r>
              <a:rPr lang="en-US" u="sng" dirty="0" smtClean="0"/>
              <a:t>require very little water</a:t>
            </a:r>
            <a:endParaRPr lang="en-US" dirty="0" smtClean="0"/>
          </a:p>
          <a:p>
            <a:pPr lvl="1"/>
            <a:r>
              <a:rPr lang="en-US" dirty="0" smtClean="0"/>
              <a:t>tend to be </a:t>
            </a:r>
            <a:r>
              <a:rPr lang="en-US" u="sng" dirty="0" smtClean="0"/>
              <a:t>more active at night</a:t>
            </a:r>
          </a:p>
          <a:p>
            <a:r>
              <a:rPr lang="en-US" dirty="0" smtClean="0"/>
              <a:t>one concern about climate change is </a:t>
            </a:r>
            <a:r>
              <a:rPr lang="en-US" u="sng" dirty="0" smtClean="0"/>
              <a:t>the growth of the desert biome</a:t>
            </a:r>
            <a:r>
              <a:rPr lang="en-US" dirty="0" smtClean="0"/>
              <a:t> as other biomes become </a:t>
            </a:r>
            <a:r>
              <a:rPr lang="en-US" u="sng" dirty="0" smtClean="0"/>
              <a:t>hotter and drier</a:t>
            </a:r>
            <a:endParaRPr lang="en-US" dirty="0" smtClean="0"/>
          </a:p>
        </p:txBody>
      </p:sp>
      <p:pic>
        <p:nvPicPr>
          <p:cNvPr id="17410" name="Picture 2" descr="http://www.thedailygreen.com/cm/thedailygreen/images/5J/sonoran-desert-lg.jpg"/>
          <p:cNvPicPr>
            <a:picLocks noChangeAspect="1" noChangeArrowheads="1"/>
          </p:cNvPicPr>
          <p:nvPr/>
        </p:nvPicPr>
        <p:blipFill>
          <a:blip>
            <a:extLst>
              <a:ext uri="{28A0092B-C50C-407E-A947-70E740481C1C}">
                <a14:useLocalDpi xmlns:a14="http://schemas.microsoft.com/office/drawing/2010/main" val="0"/>
              </a:ext>
            </a:extLst>
          </a:blip>
          <a:srcRect/>
          <a:stretch>
            <a:fillRect/>
          </a:stretch>
        </p:blipFill>
        <p:spPr bwMode="auto">
          <a:xfrm>
            <a:off x="4835718" y="353590"/>
            <a:ext cx="4104346" cy="3212098"/>
          </a:xfrm>
          <a:prstGeom prst="rect">
            <a:avLst/>
          </a:prstGeom>
          <a:noFill/>
          <a:extLst>
            <a:ext uri="{909E8E84-426E-40dd-AFC4-6F175D3DCCD1}">
              <a14:hiddenFill xmlns:a14="http://schemas.microsoft.com/office/drawing/2010/main" xmlns="">
                <a:solidFill>
                  <a:srgbClr val="FFFFFF"/>
                </a:solidFill>
              </a14:hiddenFill>
            </a:ext>
          </a:extLst>
        </p:spPr>
      </p:pic>
      <p:pic>
        <p:nvPicPr>
          <p:cNvPr id="17412" name="Picture 4" descr="http://www.atacamaphoto.com/atacama-fauna/desert-animals7.jpg"/>
          <p:cNvPicPr>
            <a:picLocks noChangeAspect="1" noChangeArrowheads="1"/>
          </p:cNvPicPr>
          <p:nvPr/>
        </p:nvPicPr>
        <p:blipFill>
          <a:blip cstate="print">
            <a:extLst>
              <a:ext uri="{28A0092B-C50C-407E-A947-70E740481C1C}">
                <a14:useLocalDpi xmlns:a14="http://schemas.microsoft.com/office/drawing/2010/main" val="0"/>
              </a:ext>
            </a:extLst>
          </a:blip>
          <a:srcRect/>
          <a:stretch>
            <a:fillRect/>
          </a:stretch>
        </p:blipFill>
        <p:spPr bwMode="auto">
          <a:xfrm>
            <a:off x="6948848" y="3657600"/>
            <a:ext cx="2022391" cy="1357131"/>
          </a:xfrm>
          <a:prstGeom prst="rect">
            <a:avLst/>
          </a:prstGeom>
          <a:noFill/>
          <a:extLst>
            <a:ext uri="{909E8E84-426E-40dd-AFC4-6F175D3DCCD1}">
              <a14:hiddenFill xmlns:a14="http://schemas.microsoft.com/office/drawing/2010/main" xmlns="">
                <a:solidFill>
                  <a:srgbClr val="FFFFFF"/>
                </a:solidFill>
              </a14:hiddenFill>
            </a:ext>
          </a:extLst>
        </p:spPr>
      </p:pic>
      <p:pic>
        <p:nvPicPr>
          <p:cNvPr id="17414" name="Picture 6" descr="http://images.nationalgeographic.com/wpf/media-live/photos/000/002/cache/arabian-camel_223_600x450.jpg"/>
          <p:cNvPicPr>
            <a:picLocks noChangeAspect="1" noChangeArrowheads="1"/>
          </p:cNvPicPr>
          <p:nvPr/>
        </p:nvPicPr>
        <p:blipFill rotWithShape="1">
          <a:blip>
            <a:extLst>
              <a:ext uri="{28A0092B-C50C-407E-A947-70E740481C1C}">
                <a14:useLocalDpi xmlns:a14="http://schemas.microsoft.com/office/drawing/2010/main" val="0"/>
              </a:ext>
            </a:extLst>
          </a:blip>
          <a:srcRect l="31562" r="16335"/>
          <a:stretch/>
        </p:blipFill>
        <p:spPr bwMode="auto">
          <a:xfrm>
            <a:off x="4835718" y="3657600"/>
            <a:ext cx="2027040" cy="2917829"/>
          </a:xfrm>
          <a:prstGeom prst="rect">
            <a:avLst/>
          </a:prstGeom>
          <a:noFill/>
          <a:extLst>
            <a:ext uri="{909E8E84-426E-40dd-AFC4-6F175D3DCCD1}">
              <a14:hiddenFill xmlns:a14="http://schemas.microsoft.com/office/drawing/2010/main" xmlns="">
                <a:solidFill>
                  <a:srgbClr val="FFFFFF"/>
                </a:solidFill>
              </a14:hiddenFill>
            </a:ext>
          </a:extLst>
        </p:spPr>
      </p:pic>
      <p:pic>
        <p:nvPicPr>
          <p:cNvPr id="17416" name="Picture 8" descr="http://api.ning.com/files/BFl3NxfRv601AEqvy0IYWqTK-7vVYf0Pv7n*z3chO5GysdAz6HdwML1YLYBOTs9YKyLHGLJjnAHDE*1pxk4M8QjM6gByELd0/desert_animal.jpg%253Fwidth%253D300"/>
          <p:cNvPicPr>
            <a:picLocks noChangeAspect="1" noChangeArrowheads="1"/>
          </p:cNvPicPr>
          <p:nvPr/>
        </p:nvPicPr>
        <p:blipFill>
          <a:blip cstate="print">
            <a:extLst>
              <a:ext uri="{28A0092B-C50C-407E-A947-70E740481C1C}">
                <a14:useLocalDpi xmlns:a14="http://schemas.microsoft.com/office/drawing/2010/main" val="0"/>
              </a:ext>
            </a:extLst>
          </a:blip>
          <a:srcRect/>
          <a:stretch>
            <a:fillRect/>
          </a:stretch>
        </p:blipFill>
        <p:spPr bwMode="auto">
          <a:xfrm>
            <a:off x="6980024" y="5105400"/>
            <a:ext cx="1960040" cy="1470029"/>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val="3739219792"/>
      </p:ext>
    </p:extLst>
  </p:cSld>
  <p:clrMapOvr>
    <a:masterClrMapping/>
  </p:clrMapOvr>
  <p:timing>
    <p:tnLst>
      <p:par>
        <p:cTn id="1" dur="indefinite" restart="never" nodeType="tmRoot"/>
      </p:par>
    </p:tnLst>
  </p:timing>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534400" cy="563562"/>
          </a:xfrm>
        </p:spPr>
        <p:txBody>
          <a:bodyPr>
            <a:normAutofit fontScale="90000"/>
          </a:bodyPr>
          <a:lstStyle/>
          <a:p>
            <a:r>
              <a:rPr lang="en-US" dirty="0" err="1" smtClean="0"/>
              <a:t>Climatographs</a:t>
            </a:r>
            <a:endParaRPr lang="en-US" dirty="0"/>
          </a:p>
        </p:txBody>
      </p:sp>
      <p:sp>
        <p:nvSpPr>
          <p:cNvPr id="3" name="Content Placeholder 2"/>
          <p:cNvSpPr>
            <a:spLocks noGrp="1"/>
          </p:cNvSpPr>
          <p:nvPr>
            <p:ph idx="1"/>
          </p:nvPr>
        </p:nvSpPr>
        <p:spPr>
          <a:xfrm>
            <a:off x="0" y="1143000"/>
            <a:ext cx="4572000" cy="4983163"/>
          </a:xfrm>
        </p:spPr>
        <p:txBody>
          <a:bodyPr>
            <a:normAutofit fontScale="85000" lnSpcReduction="20000"/>
          </a:bodyPr>
          <a:lstStyle/>
          <a:p>
            <a:r>
              <a:rPr lang="en-US" b="1" dirty="0" err="1" smtClean="0"/>
              <a:t>Climatographs</a:t>
            </a:r>
            <a:r>
              <a:rPr lang="en-US" dirty="0" smtClean="0"/>
              <a:t> are summary graphs that describe </a:t>
            </a:r>
            <a:r>
              <a:rPr lang="en-US" u="sng" dirty="0" smtClean="0">
                <a:solidFill>
                  <a:srgbClr val="0000FF"/>
                </a:solidFill>
              </a:rPr>
              <a:t>the average temperature and precipitation each month</a:t>
            </a:r>
            <a:r>
              <a:rPr lang="en-US" dirty="0" smtClean="0">
                <a:solidFill>
                  <a:srgbClr val="0000FF"/>
                </a:solidFill>
              </a:rPr>
              <a:t> </a:t>
            </a:r>
            <a:r>
              <a:rPr lang="en-US" dirty="0" smtClean="0"/>
              <a:t>for a given region</a:t>
            </a:r>
          </a:p>
          <a:p>
            <a:pPr lvl="1"/>
            <a:r>
              <a:rPr lang="en-US" dirty="0" smtClean="0"/>
              <a:t>the horizontal axis is divided by month</a:t>
            </a:r>
          </a:p>
          <a:p>
            <a:pPr lvl="1"/>
            <a:r>
              <a:rPr lang="en-US" dirty="0" smtClean="0"/>
              <a:t>average precipitation is marked along the left vertical axis and </a:t>
            </a:r>
            <a:r>
              <a:rPr lang="en-US" u="sng" dirty="0" smtClean="0">
                <a:solidFill>
                  <a:srgbClr val="0000FF"/>
                </a:solidFill>
              </a:rPr>
              <a:t>is represented by bars on the graph</a:t>
            </a:r>
            <a:endParaRPr lang="en-US" dirty="0" smtClean="0">
              <a:solidFill>
                <a:srgbClr val="0000FF"/>
              </a:solidFill>
            </a:endParaRPr>
          </a:p>
          <a:p>
            <a:pPr lvl="1"/>
            <a:r>
              <a:rPr lang="en-US" dirty="0" smtClean="0"/>
              <a:t>average temperatures are marked along the right vertical axis and are </a:t>
            </a:r>
            <a:r>
              <a:rPr lang="en-US" u="sng" dirty="0" smtClean="0">
                <a:solidFill>
                  <a:srgbClr val="0000FF"/>
                </a:solidFill>
              </a:rPr>
              <a:t>represented by a line graph</a:t>
            </a:r>
            <a:endParaRPr lang="en-US" dirty="0">
              <a:solidFill>
                <a:srgbClr val="0000FF"/>
              </a:solidFill>
            </a:endParaRPr>
          </a:p>
        </p:txBody>
      </p:sp>
      <p:pic>
        <p:nvPicPr>
          <p:cNvPr id="18434" name="Picture 2" descr="http://www.blackgold.ab.ca/ict/Division4/Science/Div.%204/Climatographs/images/index.1.gif"/>
          <p:cNvPicPr>
            <a:picLocks noChangeAspect="1" noChangeArrowheads="1"/>
          </p:cNvPicPr>
          <p:nvPr/>
        </p:nvPicPr>
        <p:blipFill rotWithShape="1">
          <a:blip>
            <a:extLst>
              <a:ext uri="{28A0092B-C50C-407E-A947-70E740481C1C}">
                <a14:useLocalDpi xmlns:a14="http://schemas.microsoft.com/office/drawing/2010/main" val="0"/>
              </a:ext>
            </a:extLst>
          </a:blip>
          <a:srcRect l="4176" t="18409" r="33771" b="5970"/>
          <a:stretch/>
        </p:blipFill>
        <p:spPr bwMode="auto">
          <a:xfrm>
            <a:off x="4572000" y="1143000"/>
            <a:ext cx="4356634" cy="4191000"/>
          </a:xfrm>
          <a:prstGeom prst="rect">
            <a:avLst/>
          </a:prstGeom>
          <a:noFill/>
          <a:extLst>
            <a:ext uri="{909E8E84-426E-40dd-AFC4-6F175D3DCCD1}">
              <a14:hiddenFill xmlns:a14="http://schemas.microsoft.com/office/drawing/2010/main" xmlns="">
                <a:solidFill>
                  <a:srgbClr val="FFFFFF"/>
                </a:solidFill>
              </a14:hiddenFill>
            </a:ext>
          </a:extLst>
        </p:spPr>
      </p:pic>
      <p:pic>
        <p:nvPicPr>
          <p:cNvPr id="5" name="Picture 2" descr="http://www.blackgold.ab.ca/ict/Division4/Science/Div.%204/Climatographs/images/index.1.gif"/>
          <p:cNvPicPr>
            <a:picLocks noChangeAspect="1" noChangeArrowheads="1"/>
          </p:cNvPicPr>
          <p:nvPr/>
        </p:nvPicPr>
        <p:blipFill rotWithShape="1">
          <a:blip>
            <a:extLst>
              <a:ext uri="{28A0092B-C50C-407E-A947-70E740481C1C}">
                <a14:useLocalDpi xmlns:a14="http://schemas.microsoft.com/office/drawing/2010/main" val="0"/>
              </a:ext>
            </a:extLst>
          </a:blip>
          <a:srcRect l="68559" t="41891" r="1853" b="40995"/>
          <a:stretch/>
        </p:blipFill>
        <p:spPr bwMode="auto">
          <a:xfrm>
            <a:off x="6858000" y="5638800"/>
            <a:ext cx="2014181" cy="852765"/>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val="3282302201"/>
      </p:ext>
    </p:extLst>
  </p:cSld>
  <p:clrMapOvr>
    <a:masterClrMapping/>
  </p:clrMapOvr>
  <p:timing>
    <p:tnLst>
      <p:par>
        <p:cTn id="1" dur="indefinite" restart="never" nodeType="tmRoot"/>
      </p:par>
    </p:tnLst>
  </p:timing>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39762"/>
          </a:xfrm>
        </p:spPr>
        <p:txBody>
          <a:bodyPr>
            <a:normAutofit fontScale="90000"/>
          </a:bodyPr>
          <a:lstStyle/>
          <a:p>
            <a:r>
              <a:rPr lang="en-US" dirty="0" smtClean="0"/>
              <a:t>Uses of </a:t>
            </a:r>
            <a:r>
              <a:rPr lang="en-US" dirty="0" err="1"/>
              <a:t>C</a:t>
            </a:r>
            <a:r>
              <a:rPr lang="en-US" dirty="0" err="1" smtClean="0"/>
              <a:t>limatographs</a:t>
            </a:r>
            <a:endParaRPr lang="en-US" dirty="0"/>
          </a:p>
        </p:txBody>
      </p:sp>
      <p:sp>
        <p:nvSpPr>
          <p:cNvPr id="3" name="Content Placeholder 2"/>
          <p:cNvSpPr>
            <a:spLocks noGrp="1"/>
          </p:cNvSpPr>
          <p:nvPr>
            <p:ph idx="1"/>
          </p:nvPr>
        </p:nvSpPr>
        <p:spPr>
          <a:xfrm>
            <a:off x="457200" y="1066800"/>
            <a:ext cx="8229600" cy="5059363"/>
          </a:xfrm>
        </p:spPr>
        <p:txBody>
          <a:bodyPr>
            <a:normAutofit fontScale="92500"/>
          </a:bodyPr>
          <a:lstStyle/>
          <a:p>
            <a:r>
              <a:rPr lang="en-US" dirty="0" err="1"/>
              <a:t>C</a:t>
            </a:r>
            <a:r>
              <a:rPr lang="en-US" dirty="0" err="1" smtClean="0"/>
              <a:t>limatographs</a:t>
            </a:r>
            <a:r>
              <a:rPr lang="en-US" dirty="0" smtClean="0"/>
              <a:t> are most useful when they are used to compare </a:t>
            </a:r>
            <a:r>
              <a:rPr lang="en-US" u="sng" dirty="0" smtClean="0">
                <a:solidFill>
                  <a:srgbClr val="0000FF"/>
                </a:solidFill>
              </a:rPr>
              <a:t>the climate of two different areas</a:t>
            </a:r>
            <a:endParaRPr lang="en-US" dirty="0" smtClean="0">
              <a:solidFill>
                <a:srgbClr val="0000FF"/>
              </a:solidFill>
            </a:endParaRPr>
          </a:p>
          <a:p>
            <a:r>
              <a:rPr lang="en-US" dirty="0"/>
              <a:t>T</a:t>
            </a:r>
            <a:r>
              <a:rPr lang="en-US" dirty="0" smtClean="0"/>
              <a:t>hey can also help identify the factors that determine the climate, such as</a:t>
            </a:r>
          </a:p>
          <a:p>
            <a:pPr lvl="1"/>
            <a:r>
              <a:rPr lang="en-US" dirty="0" smtClean="0"/>
              <a:t>insolation – mostly due to </a:t>
            </a:r>
            <a:r>
              <a:rPr lang="en-US" u="sng" dirty="0" smtClean="0">
                <a:solidFill>
                  <a:srgbClr val="0000FF"/>
                </a:solidFill>
              </a:rPr>
              <a:t>the latitude of the region</a:t>
            </a:r>
            <a:endParaRPr lang="en-US" dirty="0" smtClean="0">
              <a:solidFill>
                <a:srgbClr val="0000FF"/>
              </a:solidFill>
            </a:endParaRPr>
          </a:p>
          <a:p>
            <a:pPr lvl="1"/>
            <a:r>
              <a:rPr lang="en-US" dirty="0" smtClean="0"/>
              <a:t>patterns of global winds</a:t>
            </a:r>
          </a:p>
          <a:p>
            <a:pPr lvl="1"/>
            <a:r>
              <a:rPr lang="en-US" dirty="0" smtClean="0"/>
              <a:t>patterns of warm and cold ocean’s currents</a:t>
            </a:r>
          </a:p>
          <a:p>
            <a:r>
              <a:rPr lang="en-US" dirty="0"/>
              <a:t>Y</a:t>
            </a:r>
            <a:r>
              <a:rPr lang="en-US" dirty="0" smtClean="0"/>
              <a:t>ou can also use </a:t>
            </a:r>
            <a:r>
              <a:rPr lang="en-US" dirty="0" err="1" smtClean="0"/>
              <a:t>climatographs</a:t>
            </a:r>
            <a:r>
              <a:rPr lang="en-US" dirty="0" smtClean="0"/>
              <a:t> to </a:t>
            </a:r>
            <a:r>
              <a:rPr lang="en-US" u="sng" dirty="0" smtClean="0">
                <a:solidFill>
                  <a:srgbClr val="0000FF"/>
                </a:solidFill>
              </a:rPr>
              <a:t>predict the biome of the region</a:t>
            </a:r>
            <a:endParaRPr lang="en-US" dirty="0" smtClean="0">
              <a:solidFill>
                <a:srgbClr val="0000FF"/>
              </a:solidFill>
            </a:endParaRPr>
          </a:p>
        </p:txBody>
      </p:sp>
    </p:spTree>
    <p:extLst>
      <p:ext uri="{BB962C8B-B14F-4D97-AF65-F5344CB8AC3E}">
        <p14:creationId xmlns:p14="http://schemas.microsoft.com/office/powerpoint/2010/main" val="3327493224"/>
      </p:ext>
    </p:extLst>
  </p:cSld>
  <p:clrMapOvr>
    <a:masterClrMapping/>
  </p:clrMapOvr>
  <p:timing>
    <p:tnLst>
      <p:par>
        <p:cTn id="1" dur="indefinite" restart="never" nodeType="tmRoot"/>
      </p:par>
    </p:tnLst>
  </p:timing>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15962"/>
          </a:xfrm>
        </p:spPr>
        <p:txBody>
          <a:bodyPr>
            <a:normAutofit fontScale="90000"/>
          </a:bodyPr>
          <a:lstStyle/>
          <a:p>
            <a:r>
              <a:rPr lang="en-US" dirty="0" smtClean="0"/>
              <a:t>Practice Problem:</a:t>
            </a:r>
            <a:endParaRPr lang="en-US" dirty="0"/>
          </a:p>
        </p:txBody>
      </p:sp>
      <p:sp>
        <p:nvSpPr>
          <p:cNvPr id="3" name="Content Placeholder 2"/>
          <p:cNvSpPr>
            <a:spLocks noGrp="1"/>
          </p:cNvSpPr>
          <p:nvPr>
            <p:ph idx="1"/>
          </p:nvPr>
        </p:nvSpPr>
        <p:spPr>
          <a:xfrm>
            <a:off x="152400" y="1600200"/>
            <a:ext cx="2743200" cy="4525963"/>
          </a:xfrm>
        </p:spPr>
        <p:txBody>
          <a:bodyPr>
            <a:normAutofit fontScale="85000" lnSpcReduction="10000"/>
          </a:bodyPr>
          <a:lstStyle/>
          <a:p>
            <a:r>
              <a:rPr lang="en-US" dirty="0" smtClean="0"/>
              <a:t>Grasslands vary in plants and animals and are located all over the world</a:t>
            </a:r>
          </a:p>
          <a:p>
            <a:r>
              <a:rPr lang="en-US" dirty="0" smtClean="0"/>
              <a:t>What general trends do you notice in these grassland </a:t>
            </a:r>
            <a:r>
              <a:rPr lang="en-US" dirty="0" err="1" smtClean="0"/>
              <a:t>climatographs</a:t>
            </a:r>
            <a:r>
              <a:rPr lang="en-US" dirty="0" smtClean="0"/>
              <a:t>?</a:t>
            </a:r>
            <a:endParaRPr lang="en-US" dirty="0"/>
          </a:p>
        </p:txBody>
      </p:sp>
      <p:pic>
        <p:nvPicPr>
          <p:cNvPr id="19458" name="Picture 2" descr="http://morriscourse.com/elements_of_ecology/images/biome_map_temp_grasslands.jpg"/>
          <p:cNvPicPr>
            <a:picLocks noChangeAspect="1" noChangeArrowheads="1"/>
          </p:cNvPicPr>
          <p:nvPr/>
        </p:nvPicPr>
        <p:blipFill>
          <a:blip>
            <a:extLst>
              <a:ext uri="{28A0092B-C50C-407E-A947-70E740481C1C}">
                <a14:useLocalDpi xmlns:a14="http://schemas.microsoft.com/office/drawing/2010/main" val="0"/>
              </a:ext>
            </a:extLst>
          </a:blip>
          <a:srcRect/>
          <a:stretch>
            <a:fillRect/>
          </a:stretch>
        </p:blipFill>
        <p:spPr bwMode="auto">
          <a:xfrm>
            <a:off x="3048000" y="1219200"/>
            <a:ext cx="6096000" cy="4724400"/>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val="124437166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39762"/>
          </a:xfrm>
        </p:spPr>
        <p:txBody>
          <a:bodyPr>
            <a:normAutofit fontScale="90000"/>
          </a:bodyPr>
          <a:lstStyle/>
          <a:p>
            <a:r>
              <a:rPr lang="en-US" dirty="0" smtClean="0"/>
              <a:t>Lithosphere</a:t>
            </a:r>
            <a:endParaRPr lang="en-US" dirty="0"/>
          </a:p>
        </p:txBody>
      </p:sp>
      <p:sp>
        <p:nvSpPr>
          <p:cNvPr id="3" name="Content Placeholder 2"/>
          <p:cNvSpPr>
            <a:spLocks noGrp="1"/>
          </p:cNvSpPr>
          <p:nvPr>
            <p:ph idx="1"/>
          </p:nvPr>
        </p:nvSpPr>
        <p:spPr>
          <a:xfrm>
            <a:off x="457200" y="914400"/>
            <a:ext cx="8153400" cy="5211763"/>
          </a:xfrm>
        </p:spPr>
        <p:txBody>
          <a:bodyPr/>
          <a:lstStyle/>
          <a:p>
            <a:r>
              <a:rPr lang="en-US" dirty="0"/>
              <a:t>F</a:t>
            </a:r>
            <a:r>
              <a:rPr lang="en-US" dirty="0" smtClean="0"/>
              <a:t>loats on top of the fluid layer called the mantle.</a:t>
            </a:r>
          </a:p>
          <a:p>
            <a:r>
              <a:rPr lang="en-US" dirty="0"/>
              <a:t>E</a:t>
            </a:r>
            <a:r>
              <a:rPr lang="en-US" dirty="0" smtClean="0"/>
              <a:t>xtends from the Earth’s surface inward.</a:t>
            </a:r>
          </a:p>
          <a:p>
            <a:pPr lvl="1"/>
            <a:r>
              <a:rPr lang="en-US" dirty="0" smtClean="0"/>
              <a:t>as thin as 5 km, as thick as 100 km in places.</a:t>
            </a:r>
          </a:p>
          <a:p>
            <a:r>
              <a:rPr lang="en-US" dirty="0"/>
              <a:t>W</a:t>
            </a:r>
            <a:r>
              <a:rPr lang="en-US" dirty="0" smtClean="0"/>
              <a:t>armed both by </a:t>
            </a:r>
            <a:r>
              <a:rPr lang="en-US" u="sng" dirty="0" smtClean="0">
                <a:solidFill>
                  <a:srgbClr val="0000FF"/>
                </a:solidFill>
              </a:rPr>
              <a:t>the heat from the sun and the heat from Earth’s core.</a:t>
            </a:r>
            <a:endParaRPr lang="en-US" dirty="0">
              <a:solidFill>
                <a:srgbClr val="0000FF"/>
              </a:solidFill>
            </a:endParaRPr>
          </a:p>
        </p:txBody>
      </p:sp>
      <p:pic>
        <p:nvPicPr>
          <p:cNvPr id="9218" name="Picture 2" descr="http://geology12-8.wikispaces.com/file/view/lithosphere.jpg/88870817/lithosphere.jpg"/>
          <p:cNvPicPr>
            <a:picLocks noChangeAspect="1" noChangeArrowheads="1"/>
          </p:cNvPicPr>
          <p:nvPr/>
        </p:nvPicPr>
        <p:blipFill>
          <a:blip>
            <a:clrChange>
              <a:clrFrom>
                <a:srgbClr val="000000"/>
              </a:clrFrom>
              <a:clrTo>
                <a:srgbClr val="000000">
                  <a:alpha val="0"/>
                </a:srgbClr>
              </a:clrTo>
            </a:clrChange>
            <a:extLst>
              <a:ext uri="{28A0092B-C50C-407E-A947-70E740481C1C}">
                <a14:useLocalDpi xmlns:a14="http://schemas.microsoft.com/office/drawing/2010/main" val="0"/>
              </a:ext>
            </a:extLst>
          </a:blip>
          <a:srcRect/>
          <a:stretch>
            <a:fillRect/>
          </a:stretch>
        </p:blipFill>
        <p:spPr bwMode="auto">
          <a:xfrm>
            <a:off x="5562600" y="3200400"/>
            <a:ext cx="3352800" cy="3333750"/>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val="193705945"/>
      </p:ext>
    </p:extLst>
  </p:cSld>
  <p:clrMapOvr>
    <a:masterClrMapping/>
  </p:clrMapOvr>
  <p:timing>
    <p:tnLst>
      <p:par>
        <p:cTn id="1" dur="indefinite" restart="never" nodeType="tmRoot"/>
      </p:par>
    </p:tnLst>
  </p:timing>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15962"/>
          </a:xfrm>
        </p:spPr>
        <p:txBody>
          <a:bodyPr>
            <a:normAutofit fontScale="90000"/>
          </a:bodyPr>
          <a:lstStyle/>
          <a:p>
            <a:r>
              <a:rPr lang="en-US" dirty="0" smtClean="0"/>
              <a:t>Practice Problems:</a:t>
            </a:r>
            <a:endParaRPr lang="en-US" dirty="0"/>
          </a:p>
        </p:txBody>
      </p:sp>
      <p:sp>
        <p:nvSpPr>
          <p:cNvPr id="3" name="Content Placeholder 2"/>
          <p:cNvSpPr>
            <a:spLocks noGrp="1"/>
          </p:cNvSpPr>
          <p:nvPr>
            <p:ph idx="1"/>
          </p:nvPr>
        </p:nvSpPr>
        <p:spPr>
          <a:xfrm>
            <a:off x="457200" y="1143000"/>
            <a:ext cx="8229600" cy="4983163"/>
          </a:xfrm>
        </p:spPr>
        <p:txBody>
          <a:bodyPr>
            <a:normAutofit fontScale="92500" lnSpcReduction="20000"/>
          </a:bodyPr>
          <a:lstStyle/>
          <a:p>
            <a:r>
              <a:rPr lang="en-US" dirty="0" smtClean="0"/>
              <a:t>Below are five </a:t>
            </a:r>
            <a:r>
              <a:rPr lang="en-US" dirty="0" err="1" smtClean="0"/>
              <a:t>climatographs</a:t>
            </a:r>
            <a:r>
              <a:rPr lang="en-US" dirty="0" smtClean="0"/>
              <a:t> that represent five </a:t>
            </a:r>
            <a:r>
              <a:rPr lang="en-US" b="1" u="sng" dirty="0" smtClean="0">
                <a:solidFill>
                  <a:srgbClr val="0000FF"/>
                </a:solidFill>
              </a:rPr>
              <a:t>Canadian</a:t>
            </a:r>
            <a:r>
              <a:rPr lang="en-US" dirty="0" smtClean="0"/>
              <a:t> cities.</a:t>
            </a:r>
          </a:p>
          <a:p>
            <a:r>
              <a:rPr lang="en-US" dirty="0" smtClean="0"/>
              <a:t>1) Match each </a:t>
            </a:r>
            <a:r>
              <a:rPr lang="en-US" dirty="0" err="1" smtClean="0"/>
              <a:t>climatograph</a:t>
            </a:r>
            <a:r>
              <a:rPr lang="en-US" dirty="0" smtClean="0"/>
              <a:t> with the biome it represents</a:t>
            </a:r>
          </a:p>
          <a:p>
            <a:r>
              <a:rPr lang="en-US" dirty="0" smtClean="0"/>
              <a:t>2) Which biome is not represented?</a:t>
            </a:r>
          </a:p>
          <a:p>
            <a:r>
              <a:rPr lang="en-US" dirty="0" smtClean="0"/>
              <a:t>3) Match the biome with its city.  The five cities are:</a:t>
            </a:r>
          </a:p>
          <a:p>
            <a:pPr lvl="1"/>
            <a:r>
              <a:rPr lang="en-US" dirty="0" smtClean="0"/>
              <a:t>Ottawa, ON</a:t>
            </a:r>
          </a:p>
          <a:p>
            <a:pPr lvl="1"/>
            <a:r>
              <a:rPr lang="en-US" dirty="0" smtClean="0"/>
              <a:t>Grande Prairie, AB</a:t>
            </a:r>
          </a:p>
          <a:p>
            <a:pPr lvl="1"/>
            <a:r>
              <a:rPr lang="en-US" dirty="0" smtClean="0"/>
              <a:t>Whitehorse, YT</a:t>
            </a:r>
          </a:p>
          <a:p>
            <a:pPr lvl="1"/>
            <a:r>
              <a:rPr lang="en-US" dirty="0" smtClean="0"/>
              <a:t>Nanaimo, BC</a:t>
            </a:r>
          </a:p>
          <a:p>
            <a:pPr lvl="1"/>
            <a:r>
              <a:rPr lang="en-US" dirty="0" smtClean="0"/>
              <a:t>Calgary, AB</a:t>
            </a:r>
            <a:endParaRPr lang="en-US" dirty="0"/>
          </a:p>
        </p:txBody>
      </p:sp>
    </p:spTree>
    <p:extLst>
      <p:ext uri="{BB962C8B-B14F-4D97-AF65-F5344CB8AC3E}">
        <p14:creationId xmlns:p14="http://schemas.microsoft.com/office/powerpoint/2010/main" val="135818831"/>
      </p:ext>
    </p:extLst>
  </p:cSld>
  <p:clrMapOvr>
    <a:masterClrMapping/>
  </p:clrMapOvr>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a:p>
        </p:txBody>
      </p:sp>
      <p:sp>
        <p:nvSpPr>
          <p:cNvPr id="3" name="Subtitle 2"/>
          <p:cNvSpPr>
            <a:spLocks noGrp="1"/>
          </p:cNvSpPr>
          <p:nvPr>
            <p:ph type="subTitle" idx="1"/>
          </p:nvPr>
        </p:nvSpPr>
        <p:spPr/>
        <p:txBody>
          <a:bodyPr/>
          <a:lstStyle/>
          <a:p>
            <a:endParaRPr lang="en-US"/>
          </a:p>
        </p:txBody>
      </p:sp>
    </p:spTree>
  </p:cSld>
  <p:clrMapOvr>
    <a:masterClrMapping/>
  </p:clrMapOvr>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a:p>
        </p:txBody>
      </p:sp>
      <p:sp>
        <p:nvSpPr>
          <p:cNvPr id="3" name="Subtitle 2"/>
          <p:cNvSpPr>
            <a:spLocks noGrp="1"/>
          </p:cNvSpPr>
          <p:nvPr>
            <p:ph type="subTitle" idx="1"/>
          </p:nvPr>
        </p:nvSpPr>
        <p:spPr/>
        <p:txBody>
          <a:bodyPr/>
          <a:lstStyle/>
          <a:p>
            <a:endParaRPr lang="en-US"/>
          </a:p>
        </p:txBody>
      </p:sp>
    </p:spTree>
  </p:cSld>
  <p:clrMapOvr>
    <a:masterClrMapping/>
  </p:clrMapOvr>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a:p>
        </p:txBody>
      </p:sp>
      <p:sp>
        <p:nvSpPr>
          <p:cNvPr id="3" name="Subtitle 2"/>
          <p:cNvSpPr>
            <a:spLocks noGrp="1"/>
          </p:cNvSpPr>
          <p:nvPr>
            <p:ph type="subTitle" idx="1"/>
          </p:nvPr>
        </p:nvSpPr>
        <p:spPr/>
        <p:txBody>
          <a:bodyPr/>
          <a:lstStyle/>
          <a:p>
            <a:endParaRPr lang="en-US"/>
          </a:p>
        </p:txBody>
      </p:sp>
    </p:spTree>
  </p:cSld>
  <p:clrMapOvr>
    <a:masterClrMapping/>
  </p:clrMapOvr>
</p:sld>
</file>

<file path=ppt/slides/slide1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a:p>
        </p:txBody>
      </p:sp>
      <p:sp>
        <p:nvSpPr>
          <p:cNvPr id="3" name="Subtitle 2"/>
          <p:cNvSpPr>
            <a:spLocks noGrp="1"/>
          </p:cNvSpPr>
          <p:nvPr>
            <p:ph type="subTitle" idx="1"/>
          </p:nvPr>
        </p:nvSpPr>
        <p:spPr/>
        <p:txBody>
          <a:bodyPr/>
          <a:lstStyle/>
          <a:p>
            <a:endParaRPr lang="en-US"/>
          </a:p>
        </p:txBody>
      </p:sp>
    </p:spTree>
  </p:cSld>
  <p:clrMapOvr>
    <a:masterClrMapping/>
  </p:clrMapOvr>
</p:sld>
</file>

<file path=ppt/slides/slide1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a:p>
        </p:txBody>
      </p:sp>
      <p:sp>
        <p:nvSpPr>
          <p:cNvPr id="3" name="Subtitle 2"/>
          <p:cNvSpPr>
            <a:spLocks noGrp="1"/>
          </p:cNvSpPr>
          <p:nvPr>
            <p:ph type="subTitle" idx="1"/>
          </p:nvPr>
        </p:nvSpPr>
        <p:spPr/>
        <p:txBody>
          <a:bodyPr/>
          <a:lstStyle/>
          <a:p>
            <a:endParaRPr lang="en-US"/>
          </a:p>
        </p:txBody>
      </p:sp>
    </p:spTree>
  </p:cSld>
  <p:clrMapOvr>
    <a:masterClrMapping/>
  </p:clrMapOvr>
</p:sld>
</file>

<file path=ppt/slides/slide1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a:p>
        </p:txBody>
      </p:sp>
      <p:sp>
        <p:nvSpPr>
          <p:cNvPr id="3" name="Subtitle 2"/>
          <p:cNvSpPr>
            <a:spLocks noGrp="1"/>
          </p:cNvSpPr>
          <p:nvPr>
            <p:ph type="subTitle" idx="1"/>
          </p:nvPr>
        </p:nvSpPr>
        <p:spPr/>
        <p:txBody>
          <a:bodyPr/>
          <a:lstStyle/>
          <a:p>
            <a:endParaRPr lang="en-US"/>
          </a:p>
        </p:txBody>
      </p:sp>
    </p:spTree>
  </p:cSld>
  <p:clrMapOvr>
    <a:masterClrMapping/>
  </p:clrMapOvr>
</p:sld>
</file>

<file path=ppt/slides/slide1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rot="10800000" flipV="1">
            <a:off x="722313" y="1524001"/>
            <a:ext cx="7772400" cy="4038600"/>
          </a:xfrm>
        </p:spPr>
        <p:txBody>
          <a:bodyPr>
            <a:normAutofit/>
          </a:bodyPr>
          <a:lstStyle/>
          <a:p>
            <a:r>
              <a:rPr lang="en-US" dirty="0" smtClean="0"/>
              <a:t>Unit D</a:t>
            </a:r>
            <a:endParaRPr lang="en-US" dirty="0"/>
          </a:p>
        </p:txBody>
      </p:sp>
      <p:sp>
        <p:nvSpPr>
          <p:cNvPr id="3" name="Text Placeholder 2"/>
          <p:cNvSpPr>
            <a:spLocks noGrp="1"/>
          </p:cNvSpPr>
          <p:nvPr>
            <p:ph type="body" idx="1"/>
          </p:nvPr>
        </p:nvSpPr>
        <p:spPr>
          <a:xfrm>
            <a:off x="722313" y="533401"/>
            <a:ext cx="7772400" cy="761999"/>
          </a:xfrm>
        </p:spPr>
        <p:txBody>
          <a:bodyPr/>
          <a:lstStyle/>
          <a:p>
            <a:r>
              <a:rPr lang="en-US" dirty="0" smtClean="0"/>
              <a:t>D3 – Climate Change</a:t>
            </a:r>
            <a:endParaRPr lang="en-US" dirty="0"/>
          </a:p>
        </p:txBody>
      </p:sp>
      <p:pic>
        <p:nvPicPr>
          <p:cNvPr id="4" name="Picture 3" descr="Screen Shot 2017-01-07 at 10.11.29 PM.png"/>
          <p:cNvPicPr>
            <a:picLocks noChangeAspect="1"/>
          </p:cNvPicPr>
          <p:nvPr/>
        </p:nvPicPr>
        <p:blipFill>
          <a:blip>
            <a:extLst>
              <a:ext uri="{28A0092B-C50C-407E-A947-70E740481C1C}">
                <a14:useLocalDpi xmlns:a14="http://schemas.microsoft.com/office/drawing/2010/main" val="0"/>
              </a:ext>
            </a:extLst>
          </a:blip>
          <a:stretch>
            <a:fillRect/>
          </a:stretch>
        </p:blipFill>
        <p:spPr>
          <a:xfrm>
            <a:off x="838200" y="2286000"/>
            <a:ext cx="7658100" cy="3949700"/>
          </a:xfrm>
          <a:prstGeom prst="rect">
            <a:avLst/>
          </a:prstGeom>
        </p:spPr>
      </p:pic>
    </p:spTree>
    <p:extLst>
      <p:ext uri="{BB962C8B-B14F-4D97-AF65-F5344CB8AC3E}">
        <p14:creationId xmlns:p14="http://schemas.microsoft.com/office/powerpoint/2010/main" val="1314459993"/>
      </p:ext>
    </p:extLst>
  </p:cSld>
  <p:clrMapOvr>
    <a:masterClrMapping/>
  </p:clrMapOvr>
</p:sld>
</file>

<file path=ppt/slides/slide1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39762"/>
          </a:xfrm>
        </p:spPr>
        <p:txBody>
          <a:bodyPr>
            <a:normAutofit fontScale="90000"/>
          </a:bodyPr>
          <a:lstStyle/>
          <a:p>
            <a:r>
              <a:rPr lang="en-US" dirty="0" smtClean="0"/>
              <a:t>Changes in Greenhouses Gases</a:t>
            </a:r>
            <a:endParaRPr lang="en-US" dirty="0"/>
          </a:p>
        </p:txBody>
      </p:sp>
      <p:sp>
        <p:nvSpPr>
          <p:cNvPr id="3" name="Content Placeholder 2"/>
          <p:cNvSpPr>
            <a:spLocks noGrp="1"/>
          </p:cNvSpPr>
          <p:nvPr>
            <p:ph idx="1"/>
          </p:nvPr>
        </p:nvSpPr>
        <p:spPr>
          <a:xfrm>
            <a:off x="457200" y="990600"/>
            <a:ext cx="8229600" cy="5257799"/>
          </a:xfrm>
        </p:spPr>
        <p:txBody>
          <a:bodyPr>
            <a:normAutofit/>
          </a:bodyPr>
          <a:lstStyle/>
          <a:p>
            <a:r>
              <a:rPr lang="en-US" dirty="0" smtClean="0"/>
              <a:t>Recall, water </a:t>
            </a:r>
            <a:r>
              <a:rPr lang="en-US" dirty="0" err="1" smtClean="0"/>
              <a:t>vapour</a:t>
            </a:r>
            <a:r>
              <a:rPr lang="en-US" dirty="0" smtClean="0"/>
              <a:t> is the </a:t>
            </a:r>
            <a:r>
              <a:rPr lang="en-US" u="sng" dirty="0" smtClean="0">
                <a:solidFill>
                  <a:srgbClr val="0000FF"/>
                </a:solidFill>
              </a:rPr>
              <a:t>most abundant naturally-occurring greenhouse gas.</a:t>
            </a:r>
          </a:p>
          <a:p>
            <a:pPr marL="0" indent="0">
              <a:buNone/>
            </a:pPr>
            <a:endParaRPr lang="en-US" dirty="0" smtClean="0"/>
          </a:p>
          <a:p>
            <a:r>
              <a:rPr lang="en-US" dirty="0" smtClean="0"/>
              <a:t>Other greenhouse gases also play a role, and are produced by human activity, such as </a:t>
            </a:r>
            <a:r>
              <a:rPr lang="en-US" u="sng" dirty="0" smtClean="0">
                <a:solidFill>
                  <a:srgbClr val="0000FF"/>
                </a:solidFill>
              </a:rPr>
              <a:t>industry and agriculture.</a:t>
            </a:r>
            <a:endParaRPr lang="en-US" dirty="0" smtClean="0">
              <a:solidFill>
                <a:srgbClr val="0000FF"/>
              </a:solidFill>
            </a:endParaRPr>
          </a:p>
        </p:txBody>
      </p:sp>
    </p:spTree>
    <p:extLst>
      <p:ext uri="{BB962C8B-B14F-4D97-AF65-F5344CB8AC3E}">
        <p14:creationId xmlns:p14="http://schemas.microsoft.com/office/powerpoint/2010/main" val="665006716"/>
      </p:ext>
    </p:extLst>
  </p:cSld>
  <p:clrMapOvr>
    <a:masterClrMapping/>
  </p:clrMapOvr>
  <p:timing>
    <p:tnLst>
      <p:par>
        <p:cTn id="1" dur="indefinite" restart="never" nodeType="tmRoot"/>
      </p:par>
    </p:tnLst>
  </p:timing>
</p:sld>
</file>

<file path=ppt/slides/slide1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39762"/>
          </a:xfrm>
        </p:spPr>
        <p:txBody>
          <a:bodyPr>
            <a:normAutofit fontScale="90000"/>
          </a:bodyPr>
          <a:lstStyle/>
          <a:p>
            <a:r>
              <a:rPr lang="en-US" dirty="0" smtClean="0"/>
              <a:t>Changes in Greenhouses Gases</a:t>
            </a:r>
            <a:endParaRPr lang="en-US" dirty="0"/>
          </a:p>
        </p:txBody>
      </p:sp>
      <p:sp>
        <p:nvSpPr>
          <p:cNvPr id="3" name="Content Placeholder 2"/>
          <p:cNvSpPr>
            <a:spLocks noGrp="1"/>
          </p:cNvSpPr>
          <p:nvPr>
            <p:ph idx="1"/>
          </p:nvPr>
        </p:nvSpPr>
        <p:spPr>
          <a:xfrm>
            <a:off x="457200" y="990600"/>
            <a:ext cx="8229600" cy="5257799"/>
          </a:xfrm>
        </p:spPr>
        <p:txBody>
          <a:bodyPr>
            <a:normAutofit/>
          </a:bodyPr>
          <a:lstStyle/>
          <a:p>
            <a:r>
              <a:rPr lang="en-US" dirty="0" smtClean="0"/>
              <a:t>You can compare the effect of a specific greenhouse gas based on two factors:</a:t>
            </a:r>
          </a:p>
          <a:p>
            <a:pPr lvl="1"/>
            <a:r>
              <a:rPr lang="en-US" b="1" dirty="0"/>
              <a:t>P</a:t>
            </a:r>
            <a:r>
              <a:rPr lang="en-US" b="1" dirty="0" smtClean="0"/>
              <a:t>ersistence</a:t>
            </a:r>
            <a:r>
              <a:rPr lang="en-US" dirty="0" smtClean="0"/>
              <a:t> reflects </a:t>
            </a:r>
            <a:r>
              <a:rPr lang="en-US" u="sng" dirty="0" smtClean="0">
                <a:solidFill>
                  <a:srgbClr val="0000FF"/>
                </a:solidFill>
              </a:rPr>
              <a:t>the number of years the gas remains in the atmosphere.</a:t>
            </a:r>
            <a:endParaRPr lang="en-US" b="1" dirty="0" smtClean="0">
              <a:solidFill>
                <a:srgbClr val="0000FF"/>
              </a:solidFill>
            </a:endParaRPr>
          </a:p>
          <a:p>
            <a:pPr lvl="1"/>
            <a:r>
              <a:rPr lang="en-US" dirty="0"/>
              <a:t>T</a:t>
            </a:r>
            <a:r>
              <a:rPr lang="en-US" dirty="0" smtClean="0"/>
              <a:t>he </a:t>
            </a:r>
            <a:r>
              <a:rPr lang="en-US" b="1" dirty="0" smtClean="0"/>
              <a:t>Global Warming Potential</a:t>
            </a:r>
            <a:r>
              <a:rPr lang="en-US" dirty="0" smtClean="0"/>
              <a:t> (GWP) of a gas represents its ability to </a:t>
            </a:r>
            <a:r>
              <a:rPr lang="en-US" u="sng" dirty="0" smtClean="0">
                <a:solidFill>
                  <a:srgbClr val="0000FF"/>
                </a:solidFill>
              </a:rPr>
              <a:t>trap thermal energy in the atmosphere.</a:t>
            </a:r>
            <a:endParaRPr lang="en-US" dirty="0" smtClean="0">
              <a:solidFill>
                <a:srgbClr val="0000FF"/>
              </a:solidFill>
            </a:endParaRPr>
          </a:p>
        </p:txBody>
      </p:sp>
      <p:graphicFrame>
        <p:nvGraphicFramePr>
          <p:cNvPr id="5" name="Content Placeholder 3"/>
          <p:cNvGraphicFramePr>
            <a:graphicFrameLocks/>
          </p:cNvGraphicFramePr>
          <p:nvPr>
            <p:extLst>
              <p:ext uri="{D42A27DB-BD31-4B8C-83A1-F6EECF244321}">
                <p14:modId xmlns:p14="http://schemas.microsoft.com/office/powerpoint/2010/main" val="2085652427"/>
              </p:ext>
            </p:extLst>
          </p:nvPr>
        </p:nvGraphicFramePr>
        <p:xfrm>
          <a:off x="2286000" y="4648200"/>
          <a:ext cx="5410200" cy="2092960"/>
        </p:xfrm>
        <a:graphic>
          <a:graphicData uri="http://schemas.openxmlformats.org/drawingml/2006/table">
            <a:tbl>
              <a:tblPr firstRow="1" bandRow="1">
                <a:tableStyleId>{5C22544A-7EE6-4342-B048-85BDC9FD1C3A}</a:tableStyleId>
              </a:tblPr>
              <a:tblGrid>
                <a:gridCol w="2451497">
                  <a:extLst>
                    <a:ext uri="{9D8B030D-6E8A-4147-A177-3AD203B41FA5}">
                      <a16:colId xmlns:a16="http://schemas.microsoft.com/office/drawing/2014/main" val="20000"/>
                    </a:ext>
                  </a:extLst>
                </a:gridCol>
                <a:gridCol w="778773">
                  <a:extLst>
                    <a:ext uri="{9D8B030D-6E8A-4147-A177-3AD203B41FA5}">
                      <a16:colId xmlns:a16="http://schemas.microsoft.com/office/drawing/2014/main" val="20001"/>
                    </a:ext>
                  </a:extLst>
                </a:gridCol>
                <a:gridCol w="2179930">
                  <a:extLst>
                    <a:ext uri="{9D8B030D-6E8A-4147-A177-3AD203B41FA5}">
                      <a16:colId xmlns:a16="http://schemas.microsoft.com/office/drawing/2014/main" val="20002"/>
                    </a:ext>
                  </a:extLst>
                </a:gridCol>
              </a:tblGrid>
              <a:tr h="523240">
                <a:tc>
                  <a:txBody>
                    <a:bodyPr/>
                    <a:lstStyle/>
                    <a:p>
                      <a:r>
                        <a:rPr lang="en-US" dirty="0" smtClean="0"/>
                        <a:t>Gas</a:t>
                      </a:r>
                      <a:endParaRPr lang="en-US" dirty="0"/>
                    </a:p>
                  </a:txBody>
                  <a:tcPr/>
                </a:tc>
                <a:tc>
                  <a:txBody>
                    <a:bodyPr/>
                    <a:lstStyle/>
                    <a:p>
                      <a:pPr algn="ctr"/>
                      <a:r>
                        <a:rPr lang="en-US" dirty="0" smtClean="0"/>
                        <a:t>GWP</a:t>
                      </a:r>
                      <a:endParaRPr lang="en-US" dirty="0"/>
                    </a:p>
                  </a:txBody>
                  <a:tcPr/>
                </a:tc>
                <a:tc>
                  <a:txBody>
                    <a:bodyPr/>
                    <a:lstStyle/>
                    <a:p>
                      <a:pPr algn="ctr"/>
                      <a:r>
                        <a:rPr lang="en-US" dirty="0" smtClean="0"/>
                        <a:t>Persistence (years)</a:t>
                      </a:r>
                      <a:endParaRPr lang="en-US" dirty="0"/>
                    </a:p>
                  </a:txBody>
                  <a:tcPr/>
                </a:tc>
                <a:extLst>
                  <a:ext uri="{0D108BD9-81ED-4DB2-BD59-A6C34878D82A}">
                    <a16:rowId xmlns:a16="http://schemas.microsoft.com/office/drawing/2014/main" val="10000"/>
                  </a:ext>
                </a:extLst>
              </a:tr>
              <a:tr h="523240">
                <a:tc>
                  <a:txBody>
                    <a:bodyPr/>
                    <a:lstStyle/>
                    <a:p>
                      <a:r>
                        <a:rPr lang="en-US" dirty="0" smtClean="0"/>
                        <a:t>carbon dioxide (CO</a:t>
                      </a:r>
                      <a:r>
                        <a:rPr lang="en-US" baseline="-25000" dirty="0" smtClean="0"/>
                        <a:t>2</a:t>
                      </a:r>
                      <a:r>
                        <a:rPr lang="en-US" baseline="0" dirty="0" smtClean="0"/>
                        <a:t>)</a:t>
                      </a:r>
                      <a:endParaRPr lang="en-US" dirty="0"/>
                    </a:p>
                  </a:txBody>
                  <a:tcPr/>
                </a:tc>
                <a:tc>
                  <a:txBody>
                    <a:bodyPr/>
                    <a:lstStyle/>
                    <a:p>
                      <a:pPr algn="ctr"/>
                      <a:r>
                        <a:rPr lang="en-US" dirty="0" smtClean="0"/>
                        <a:t>1</a:t>
                      </a:r>
                      <a:endParaRPr lang="en-US" dirty="0"/>
                    </a:p>
                  </a:txBody>
                  <a:tcPr/>
                </a:tc>
                <a:tc>
                  <a:txBody>
                    <a:bodyPr/>
                    <a:lstStyle/>
                    <a:p>
                      <a:pPr algn="ctr"/>
                      <a:r>
                        <a:rPr lang="en-US" dirty="0" smtClean="0"/>
                        <a:t>50-200</a:t>
                      </a:r>
                      <a:endParaRPr lang="en-US" dirty="0"/>
                    </a:p>
                  </a:txBody>
                  <a:tcPr/>
                </a:tc>
                <a:extLst>
                  <a:ext uri="{0D108BD9-81ED-4DB2-BD59-A6C34878D82A}">
                    <a16:rowId xmlns:a16="http://schemas.microsoft.com/office/drawing/2014/main" val="10001"/>
                  </a:ext>
                </a:extLst>
              </a:tr>
              <a:tr h="523240">
                <a:tc>
                  <a:txBody>
                    <a:bodyPr/>
                    <a:lstStyle/>
                    <a:p>
                      <a:r>
                        <a:rPr lang="en-US" dirty="0" smtClean="0"/>
                        <a:t>methane (CH</a:t>
                      </a:r>
                      <a:r>
                        <a:rPr lang="en-US" baseline="-25000" dirty="0" smtClean="0"/>
                        <a:t>4</a:t>
                      </a:r>
                      <a:r>
                        <a:rPr lang="en-US" baseline="0" dirty="0" smtClean="0"/>
                        <a:t>)</a:t>
                      </a:r>
                      <a:endParaRPr lang="en-US" dirty="0"/>
                    </a:p>
                  </a:txBody>
                  <a:tcPr/>
                </a:tc>
                <a:tc>
                  <a:txBody>
                    <a:bodyPr/>
                    <a:lstStyle/>
                    <a:p>
                      <a:pPr algn="ctr"/>
                      <a:r>
                        <a:rPr lang="en-US" dirty="0" smtClean="0"/>
                        <a:t>23</a:t>
                      </a:r>
                      <a:endParaRPr lang="en-US" dirty="0"/>
                    </a:p>
                  </a:txBody>
                  <a:tcPr/>
                </a:tc>
                <a:tc>
                  <a:txBody>
                    <a:bodyPr/>
                    <a:lstStyle/>
                    <a:p>
                      <a:pPr algn="ctr"/>
                      <a:r>
                        <a:rPr lang="en-US" dirty="0" smtClean="0"/>
                        <a:t>10</a:t>
                      </a:r>
                      <a:endParaRPr lang="en-US" dirty="0"/>
                    </a:p>
                  </a:txBody>
                  <a:tcPr/>
                </a:tc>
                <a:extLst>
                  <a:ext uri="{0D108BD9-81ED-4DB2-BD59-A6C34878D82A}">
                    <a16:rowId xmlns:a16="http://schemas.microsoft.com/office/drawing/2014/main" val="10002"/>
                  </a:ext>
                </a:extLst>
              </a:tr>
              <a:tr h="523240">
                <a:tc>
                  <a:txBody>
                    <a:bodyPr/>
                    <a:lstStyle/>
                    <a:p>
                      <a:r>
                        <a:rPr lang="en-US" dirty="0" smtClean="0"/>
                        <a:t>nitrous oxide (N</a:t>
                      </a:r>
                      <a:r>
                        <a:rPr lang="en-US" baseline="-25000" dirty="0" smtClean="0"/>
                        <a:t>2</a:t>
                      </a:r>
                      <a:r>
                        <a:rPr lang="en-US" baseline="0" dirty="0" smtClean="0"/>
                        <a:t>O)</a:t>
                      </a:r>
                      <a:endParaRPr lang="en-US" dirty="0"/>
                    </a:p>
                  </a:txBody>
                  <a:tcPr/>
                </a:tc>
                <a:tc>
                  <a:txBody>
                    <a:bodyPr/>
                    <a:lstStyle/>
                    <a:p>
                      <a:pPr algn="ctr"/>
                      <a:r>
                        <a:rPr lang="en-US" dirty="0" smtClean="0"/>
                        <a:t>296</a:t>
                      </a:r>
                      <a:endParaRPr lang="en-US" dirty="0"/>
                    </a:p>
                  </a:txBody>
                  <a:tcPr/>
                </a:tc>
                <a:tc>
                  <a:txBody>
                    <a:bodyPr/>
                    <a:lstStyle/>
                    <a:p>
                      <a:pPr algn="ctr"/>
                      <a:r>
                        <a:rPr lang="en-US" dirty="0" smtClean="0"/>
                        <a:t>120</a:t>
                      </a:r>
                      <a:endParaRPr lang="en-US" dirty="0"/>
                    </a:p>
                  </a:txBody>
                  <a:tcPr/>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86038967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a:p>
        </p:txBody>
      </p:sp>
      <p:sp>
        <p:nvSpPr>
          <p:cNvPr id="3" name="Subtitle 2"/>
          <p:cNvSpPr>
            <a:spLocks noGrp="1"/>
          </p:cNvSpPr>
          <p:nvPr>
            <p:ph type="subTitle" idx="1"/>
          </p:nvPr>
        </p:nvSpPr>
        <p:spPr/>
        <p:txBody>
          <a:bodyPr/>
          <a:lstStyle/>
          <a:p>
            <a:endParaRPr lang="en-US"/>
          </a:p>
        </p:txBody>
      </p:sp>
    </p:spTree>
  </p:cSld>
  <p:clrMapOvr>
    <a:masterClrMapping/>
  </p:clrMapOvr>
</p:sld>
</file>

<file path=ppt/slides/slide1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39762"/>
          </a:xfrm>
        </p:spPr>
        <p:txBody>
          <a:bodyPr>
            <a:normAutofit fontScale="90000"/>
          </a:bodyPr>
          <a:lstStyle/>
          <a:p>
            <a:r>
              <a:rPr lang="en-US" dirty="0" smtClean="0"/>
              <a:t>Changes in Greenhouse Gases</a:t>
            </a:r>
            <a:endParaRPr lang="en-US" dirty="0"/>
          </a:p>
        </p:txBody>
      </p:sp>
      <p:sp>
        <p:nvSpPr>
          <p:cNvPr id="5" name="Content Placeholder 4"/>
          <p:cNvSpPr>
            <a:spLocks noGrp="1"/>
          </p:cNvSpPr>
          <p:nvPr>
            <p:ph idx="1"/>
          </p:nvPr>
        </p:nvSpPr>
        <p:spPr>
          <a:xfrm>
            <a:off x="457200" y="1066800"/>
            <a:ext cx="8229600" cy="5059363"/>
          </a:xfrm>
        </p:spPr>
        <p:txBody>
          <a:bodyPr/>
          <a:lstStyle/>
          <a:p>
            <a:r>
              <a:rPr lang="en-US" dirty="0"/>
              <a:t>A</a:t>
            </a:r>
            <a:r>
              <a:rPr lang="en-US" dirty="0" smtClean="0"/>
              <a:t>lthough water </a:t>
            </a:r>
            <a:r>
              <a:rPr lang="en-US" dirty="0" err="1" smtClean="0"/>
              <a:t>vapour</a:t>
            </a:r>
            <a:r>
              <a:rPr lang="en-US" dirty="0" smtClean="0"/>
              <a:t> plays the largest role in the greenhouse effect, it is </a:t>
            </a:r>
            <a:r>
              <a:rPr lang="en-US" u="sng" dirty="0" smtClean="0">
                <a:solidFill>
                  <a:srgbClr val="0000FF"/>
                </a:solidFill>
              </a:rPr>
              <a:t>naturally kept in balance by the hydrologic cycle.</a:t>
            </a:r>
            <a:endParaRPr lang="en-US" dirty="0" smtClean="0">
              <a:solidFill>
                <a:srgbClr val="0000FF"/>
              </a:solidFill>
            </a:endParaRPr>
          </a:p>
          <a:p>
            <a:r>
              <a:rPr lang="en-US" dirty="0"/>
              <a:t>T</a:t>
            </a:r>
            <a:r>
              <a:rPr lang="en-US" dirty="0" smtClean="0"/>
              <a:t>he greenhouse gases that we’re most concerned about, therefore, are </a:t>
            </a:r>
            <a:r>
              <a:rPr lang="en-US" u="sng" dirty="0" smtClean="0">
                <a:solidFill>
                  <a:srgbClr val="0000FF"/>
                </a:solidFill>
              </a:rPr>
              <a:t>the gases that aren’t kept in balance</a:t>
            </a:r>
            <a:r>
              <a:rPr lang="en-US" dirty="0" smtClean="0"/>
              <a:t>, especially </a:t>
            </a:r>
            <a:r>
              <a:rPr lang="en-US" u="sng" dirty="0" smtClean="0">
                <a:solidFill>
                  <a:srgbClr val="0000FF"/>
                </a:solidFill>
              </a:rPr>
              <a:t>carbon dioxide.</a:t>
            </a:r>
            <a:endParaRPr lang="en-US" dirty="0" smtClean="0">
              <a:solidFill>
                <a:srgbClr val="0000FF"/>
              </a:solidFill>
            </a:endParaRPr>
          </a:p>
          <a:p>
            <a:endParaRPr lang="en-US" dirty="0"/>
          </a:p>
        </p:txBody>
      </p:sp>
    </p:spTree>
    <p:extLst>
      <p:ext uri="{BB962C8B-B14F-4D97-AF65-F5344CB8AC3E}">
        <p14:creationId xmlns:p14="http://schemas.microsoft.com/office/powerpoint/2010/main" val="1684505675"/>
      </p:ext>
    </p:extLst>
  </p:cSld>
  <p:clrMapOvr>
    <a:masterClrMapping/>
  </p:clrMapOvr>
</p:sld>
</file>

<file path=ppt/slides/slide1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28600"/>
            <a:ext cx="9144000" cy="457200"/>
          </a:xfrm>
        </p:spPr>
        <p:txBody>
          <a:bodyPr>
            <a:normAutofit fontScale="90000"/>
          </a:bodyPr>
          <a:lstStyle/>
          <a:p>
            <a:r>
              <a:rPr lang="en-US" dirty="0" smtClean="0"/>
              <a:t>Measuring a Change in Greenhouse </a:t>
            </a:r>
            <a:r>
              <a:rPr lang="en-US" dirty="0"/>
              <a:t>G</a:t>
            </a:r>
            <a:r>
              <a:rPr lang="en-US" dirty="0" smtClean="0"/>
              <a:t>ases</a:t>
            </a:r>
            <a:endParaRPr lang="en-US" dirty="0"/>
          </a:p>
        </p:txBody>
      </p:sp>
      <p:sp>
        <p:nvSpPr>
          <p:cNvPr id="3" name="Content Placeholder 2"/>
          <p:cNvSpPr>
            <a:spLocks noGrp="1"/>
          </p:cNvSpPr>
          <p:nvPr>
            <p:ph idx="1"/>
          </p:nvPr>
        </p:nvSpPr>
        <p:spPr>
          <a:xfrm>
            <a:off x="304800" y="1066800"/>
            <a:ext cx="4648200" cy="2984043"/>
          </a:xfrm>
        </p:spPr>
        <p:txBody>
          <a:bodyPr>
            <a:normAutofit fontScale="92500" lnSpcReduction="10000"/>
          </a:bodyPr>
          <a:lstStyle/>
          <a:p>
            <a:r>
              <a:rPr lang="en-US" dirty="0" smtClean="0"/>
              <a:t>Evidence of increasing atmospheric CO</a:t>
            </a:r>
            <a:r>
              <a:rPr lang="en-US" baseline="-25000" dirty="0" smtClean="0"/>
              <a:t>2, </a:t>
            </a:r>
            <a:r>
              <a:rPr lang="en-US" dirty="0" smtClean="0"/>
              <a:t>N</a:t>
            </a:r>
            <a:r>
              <a:rPr lang="en-US" baseline="-25000" dirty="0" smtClean="0"/>
              <a:t>2</a:t>
            </a:r>
            <a:r>
              <a:rPr lang="en-US" dirty="0" smtClean="0"/>
              <a:t>O, and CH</a:t>
            </a:r>
            <a:r>
              <a:rPr lang="en-US" baseline="-25000" dirty="0" smtClean="0"/>
              <a:t>4</a:t>
            </a:r>
            <a:r>
              <a:rPr lang="en-US" dirty="0" smtClean="0"/>
              <a:t> comes from a combination of </a:t>
            </a:r>
            <a:r>
              <a:rPr lang="en-US" u="sng" dirty="0" smtClean="0">
                <a:solidFill>
                  <a:srgbClr val="0000FF"/>
                </a:solidFill>
              </a:rPr>
              <a:t>ice core samples and atmospheric measurements by weather balloons</a:t>
            </a:r>
            <a:endParaRPr lang="en-US" dirty="0" smtClean="0">
              <a:solidFill>
                <a:srgbClr val="0000FF"/>
              </a:solidFill>
            </a:endParaRPr>
          </a:p>
          <a:p>
            <a:endParaRPr lang="en-US" dirty="0"/>
          </a:p>
        </p:txBody>
      </p:sp>
      <p:pic>
        <p:nvPicPr>
          <p:cNvPr id="4" name="Picture 3" descr="C:\Documents and Settings\uwallde\My Documents\Data\AW_Science10_ppt\ Images_AWS&amp;T10\UnitD\D11_FigD3_4.jpg"/>
          <p:cNvPicPr>
            <a:picLocks noChangeAspect="1" noChangeArrowheads="1"/>
          </p:cNvPicPr>
          <p:nvPr/>
        </p:nvPicPr>
        <p:blipFill rotWithShape="1">
          <a:blip>
            <a:extLst>
              <a:ext uri="{28A0092B-C50C-407E-A947-70E740481C1C}">
                <a14:useLocalDpi xmlns:a14="http://schemas.microsoft.com/office/drawing/2010/main" val="0"/>
              </a:ext>
            </a:extLst>
          </a:blip>
          <a:srcRect l="1418" t="6612" r="69776" b="50000"/>
          <a:stretch/>
        </p:blipFill>
        <p:spPr bwMode="auto">
          <a:xfrm>
            <a:off x="515198" y="4050842"/>
            <a:ext cx="4437802" cy="2807158"/>
          </a:xfrm>
          <a:prstGeom prst="rect">
            <a:avLst/>
          </a:prstGeom>
          <a:noFill/>
          <a:extLst>
            <a:ext uri="{909E8E84-426E-40dd-AFC4-6F175D3DCCD1}">
              <a14:hiddenFill xmlns:a14="http://schemas.microsoft.com/office/drawing/2010/main" xmlns="">
                <a:solidFill>
                  <a:srgbClr val="FFFFFF"/>
                </a:solidFill>
              </a14:hiddenFill>
            </a:ext>
          </a:extLst>
        </p:spPr>
      </p:pic>
      <p:pic>
        <p:nvPicPr>
          <p:cNvPr id="5" name="Picture 4" descr="C:\Documents and Settings\uwallde\My Documents\Data\AW_Science10_ppt\ Images_AWS&amp;T10\UnitD\D11_FigD3_4.jpg"/>
          <p:cNvPicPr>
            <a:picLocks noChangeAspect="1" noChangeArrowheads="1"/>
          </p:cNvPicPr>
          <p:nvPr/>
        </p:nvPicPr>
        <p:blipFill rotWithShape="1">
          <a:blip>
            <a:extLst>
              <a:ext uri="{28A0092B-C50C-407E-A947-70E740481C1C}">
                <a14:useLocalDpi xmlns:a14="http://schemas.microsoft.com/office/drawing/2010/main" val="0"/>
              </a:ext>
            </a:extLst>
          </a:blip>
          <a:srcRect l="33781" r="35622" b="50000"/>
          <a:stretch/>
        </p:blipFill>
        <p:spPr bwMode="auto">
          <a:xfrm>
            <a:off x="5052493" y="4050842"/>
            <a:ext cx="4090370" cy="2807158"/>
          </a:xfrm>
          <a:prstGeom prst="rect">
            <a:avLst/>
          </a:prstGeom>
          <a:noFill/>
          <a:extLst>
            <a:ext uri="{909E8E84-426E-40dd-AFC4-6F175D3DCCD1}">
              <a14:hiddenFill xmlns:a14="http://schemas.microsoft.com/office/drawing/2010/main" xmlns="">
                <a:solidFill>
                  <a:srgbClr val="FFFFFF"/>
                </a:solidFill>
              </a14:hiddenFill>
            </a:ext>
          </a:extLst>
        </p:spPr>
      </p:pic>
      <p:pic>
        <p:nvPicPr>
          <p:cNvPr id="6" name="Picture 5" descr="C:\Documents and Settings\uwallde\My Documents\Data\AW_Science10_ppt\ Images_AWS&amp;T10\UnitD\D11_FigD3_4.jpg"/>
          <p:cNvPicPr>
            <a:picLocks noChangeAspect="1" noChangeArrowheads="1"/>
          </p:cNvPicPr>
          <p:nvPr/>
        </p:nvPicPr>
        <p:blipFill rotWithShape="1">
          <a:blip>
            <a:extLst>
              <a:ext uri="{28A0092B-C50C-407E-A947-70E740481C1C}">
                <a14:useLocalDpi xmlns:a14="http://schemas.microsoft.com/office/drawing/2010/main" val="0"/>
              </a:ext>
            </a:extLst>
          </a:blip>
          <a:srcRect l="68383" t="4361" r="3334" b="50000"/>
          <a:stretch/>
        </p:blipFill>
        <p:spPr bwMode="auto">
          <a:xfrm>
            <a:off x="5052493" y="1189746"/>
            <a:ext cx="4091507" cy="2772654"/>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val="329686013"/>
      </p:ext>
    </p:extLst>
  </p:cSld>
  <p:clrMapOvr>
    <a:masterClrMapping/>
  </p:clrMapOvr>
  <p:timing>
    <p:tnLst>
      <p:par>
        <p:cTn id="1" dur="indefinite" restart="never" nodeType="tmRoot"/>
      </p:par>
    </p:tnLst>
  </p:timing>
</p:sld>
</file>

<file path=ppt/slides/slide1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92162"/>
          </a:xfrm>
        </p:spPr>
        <p:txBody>
          <a:bodyPr/>
          <a:lstStyle/>
          <a:p>
            <a:r>
              <a:rPr lang="en-US" dirty="0" smtClean="0"/>
              <a:t>Carbon Sinks &amp; Carbon Sources</a:t>
            </a:r>
            <a:endParaRPr lang="en-US" dirty="0"/>
          </a:p>
        </p:txBody>
      </p:sp>
      <p:sp>
        <p:nvSpPr>
          <p:cNvPr id="4" name="Text Placeholder 3"/>
          <p:cNvSpPr>
            <a:spLocks noGrp="1"/>
          </p:cNvSpPr>
          <p:nvPr>
            <p:ph type="body" idx="1"/>
          </p:nvPr>
        </p:nvSpPr>
        <p:spPr>
          <a:xfrm>
            <a:off x="457200" y="1143001"/>
            <a:ext cx="4040188" cy="533399"/>
          </a:xfrm>
        </p:spPr>
        <p:txBody>
          <a:bodyPr>
            <a:normAutofit/>
          </a:bodyPr>
          <a:lstStyle/>
          <a:p>
            <a:pPr algn="ctr"/>
            <a:r>
              <a:rPr lang="en-US" dirty="0" smtClean="0"/>
              <a:t>CARBON SINKS</a:t>
            </a:r>
            <a:endParaRPr lang="en-US" dirty="0"/>
          </a:p>
        </p:txBody>
      </p:sp>
      <p:sp>
        <p:nvSpPr>
          <p:cNvPr id="5" name="Content Placeholder 4"/>
          <p:cNvSpPr>
            <a:spLocks noGrp="1"/>
          </p:cNvSpPr>
          <p:nvPr>
            <p:ph sz="half" idx="2"/>
          </p:nvPr>
        </p:nvSpPr>
        <p:spPr>
          <a:xfrm>
            <a:off x="457200" y="1828800"/>
            <a:ext cx="4040188" cy="4297363"/>
          </a:xfrm>
        </p:spPr>
        <p:txBody>
          <a:bodyPr/>
          <a:lstStyle/>
          <a:p>
            <a:r>
              <a:rPr lang="en-US" dirty="0" smtClean="0"/>
              <a:t>Any process that </a:t>
            </a:r>
            <a:r>
              <a:rPr lang="en-US" u="sng" dirty="0" smtClean="0">
                <a:solidFill>
                  <a:srgbClr val="0000FF"/>
                </a:solidFill>
              </a:rPr>
              <a:t>removes carbon dioxide from the atmosphere</a:t>
            </a:r>
            <a:endParaRPr lang="en-US" dirty="0" smtClean="0">
              <a:solidFill>
                <a:srgbClr val="0000FF"/>
              </a:solidFill>
            </a:endParaRPr>
          </a:p>
          <a:p>
            <a:r>
              <a:rPr lang="en-US" dirty="0" smtClean="0"/>
              <a:t>The most significant carbon sink is </a:t>
            </a:r>
            <a:r>
              <a:rPr lang="en-US" u="sng" dirty="0" smtClean="0">
                <a:solidFill>
                  <a:srgbClr val="0000FF"/>
                </a:solidFill>
              </a:rPr>
              <a:t>photosynthesis</a:t>
            </a:r>
            <a:endParaRPr lang="en-US" dirty="0" smtClean="0">
              <a:solidFill>
                <a:srgbClr val="0000FF"/>
              </a:solidFill>
            </a:endParaRPr>
          </a:p>
          <a:p>
            <a:r>
              <a:rPr lang="en-US" dirty="0" smtClean="0"/>
              <a:t>Other carbon sinks include:</a:t>
            </a:r>
          </a:p>
          <a:p>
            <a:pPr lvl="1"/>
            <a:r>
              <a:rPr lang="en-US" dirty="0" smtClean="0"/>
              <a:t>dissolving of CO</a:t>
            </a:r>
            <a:r>
              <a:rPr lang="en-US" baseline="-25000" dirty="0" smtClean="0"/>
              <a:t>2</a:t>
            </a:r>
            <a:r>
              <a:rPr lang="en-US" dirty="0" smtClean="0"/>
              <a:t> in the ocean</a:t>
            </a:r>
          </a:p>
          <a:p>
            <a:pPr lvl="1"/>
            <a:r>
              <a:rPr lang="en-US" u="sng" dirty="0" smtClean="0">
                <a:solidFill>
                  <a:srgbClr val="0000FF"/>
                </a:solidFill>
              </a:rPr>
              <a:t>carbon sequestration initiatives</a:t>
            </a:r>
            <a:endParaRPr lang="en-US" u="sng" dirty="0">
              <a:solidFill>
                <a:srgbClr val="0000FF"/>
              </a:solidFill>
            </a:endParaRPr>
          </a:p>
        </p:txBody>
      </p:sp>
      <p:sp>
        <p:nvSpPr>
          <p:cNvPr id="6" name="Text Placeholder 5"/>
          <p:cNvSpPr>
            <a:spLocks noGrp="1"/>
          </p:cNvSpPr>
          <p:nvPr>
            <p:ph type="body" sz="quarter" idx="3"/>
          </p:nvPr>
        </p:nvSpPr>
        <p:spPr>
          <a:xfrm>
            <a:off x="4800600" y="1295399"/>
            <a:ext cx="3886200" cy="304801"/>
          </a:xfrm>
        </p:spPr>
        <p:txBody>
          <a:bodyPr>
            <a:noAutofit/>
          </a:bodyPr>
          <a:lstStyle/>
          <a:p>
            <a:pPr algn="ctr"/>
            <a:r>
              <a:rPr lang="en-US" dirty="0" smtClean="0"/>
              <a:t>CARBON SOURCES</a:t>
            </a:r>
            <a:endParaRPr lang="en-US" dirty="0"/>
          </a:p>
        </p:txBody>
      </p:sp>
      <p:sp>
        <p:nvSpPr>
          <p:cNvPr id="7" name="Content Placeholder 6"/>
          <p:cNvSpPr>
            <a:spLocks noGrp="1"/>
          </p:cNvSpPr>
          <p:nvPr>
            <p:ph sz="quarter" idx="4"/>
          </p:nvPr>
        </p:nvSpPr>
        <p:spPr>
          <a:xfrm>
            <a:off x="4645025" y="1905000"/>
            <a:ext cx="4041775" cy="4221163"/>
          </a:xfrm>
        </p:spPr>
        <p:txBody>
          <a:bodyPr>
            <a:normAutofit lnSpcReduction="10000"/>
          </a:bodyPr>
          <a:lstStyle/>
          <a:p>
            <a:r>
              <a:rPr lang="en-US" dirty="0" smtClean="0"/>
              <a:t>Any process that </a:t>
            </a:r>
            <a:r>
              <a:rPr lang="en-US" u="sng" dirty="0" smtClean="0">
                <a:solidFill>
                  <a:srgbClr val="0000FF"/>
                </a:solidFill>
              </a:rPr>
              <a:t>releases carbon dioxide into the atmosphere</a:t>
            </a:r>
            <a:endParaRPr lang="en-US" dirty="0" smtClean="0">
              <a:solidFill>
                <a:srgbClr val="0000FF"/>
              </a:solidFill>
            </a:endParaRPr>
          </a:p>
          <a:p>
            <a:r>
              <a:rPr lang="en-US" dirty="0" smtClean="0"/>
              <a:t>The most significant carbon source is </a:t>
            </a:r>
            <a:r>
              <a:rPr lang="en-US" u="sng" dirty="0" smtClean="0">
                <a:solidFill>
                  <a:srgbClr val="0000FF"/>
                </a:solidFill>
              </a:rPr>
              <a:t>fossil fuel production and combustion</a:t>
            </a:r>
            <a:endParaRPr lang="en-US" dirty="0" smtClean="0">
              <a:solidFill>
                <a:srgbClr val="0000FF"/>
              </a:solidFill>
            </a:endParaRPr>
          </a:p>
          <a:p>
            <a:r>
              <a:rPr lang="en-US" dirty="0" smtClean="0"/>
              <a:t>Other carbon sources include:</a:t>
            </a:r>
          </a:p>
          <a:p>
            <a:pPr lvl="1"/>
            <a:r>
              <a:rPr lang="en-US" u="sng" dirty="0" smtClean="0">
                <a:solidFill>
                  <a:srgbClr val="0000FF"/>
                </a:solidFill>
              </a:rPr>
              <a:t>cellular respiration</a:t>
            </a:r>
            <a:endParaRPr lang="en-US" dirty="0" smtClean="0">
              <a:solidFill>
                <a:srgbClr val="0000FF"/>
              </a:solidFill>
            </a:endParaRPr>
          </a:p>
          <a:p>
            <a:pPr lvl="1"/>
            <a:r>
              <a:rPr lang="en-US" dirty="0" smtClean="0"/>
              <a:t>weathering of rock</a:t>
            </a:r>
          </a:p>
          <a:p>
            <a:pPr lvl="1"/>
            <a:r>
              <a:rPr lang="en-US" dirty="0" smtClean="0"/>
              <a:t>decomposition of living organisms</a:t>
            </a:r>
          </a:p>
        </p:txBody>
      </p:sp>
    </p:spTree>
    <p:extLst>
      <p:ext uri="{BB962C8B-B14F-4D97-AF65-F5344CB8AC3E}">
        <p14:creationId xmlns:p14="http://schemas.microsoft.com/office/powerpoint/2010/main" val="3810987265"/>
      </p:ext>
    </p:extLst>
  </p:cSld>
  <p:clrMapOvr>
    <a:masterClrMapping/>
  </p:clrMapOvr>
</p:sld>
</file>

<file path=ppt/slides/slide1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457200" y="274638"/>
            <a:ext cx="8229600" cy="639762"/>
          </a:xfrm>
        </p:spPr>
        <p:txBody>
          <a:bodyPr>
            <a:normAutofit fontScale="90000"/>
          </a:bodyPr>
          <a:lstStyle/>
          <a:p>
            <a:r>
              <a:rPr lang="en-US" dirty="0" smtClean="0"/>
              <a:t>Other Sources</a:t>
            </a:r>
            <a:endParaRPr lang="en-US" dirty="0"/>
          </a:p>
        </p:txBody>
      </p:sp>
      <p:sp>
        <p:nvSpPr>
          <p:cNvPr id="8" name="Content Placeholder 7"/>
          <p:cNvSpPr>
            <a:spLocks noGrp="1"/>
          </p:cNvSpPr>
          <p:nvPr>
            <p:ph idx="1"/>
          </p:nvPr>
        </p:nvSpPr>
        <p:spPr>
          <a:xfrm>
            <a:off x="457200" y="1143000"/>
            <a:ext cx="8229600" cy="4983163"/>
          </a:xfrm>
        </p:spPr>
        <p:txBody>
          <a:bodyPr>
            <a:normAutofit fontScale="85000" lnSpcReduction="20000"/>
          </a:bodyPr>
          <a:lstStyle/>
          <a:p>
            <a:r>
              <a:rPr lang="en-US" dirty="0" smtClean="0"/>
              <a:t>Agriculture contributes to the greenhouse effect because </a:t>
            </a:r>
          </a:p>
          <a:p>
            <a:pPr lvl="1"/>
            <a:r>
              <a:rPr lang="en-US" dirty="0" smtClean="0"/>
              <a:t>manure and fertilizers release </a:t>
            </a:r>
            <a:r>
              <a:rPr lang="en-US" u="sng" dirty="0" smtClean="0">
                <a:solidFill>
                  <a:srgbClr val="0000FF"/>
                </a:solidFill>
              </a:rPr>
              <a:t>nitrous oxide</a:t>
            </a:r>
            <a:endParaRPr lang="en-US" dirty="0" smtClean="0">
              <a:solidFill>
                <a:srgbClr val="0000FF"/>
              </a:solidFill>
            </a:endParaRPr>
          </a:p>
          <a:p>
            <a:pPr lvl="1"/>
            <a:r>
              <a:rPr lang="en-US" dirty="0" smtClean="0"/>
              <a:t>livestock contribute </a:t>
            </a:r>
            <a:r>
              <a:rPr lang="en-US" u="sng" dirty="0" smtClean="0">
                <a:solidFill>
                  <a:srgbClr val="0000FF"/>
                </a:solidFill>
              </a:rPr>
              <a:t>methane</a:t>
            </a:r>
            <a:endParaRPr lang="en-US" dirty="0" smtClean="0">
              <a:solidFill>
                <a:srgbClr val="0000FF"/>
              </a:solidFill>
            </a:endParaRPr>
          </a:p>
          <a:p>
            <a:r>
              <a:rPr lang="en-US" b="1" dirty="0" smtClean="0"/>
              <a:t>Halocarbons</a:t>
            </a:r>
            <a:r>
              <a:rPr lang="en-US" dirty="0" smtClean="0"/>
              <a:t> are man-made chemicals used in coolants </a:t>
            </a:r>
          </a:p>
          <a:p>
            <a:pPr lvl="1"/>
            <a:r>
              <a:rPr lang="en-US" dirty="0" smtClean="0"/>
              <a:t>though their chemical structure makes them ideal for use in </a:t>
            </a:r>
            <a:r>
              <a:rPr lang="en-US" u="sng" dirty="0" smtClean="0">
                <a:solidFill>
                  <a:srgbClr val="0000FF"/>
                </a:solidFill>
              </a:rPr>
              <a:t>fridges and air conditioners</a:t>
            </a:r>
            <a:r>
              <a:rPr lang="en-US" dirty="0" smtClean="0"/>
              <a:t>, their ability to absorb thermal energy also makes them </a:t>
            </a:r>
            <a:r>
              <a:rPr lang="en-US" u="sng" dirty="0" smtClean="0">
                <a:solidFill>
                  <a:srgbClr val="0000FF"/>
                </a:solidFill>
              </a:rPr>
              <a:t>powerful greenhouse gases</a:t>
            </a:r>
            <a:endParaRPr lang="en-US" dirty="0" smtClean="0">
              <a:solidFill>
                <a:srgbClr val="0000FF"/>
              </a:solidFill>
            </a:endParaRPr>
          </a:p>
          <a:p>
            <a:pPr lvl="1"/>
            <a:r>
              <a:rPr lang="en-US" dirty="0" smtClean="0"/>
              <a:t>one category of halocarbons, called CFCs, have a GWP of 12 000 (recall, this is </a:t>
            </a:r>
            <a:r>
              <a:rPr lang="en-US" u="sng" dirty="0" smtClean="0">
                <a:solidFill>
                  <a:srgbClr val="0000FF"/>
                </a:solidFill>
              </a:rPr>
              <a:t>12 000x more than CO</a:t>
            </a:r>
            <a:r>
              <a:rPr lang="en-US" u="sng" baseline="-25000" dirty="0" smtClean="0">
                <a:solidFill>
                  <a:srgbClr val="0000FF"/>
                </a:solidFill>
              </a:rPr>
              <a:t>2</a:t>
            </a:r>
            <a:r>
              <a:rPr lang="en-US" u="sng" dirty="0" smtClean="0">
                <a:solidFill>
                  <a:srgbClr val="0000FF"/>
                </a:solidFill>
              </a:rPr>
              <a:t>)</a:t>
            </a:r>
            <a:endParaRPr lang="en-US" dirty="0" smtClean="0">
              <a:solidFill>
                <a:srgbClr val="0000FF"/>
              </a:solidFill>
            </a:endParaRPr>
          </a:p>
          <a:p>
            <a:pPr lvl="1"/>
            <a:r>
              <a:rPr lang="en-US" dirty="0" smtClean="0"/>
              <a:t>fortunately, CFCs have been banned worldwide since the 1980s, when it was discovered that they </a:t>
            </a:r>
            <a:r>
              <a:rPr lang="en-US" u="sng" dirty="0" smtClean="0">
                <a:solidFill>
                  <a:srgbClr val="0000FF"/>
                </a:solidFill>
              </a:rPr>
              <a:t>break down the ozone layer</a:t>
            </a:r>
            <a:endParaRPr lang="en-US" dirty="0" smtClean="0">
              <a:solidFill>
                <a:srgbClr val="0000FF"/>
              </a:solidFill>
            </a:endParaRPr>
          </a:p>
        </p:txBody>
      </p:sp>
    </p:spTree>
    <p:extLst>
      <p:ext uri="{BB962C8B-B14F-4D97-AF65-F5344CB8AC3E}">
        <p14:creationId xmlns:p14="http://schemas.microsoft.com/office/powerpoint/2010/main" val="2537502032"/>
      </p:ext>
    </p:extLst>
  </p:cSld>
  <p:clrMapOvr>
    <a:masterClrMapping/>
  </p:clrMapOvr>
</p:sld>
</file>

<file path=ppt/slides/slide1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3581400" cy="1143000"/>
          </a:xfrm>
        </p:spPr>
        <p:txBody>
          <a:bodyPr>
            <a:normAutofit fontScale="90000"/>
          </a:bodyPr>
          <a:lstStyle/>
          <a:p>
            <a:r>
              <a:rPr lang="en-US" dirty="0" smtClean="0"/>
              <a:t>Global Warming</a:t>
            </a:r>
            <a:endParaRPr lang="en-US" dirty="0"/>
          </a:p>
        </p:txBody>
      </p:sp>
      <p:sp>
        <p:nvSpPr>
          <p:cNvPr id="3" name="Content Placeholder 2"/>
          <p:cNvSpPr>
            <a:spLocks noGrp="1"/>
          </p:cNvSpPr>
          <p:nvPr>
            <p:ph idx="1"/>
          </p:nvPr>
        </p:nvSpPr>
        <p:spPr>
          <a:xfrm>
            <a:off x="457200" y="3962400"/>
            <a:ext cx="8534400" cy="2667000"/>
          </a:xfrm>
        </p:spPr>
        <p:txBody>
          <a:bodyPr>
            <a:normAutofit fontScale="92500" lnSpcReduction="10000"/>
          </a:bodyPr>
          <a:lstStyle/>
          <a:p>
            <a:r>
              <a:rPr lang="en-US" dirty="0" smtClean="0"/>
              <a:t>The line at 0.0 represents the global average temperature between 1951 and 1980</a:t>
            </a:r>
          </a:p>
          <a:p>
            <a:r>
              <a:rPr lang="en-US" dirty="0" smtClean="0"/>
              <a:t>From the graph, we can conclude that:</a:t>
            </a:r>
          </a:p>
          <a:p>
            <a:pPr lvl="1"/>
            <a:r>
              <a:rPr lang="en-US" u="sng" dirty="0">
                <a:solidFill>
                  <a:srgbClr val="0000FF"/>
                </a:solidFill>
              </a:rPr>
              <a:t>G</a:t>
            </a:r>
            <a:r>
              <a:rPr lang="en-US" u="sng" dirty="0" smtClean="0">
                <a:solidFill>
                  <a:srgbClr val="0000FF"/>
                </a:solidFill>
              </a:rPr>
              <a:t>lobal temperatures are at a 100 year-high</a:t>
            </a:r>
            <a:endParaRPr lang="en-US" dirty="0" smtClean="0">
              <a:solidFill>
                <a:srgbClr val="0000FF"/>
              </a:solidFill>
            </a:endParaRPr>
          </a:p>
          <a:p>
            <a:pPr lvl="1"/>
            <a:r>
              <a:rPr lang="en-US" dirty="0"/>
              <a:t>T</a:t>
            </a:r>
            <a:r>
              <a:rPr lang="en-US" dirty="0" smtClean="0"/>
              <a:t>he start of this change in temperature coincides with </a:t>
            </a:r>
            <a:r>
              <a:rPr lang="en-US" u="sng" dirty="0" smtClean="0">
                <a:solidFill>
                  <a:srgbClr val="0000FF"/>
                </a:solidFill>
              </a:rPr>
              <a:t>the Industrial Revolution</a:t>
            </a:r>
            <a:endParaRPr lang="en-US" dirty="0">
              <a:solidFill>
                <a:srgbClr val="0000FF"/>
              </a:solidFill>
            </a:endParaRPr>
          </a:p>
        </p:txBody>
      </p:sp>
      <p:pic>
        <p:nvPicPr>
          <p:cNvPr id="4" name="Picture 3" descr="C:\Documents and Settings\uwallde\My Documents\Data\AW_Science10_ppt\ Images_AWS&amp;T10\UnitD\D12_FigD3.8.jpg"/>
          <p:cNvPicPr>
            <a:picLocks noChangeAspect="1" noChangeArrowheads="1"/>
          </p:cNvPicPr>
          <p:nvPr/>
        </p:nvPicPr>
        <p:blipFill rotWithShape="1">
          <a:blip>
            <a:extLst>
              <a:ext uri="{28A0092B-C50C-407E-A947-70E740481C1C}">
                <a14:useLocalDpi xmlns:a14="http://schemas.microsoft.com/office/drawing/2010/main" val="0"/>
              </a:ext>
            </a:extLst>
          </a:blip>
          <a:srcRect l="32223" r="2468" b="10702"/>
          <a:stretch/>
        </p:blipFill>
        <p:spPr bwMode="auto">
          <a:xfrm>
            <a:off x="3962400" y="457200"/>
            <a:ext cx="4724400" cy="3407966"/>
          </a:xfrm>
          <a:prstGeom prst="rect">
            <a:avLst/>
          </a:prstGeom>
          <a:noFill/>
          <a:extLst>
            <a:ext uri="{909E8E84-426E-40dd-AFC4-6F175D3DCCD1}">
              <a14:hiddenFill xmlns:a14="http://schemas.microsoft.com/office/drawing/2010/main" xmlns="">
                <a:solidFill>
                  <a:srgbClr val="FFFFFF"/>
                </a:solidFill>
              </a14:hiddenFill>
            </a:ext>
          </a:extLst>
        </p:spPr>
      </p:pic>
      <p:cxnSp>
        <p:nvCxnSpPr>
          <p:cNvPr id="6" name="Straight Connector 5"/>
          <p:cNvCxnSpPr/>
          <p:nvPr/>
        </p:nvCxnSpPr>
        <p:spPr>
          <a:xfrm>
            <a:off x="4114800" y="1981200"/>
            <a:ext cx="4419600" cy="0"/>
          </a:xfrm>
          <a:prstGeom prst="line">
            <a:avLst/>
          </a:prstGeom>
          <a:ln w="38100"/>
        </p:spPr>
        <p:style>
          <a:lnRef idx="1">
            <a:schemeClr val="accent1"/>
          </a:lnRef>
          <a:fillRef idx="0">
            <a:schemeClr val="accent1"/>
          </a:fillRef>
          <a:effectRef idx="0">
            <a:schemeClr val="accent1"/>
          </a:effectRef>
          <a:fontRef idx="minor">
            <a:schemeClr val="tx1"/>
          </a:fontRef>
        </p:style>
      </p:cxnSp>
      <p:pic>
        <p:nvPicPr>
          <p:cNvPr id="1026" name="Picture 2" descr="http://www.solcomhouse.com/images/Global_Warming.gif"/>
          <p:cNvPicPr>
            <a:picLocks noChangeAspect="1" noChangeArrowheads="1"/>
          </p:cNvPicPr>
          <p:nvPr/>
        </p:nvPicPr>
        <p:blipFill>
          <a:blip>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62000" y="1521435"/>
            <a:ext cx="2971800" cy="2128779"/>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val="24999321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762000"/>
          </a:xfrm>
        </p:spPr>
        <p:txBody>
          <a:bodyPr>
            <a:normAutofit fontScale="90000"/>
          </a:bodyPr>
          <a:lstStyle/>
          <a:p>
            <a:r>
              <a:rPr lang="en-US" dirty="0" smtClean="0"/>
              <a:t>Political Collaboration on Climate Change</a:t>
            </a:r>
            <a:endParaRPr lang="en-US" dirty="0"/>
          </a:p>
        </p:txBody>
      </p:sp>
      <p:sp>
        <p:nvSpPr>
          <p:cNvPr id="3" name="Content Placeholder 2"/>
          <p:cNvSpPr>
            <a:spLocks noGrp="1"/>
          </p:cNvSpPr>
          <p:nvPr>
            <p:ph idx="1"/>
          </p:nvPr>
        </p:nvSpPr>
        <p:spPr>
          <a:xfrm>
            <a:off x="0" y="914400"/>
            <a:ext cx="5638800" cy="5715000"/>
          </a:xfrm>
        </p:spPr>
        <p:txBody>
          <a:bodyPr>
            <a:normAutofit fontScale="92500"/>
          </a:bodyPr>
          <a:lstStyle/>
          <a:p>
            <a:r>
              <a:rPr lang="en-US" dirty="0" smtClean="0"/>
              <a:t>The </a:t>
            </a:r>
            <a:r>
              <a:rPr lang="en-US" b="1" dirty="0" smtClean="0"/>
              <a:t>Montreal Protocol</a:t>
            </a:r>
            <a:r>
              <a:rPr lang="en-US" dirty="0" smtClean="0"/>
              <a:t> was an international agreement signed in 1987 by 182 nations</a:t>
            </a:r>
          </a:p>
          <a:p>
            <a:pPr lvl="1"/>
            <a:r>
              <a:rPr lang="en-US" dirty="0" smtClean="0"/>
              <a:t>agreement was made to </a:t>
            </a:r>
            <a:r>
              <a:rPr lang="en-US" u="sng" dirty="0" smtClean="0">
                <a:solidFill>
                  <a:srgbClr val="0000FF"/>
                </a:solidFill>
              </a:rPr>
              <a:t>replace CFCs with less harmful chemicals </a:t>
            </a:r>
            <a:r>
              <a:rPr lang="en-US" dirty="0" smtClean="0"/>
              <a:t>in products such as refrigerators and air conditioners</a:t>
            </a:r>
            <a:endParaRPr lang="en-US" u="sng" dirty="0" smtClean="0"/>
          </a:p>
          <a:p>
            <a:pPr lvl="1"/>
            <a:r>
              <a:rPr lang="en-US" dirty="0" smtClean="0"/>
              <a:t>CFCs had been found to cause a </a:t>
            </a:r>
            <a:r>
              <a:rPr lang="en-US" u="sng" dirty="0" smtClean="0">
                <a:solidFill>
                  <a:srgbClr val="0000FF"/>
                </a:solidFill>
              </a:rPr>
              <a:t>significant loss in ozone in the stratosphere</a:t>
            </a:r>
            <a:endParaRPr lang="en-US" dirty="0" smtClean="0">
              <a:solidFill>
                <a:srgbClr val="0000FF"/>
              </a:solidFill>
            </a:endParaRPr>
          </a:p>
          <a:p>
            <a:pPr lvl="1"/>
            <a:r>
              <a:rPr lang="en-US" dirty="0" smtClean="0"/>
              <a:t>this agreement was </a:t>
            </a:r>
            <a:r>
              <a:rPr lang="en-US" u="sng" dirty="0" smtClean="0">
                <a:solidFill>
                  <a:srgbClr val="0000FF"/>
                </a:solidFill>
              </a:rPr>
              <a:t>the first international agreement concerning an environmental issue</a:t>
            </a:r>
            <a:endParaRPr lang="en-US" dirty="0">
              <a:solidFill>
                <a:srgbClr val="0000FF"/>
              </a:solidFill>
            </a:endParaRPr>
          </a:p>
        </p:txBody>
      </p:sp>
      <p:pic>
        <p:nvPicPr>
          <p:cNvPr id="5122" name="Picture 2" descr="http://www.seedmagazine.com/images/uploads/SavedOzone_HL.jpg"/>
          <p:cNvPicPr>
            <a:picLocks noChangeAspect="1" noChangeArrowheads="1"/>
          </p:cNvPicPr>
          <p:nvPr/>
        </p:nvPicPr>
        <p:blipFill>
          <a:blip>
            <a:extLst>
              <a:ext uri="{28A0092B-C50C-407E-A947-70E740481C1C}">
                <a14:useLocalDpi xmlns:a14="http://schemas.microsoft.com/office/drawing/2010/main" val="0"/>
              </a:ext>
            </a:extLst>
          </a:blip>
          <a:srcRect/>
          <a:stretch>
            <a:fillRect/>
          </a:stretch>
        </p:blipFill>
        <p:spPr bwMode="auto">
          <a:xfrm>
            <a:off x="5791200" y="1219200"/>
            <a:ext cx="3048000" cy="4191000"/>
          </a:xfrm>
          <a:prstGeom prst="rect">
            <a:avLst/>
          </a:prstGeom>
          <a:noFill/>
          <a:extLst>
            <a:ext uri="{909E8E84-426E-40dd-AFC4-6F175D3DCCD1}">
              <a14:hiddenFill xmlns:a14="http://schemas.microsoft.com/office/drawing/2010/main" xmlns="">
                <a:solidFill>
                  <a:srgbClr val="FFFFFF"/>
                </a:solidFill>
              </a14:hiddenFill>
            </a:ext>
          </a:extLst>
        </p:spPr>
      </p:pic>
      <p:sp>
        <p:nvSpPr>
          <p:cNvPr id="5" name="Rectangle 4"/>
          <p:cNvSpPr/>
          <p:nvPr/>
        </p:nvSpPr>
        <p:spPr>
          <a:xfrm>
            <a:off x="5791200" y="5410200"/>
            <a:ext cx="3048000" cy="1200329"/>
          </a:xfrm>
          <a:prstGeom prst="rect">
            <a:avLst/>
          </a:prstGeom>
        </p:spPr>
        <p:txBody>
          <a:bodyPr wrap="square">
            <a:spAutoFit/>
          </a:bodyPr>
          <a:lstStyle/>
          <a:p>
            <a:r>
              <a:rPr lang="en-CA" dirty="0"/>
              <a:t>Top: The ozone layer in 2008. Bottom: The ozone layer in 2008 had the Montreal Protocol not been signed.</a:t>
            </a:r>
            <a:endParaRPr lang="en-US" dirty="0"/>
          </a:p>
        </p:txBody>
      </p:sp>
    </p:spTree>
    <p:extLst>
      <p:ext uri="{BB962C8B-B14F-4D97-AF65-F5344CB8AC3E}">
        <p14:creationId xmlns:p14="http://schemas.microsoft.com/office/powerpoint/2010/main" val="2657591724"/>
      </p:ext>
    </p:extLst>
  </p:cSld>
  <p:clrMapOvr>
    <a:masterClrMapping/>
  </p:clrMapOvr>
  <p:timing>
    <p:tnLst>
      <p:par>
        <p:cTn id="1" dur="indefinite" restart="never" nodeType="tmRoot"/>
      </p:par>
    </p:tnLst>
  </p:timing>
</p:sld>
</file>

<file path=ppt/slides/slide1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274638"/>
            <a:ext cx="8991600" cy="944562"/>
          </a:xfrm>
        </p:spPr>
        <p:txBody>
          <a:bodyPr>
            <a:normAutofit fontScale="90000"/>
          </a:bodyPr>
          <a:lstStyle/>
          <a:p>
            <a:r>
              <a:rPr lang="en-US" dirty="0" smtClean="0"/>
              <a:t>Political Collaboration on Climate Change</a:t>
            </a:r>
            <a:endParaRPr lang="en-US" dirty="0"/>
          </a:p>
        </p:txBody>
      </p:sp>
      <p:sp>
        <p:nvSpPr>
          <p:cNvPr id="3" name="Content Placeholder 2"/>
          <p:cNvSpPr>
            <a:spLocks noGrp="1"/>
          </p:cNvSpPr>
          <p:nvPr>
            <p:ph idx="1"/>
          </p:nvPr>
        </p:nvSpPr>
        <p:spPr>
          <a:xfrm>
            <a:off x="457200" y="1219200"/>
            <a:ext cx="6477000" cy="5333999"/>
          </a:xfrm>
        </p:spPr>
        <p:txBody>
          <a:bodyPr>
            <a:normAutofit fontScale="85000" lnSpcReduction="10000"/>
          </a:bodyPr>
          <a:lstStyle/>
          <a:p>
            <a:r>
              <a:rPr lang="en-US" b="1" dirty="0" smtClean="0"/>
              <a:t>United Nations Framework Convention on Climate Change</a:t>
            </a:r>
            <a:r>
              <a:rPr lang="en-US" dirty="0" smtClean="0"/>
              <a:t> was an agreement to </a:t>
            </a:r>
            <a:r>
              <a:rPr lang="en-US" u="sng" dirty="0" smtClean="0">
                <a:solidFill>
                  <a:srgbClr val="0000FF"/>
                </a:solidFill>
              </a:rPr>
              <a:t>stabilize greenhouse gas emissions caused by human activity</a:t>
            </a:r>
            <a:endParaRPr lang="en-US" dirty="0" smtClean="0">
              <a:solidFill>
                <a:srgbClr val="0000FF"/>
              </a:solidFill>
            </a:endParaRPr>
          </a:p>
          <a:p>
            <a:pPr lvl="1"/>
            <a:r>
              <a:rPr lang="en-US" dirty="0" smtClean="0"/>
              <a:t>the UNFCCC was not an action plan – it set out a process for </a:t>
            </a:r>
            <a:r>
              <a:rPr lang="en-US" u="sng" dirty="0" smtClean="0">
                <a:solidFill>
                  <a:srgbClr val="0000FF"/>
                </a:solidFill>
              </a:rPr>
              <a:t>future actions on climate change</a:t>
            </a:r>
            <a:r>
              <a:rPr lang="en-US" dirty="0" smtClean="0"/>
              <a:t>, specifically that future plans</a:t>
            </a:r>
          </a:p>
          <a:p>
            <a:pPr lvl="2"/>
            <a:r>
              <a:rPr lang="en-US" u="sng" dirty="0" smtClean="0">
                <a:solidFill>
                  <a:srgbClr val="0000FF"/>
                </a:solidFill>
              </a:rPr>
              <a:t>could not threaten global food production</a:t>
            </a:r>
          </a:p>
          <a:p>
            <a:pPr lvl="2"/>
            <a:r>
              <a:rPr lang="en-US" u="sng" dirty="0" smtClean="0">
                <a:solidFill>
                  <a:srgbClr val="0000FF"/>
                </a:solidFill>
              </a:rPr>
              <a:t>could not jeopardize the economic interests of any nation</a:t>
            </a:r>
          </a:p>
          <a:p>
            <a:pPr lvl="2"/>
            <a:r>
              <a:rPr lang="en-US" u="sng" dirty="0" smtClean="0">
                <a:solidFill>
                  <a:srgbClr val="0000FF"/>
                </a:solidFill>
              </a:rPr>
              <a:t>must support </a:t>
            </a:r>
            <a:r>
              <a:rPr lang="en-US" b="1" u="sng" dirty="0" smtClean="0">
                <a:solidFill>
                  <a:srgbClr val="0000FF"/>
                </a:solidFill>
              </a:rPr>
              <a:t>sustainable development</a:t>
            </a:r>
            <a:r>
              <a:rPr lang="en-US" b="1" dirty="0" smtClean="0">
                <a:solidFill>
                  <a:srgbClr val="0000FF"/>
                </a:solidFill>
              </a:rPr>
              <a:t> </a:t>
            </a:r>
            <a:r>
              <a:rPr lang="en-US" b="1" dirty="0" smtClean="0"/>
              <a:t>(</a:t>
            </a:r>
            <a:r>
              <a:rPr lang="en-US" dirty="0" smtClean="0"/>
              <a:t>the meeting of today’s needs without jeopardizing future generations’ ability to meet their needs)</a:t>
            </a:r>
            <a:endParaRPr lang="en-US" u="sng" dirty="0"/>
          </a:p>
        </p:txBody>
      </p:sp>
      <p:pic>
        <p:nvPicPr>
          <p:cNvPr id="6146" name="Picture 2" descr="http://www.iisd.ca/climate/sb22/images/generic/UN-LOGO.gif"/>
          <p:cNvPicPr>
            <a:picLocks noChangeAspect="1" noChangeArrowheads="1"/>
          </p:cNvPicPr>
          <p:nvPr/>
        </p:nvPicPr>
        <p:blipFill>
          <a:blip>
            <a:extLst>
              <a:ext uri="{28A0092B-C50C-407E-A947-70E740481C1C}">
                <a14:useLocalDpi xmlns:a14="http://schemas.microsoft.com/office/drawing/2010/main" val="0"/>
              </a:ext>
            </a:extLst>
          </a:blip>
          <a:srcRect/>
          <a:stretch>
            <a:fillRect/>
          </a:stretch>
        </p:blipFill>
        <p:spPr bwMode="auto">
          <a:xfrm>
            <a:off x="6705600" y="2057400"/>
            <a:ext cx="2286000" cy="2286000"/>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val="1725275054"/>
      </p:ext>
    </p:extLst>
  </p:cSld>
  <p:clrMapOvr>
    <a:masterClrMapping/>
  </p:clrMapOvr>
  <p:timing>
    <p:tnLst>
      <p:par>
        <p:cTn id="1" dur="indefinite" restart="never" nodeType="tmRoot"/>
      </p:par>
    </p:tnLst>
  </p:timing>
</p:sld>
</file>

<file path=ppt/slides/slide1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74638"/>
            <a:ext cx="9144000" cy="563562"/>
          </a:xfrm>
        </p:spPr>
        <p:txBody>
          <a:bodyPr>
            <a:normAutofit fontScale="90000"/>
          </a:bodyPr>
          <a:lstStyle/>
          <a:p>
            <a:r>
              <a:rPr lang="en-US" dirty="0" smtClean="0"/>
              <a:t>Political Collaboration on Climate Change</a:t>
            </a:r>
            <a:endParaRPr lang="en-US" dirty="0"/>
          </a:p>
        </p:txBody>
      </p:sp>
      <p:sp>
        <p:nvSpPr>
          <p:cNvPr id="3" name="Content Placeholder 2"/>
          <p:cNvSpPr>
            <a:spLocks noGrp="1"/>
          </p:cNvSpPr>
          <p:nvPr>
            <p:ph idx="1"/>
          </p:nvPr>
        </p:nvSpPr>
        <p:spPr>
          <a:xfrm>
            <a:off x="152400" y="990600"/>
            <a:ext cx="8991600" cy="5562599"/>
          </a:xfrm>
        </p:spPr>
        <p:txBody>
          <a:bodyPr>
            <a:normAutofit/>
          </a:bodyPr>
          <a:lstStyle/>
          <a:p>
            <a:r>
              <a:rPr lang="en-US" b="1" dirty="0" smtClean="0"/>
              <a:t>Kyoto Protocol</a:t>
            </a:r>
            <a:endParaRPr lang="en-US" dirty="0" smtClean="0"/>
          </a:p>
          <a:p>
            <a:pPr lvl="1"/>
            <a:r>
              <a:rPr lang="en-US" dirty="0" smtClean="0"/>
              <a:t>in 1998, 161 countries signed an agreement to </a:t>
            </a:r>
            <a:r>
              <a:rPr lang="en-US" u="sng" dirty="0" smtClean="0">
                <a:solidFill>
                  <a:srgbClr val="0000FF"/>
                </a:solidFill>
              </a:rPr>
              <a:t>reduce the production of greenhouse gases</a:t>
            </a:r>
            <a:endParaRPr lang="en-US" dirty="0" smtClean="0">
              <a:solidFill>
                <a:srgbClr val="0000FF"/>
              </a:solidFill>
            </a:endParaRPr>
          </a:p>
          <a:p>
            <a:pPr lvl="1"/>
            <a:r>
              <a:rPr lang="en-US" dirty="0" smtClean="0"/>
              <a:t>the countries agreed to reduce their emissions to 5% lower than they were in 1990, by 2012</a:t>
            </a:r>
          </a:p>
          <a:p>
            <a:pPr lvl="1"/>
            <a:r>
              <a:rPr lang="en-US" dirty="0" smtClean="0"/>
              <a:t>countries could also earn “credits” toward their reduction by </a:t>
            </a:r>
          </a:p>
          <a:p>
            <a:pPr lvl="2"/>
            <a:r>
              <a:rPr lang="en-US" u="sng" dirty="0" smtClean="0">
                <a:solidFill>
                  <a:srgbClr val="0000FF"/>
                </a:solidFill>
              </a:rPr>
              <a:t>helping other countries lower their emissions</a:t>
            </a:r>
            <a:endParaRPr lang="en-US" dirty="0" smtClean="0">
              <a:solidFill>
                <a:srgbClr val="0000FF"/>
              </a:solidFill>
            </a:endParaRPr>
          </a:p>
          <a:p>
            <a:pPr lvl="2"/>
            <a:r>
              <a:rPr lang="en-US" dirty="0" smtClean="0"/>
              <a:t>contributing to a carbon sink (e.g. planting trees)</a:t>
            </a:r>
          </a:p>
        </p:txBody>
      </p:sp>
    </p:spTree>
    <p:extLst>
      <p:ext uri="{BB962C8B-B14F-4D97-AF65-F5344CB8AC3E}">
        <p14:creationId xmlns:p14="http://schemas.microsoft.com/office/powerpoint/2010/main" val="18838454"/>
      </p:ext>
    </p:extLst>
  </p:cSld>
  <p:clrMapOvr>
    <a:masterClrMapping/>
  </p:clrMapOvr>
  <p:timing>
    <p:tnLst>
      <p:par>
        <p:cTn id="1" dur="indefinite" restart="never" nodeType="tmRoot"/>
      </p:par>
    </p:tnLst>
  </p:timing>
</p:sld>
</file>

<file path=ppt/slides/slide1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39762"/>
          </a:xfrm>
        </p:spPr>
        <p:txBody>
          <a:bodyPr>
            <a:normAutofit fontScale="90000"/>
          </a:bodyPr>
          <a:lstStyle/>
          <a:p>
            <a:r>
              <a:rPr lang="en-US" dirty="0" smtClean="0"/>
              <a:t>Canada and Kyoto</a:t>
            </a:r>
            <a:endParaRPr lang="en-US" dirty="0"/>
          </a:p>
        </p:txBody>
      </p:sp>
      <p:sp>
        <p:nvSpPr>
          <p:cNvPr id="3" name="Content Placeholder 2"/>
          <p:cNvSpPr>
            <a:spLocks noGrp="1"/>
          </p:cNvSpPr>
          <p:nvPr>
            <p:ph idx="1"/>
          </p:nvPr>
        </p:nvSpPr>
        <p:spPr>
          <a:xfrm>
            <a:off x="304800" y="1066800"/>
            <a:ext cx="4343400" cy="5059363"/>
          </a:xfrm>
        </p:spPr>
        <p:txBody>
          <a:bodyPr>
            <a:normAutofit fontScale="77500" lnSpcReduction="20000"/>
          </a:bodyPr>
          <a:lstStyle/>
          <a:p>
            <a:r>
              <a:rPr lang="en-US" dirty="0"/>
              <a:t>P</a:t>
            </a:r>
            <a:r>
              <a:rPr lang="en-US" dirty="0" smtClean="0"/>
              <a:t>ledging to reduce its emissions below 1990 levels meant that at the time of signing, </a:t>
            </a:r>
            <a:r>
              <a:rPr lang="en-US" u="sng" dirty="0" smtClean="0">
                <a:solidFill>
                  <a:srgbClr val="0000FF"/>
                </a:solidFill>
              </a:rPr>
              <a:t>Canada had to reduce its CO</a:t>
            </a:r>
            <a:r>
              <a:rPr lang="en-US" u="sng" baseline="-25000" dirty="0" smtClean="0">
                <a:solidFill>
                  <a:srgbClr val="0000FF"/>
                </a:solidFill>
              </a:rPr>
              <a:t>2</a:t>
            </a:r>
            <a:r>
              <a:rPr lang="en-US" u="sng" dirty="0" smtClean="0">
                <a:solidFill>
                  <a:srgbClr val="0000FF"/>
                </a:solidFill>
              </a:rPr>
              <a:t> by 6%</a:t>
            </a:r>
            <a:endParaRPr lang="en-US" dirty="0" smtClean="0">
              <a:solidFill>
                <a:srgbClr val="0000FF"/>
              </a:solidFill>
            </a:endParaRPr>
          </a:p>
          <a:p>
            <a:r>
              <a:rPr lang="en-US" dirty="0"/>
              <a:t>H</a:t>
            </a:r>
            <a:r>
              <a:rPr lang="en-US" dirty="0" smtClean="0"/>
              <a:t>owever, since we didn’t make any significant changes to our industry practices, </a:t>
            </a:r>
            <a:r>
              <a:rPr lang="en-US" u="sng" dirty="0" smtClean="0">
                <a:solidFill>
                  <a:srgbClr val="0000FF"/>
                </a:solidFill>
              </a:rPr>
              <a:t>the target levels became further and further to meet</a:t>
            </a:r>
            <a:endParaRPr lang="en-US" dirty="0" smtClean="0">
              <a:solidFill>
                <a:srgbClr val="0000FF"/>
              </a:solidFill>
            </a:endParaRPr>
          </a:p>
          <a:p>
            <a:r>
              <a:rPr lang="en-US" dirty="0" smtClean="0"/>
              <a:t>In 2010, Canada became the first nation to publicly </a:t>
            </a:r>
            <a:r>
              <a:rPr lang="en-US" u="sng" dirty="0" smtClean="0">
                <a:solidFill>
                  <a:srgbClr val="0000FF"/>
                </a:solidFill>
              </a:rPr>
              <a:t>quit the agreement</a:t>
            </a:r>
            <a:endParaRPr lang="en-US" u="sng" dirty="0">
              <a:solidFill>
                <a:srgbClr val="0000FF"/>
              </a:solidFill>
            </a:endParaRPr>
          </a:p>
        </p:txBody>
      </p:sp>
      <p:pic>
        <p:nvPicPr>
          <p:cNvPr id="4" name="Picture 3" descr="C:\Documents and Settings\uwallde\My Documents\Data\AW_Science10_ppt\ Images_AWS&amp;T10\UnitD\D13_FigD3_17.jpg"/>
          <p:cNvPicPr>
            <a:picLocks noChangeAspect="1" noChangeArrowheads="1"/>
          </p:cNvPicPr>
          <p:nvPr/>
        </p:nvPicPr>
        <p:blipFill rotWithShape="1">
          <a:blip>
            <a:extLst>
              <a:ext uri="{28A0092B-C50C-407E-A947-70E740481C1C}">
                <a14:useLocalDpi xmlns:a14="http://schemas.microsoft.com/office/drawing/2010/main" val="0"/>
              </a:ext>
            </a:extLst>
          </a:blip>
          <a:srcRect l="2358" t="5215" r="37642" b="13848"/>
          <a:stretch/>
        </p:blipFill>
        <p:spPr bwMode="auto">
          <a:xfrm>
            <a:off x="4821540" y="1524000"/>
            <a:ext cx="4146176" cy="3733800"/>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val="1845354960"/>
      </p:ext>
    </p:extLst>
  </p:cSld>
  <p:clrMapOvr>
    <a:masterClrMapping/>
  </p:clrMapOvr>
  <p:timing>
    <p:tnLst>
      <p:par>
        <p:cTn id="1" dur="indefinite" restart="never" nodeType="tmRoot"/>
      </p:par>
    </p:tnLst>
  </p:timing>
</p:sld>
</file>

<file path=ppt/slides/slide1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274638"/>
            <a:ext cx="5943600" cy="868362"/>
          </a:xfrm>
        </p:spPr>
        <p:txBody>
          <a:bodyPr>
            <a:normAutofit fontScale="90000"/>
          </a:bodyPr>
          <a:lstStyle/>
          <a:p>
            <a:r>
              <a:rPr lang="en-US" dirty="0" smtClean="0"/>
              <a:t>Impacts of Climate Change</a:t>
            </a:r>
            <a:endParaRPr lang="en-US" dirty="0"/>
          </a:p>
        </p:txBody>
      </p:sp>
      <p:sp>
        <p:nvSpPr>
          <p:cNvPr id="3" name="Content Placeholder 2"/>
          <p:cNvSpPr>
            <a:spLocks noGrp="1"/>
          </p:cNvSpPr>
          <p:nvPr>
            <p:ph idx="1"/>
          </p:nvPr>
        </p:nvSpPr>
        <p:spPr>
          <a:xfrm>
            <a:off x="457200" y="1143000"/>
            <a:ext cx="5562600" cy="4983163"/>
          </a:xfrm>
        </p:spPr>
        <p:txBody>
          <a:bodyPr>
            <a:normAutofit fontScale="92500" lnSpcReduction="20000"/>
          </a:bodyPr>
          <a:lstStyle/>
          <a:p>
            <a:r>
              <a:rPr lang="en-US" dirty="0" smtClean="0"/>
              <a:t>As a result of climate change, ecologists predict that we will see a change to </a:t>
            </a:r>
            <a:r>
              <a:rPr lang="en-US" u="sng" dirty="0" smtClean="0">
                <a:solidFill>
                  <a:srgbClr val="0000FF"/>
                </a:solidFill>
              </a:rPr>
              <a:t>the distribution of biomes in Canada</a:t>
            </a:r>
          </a:p>
          <a:p>
            <a:r>
              <a:rPr lang="en-US" dirty="0"/>
              <a:t>T</a:t>
            </a:r>
            <a:r>
              <a:rPr lang="en-US" dirty="0" smtClean="0"/>
              <a:t>hese maps illustrate the predicted changes:</a:t>
            </a:r>
          </a:p>
          <a:p>
            <a:pPr lvl="1"/>
            <a:r>
              <a:rPr lang="en-US" dirty="0" smtClean="0"/>
              <a:t>the appearance of </a:t>
            </a:r>
            <a:r>
              <a:rPr lang="en-US" u="sng" dirty="0" smtClean="0">
                <a:solidFill>
                  <a:srgbClr val="0000FF"/>
                </a:solidFill>
              </a:rPr>
              <a:t>desert in southern Alberta</a:t>
            </a:r>
            <a:endParaRPr lang="en-US" dirty="0" smtClean="0">
              <a:solidFill>
                <a:srgbClr val="0000FF"/>
              </a:solidFill>
            </a:endParaRPr>
          </a:p>
          <a:p>
            <a:pPr lvl="1"/>
            <a:r>
              <a:rPr lang="en-US" dirty="0" smtClean="0"/>
              <a:t>the reduction of </a:t>
            </a:r>
            <a:r>
              <a:rPr lang="en-US" u="sng" dirty="0" smtClean="0">
                <a:solidFill>
                  <a:srgbClr val="0000FF"/>
                </a:solidFill>
              </a:rPr>
              <a:t>tundra and taiga biomes</a:t>
            </a:r>
            <a:endParaRPr lang="en-US" dirty="0" smtClean="0">
              <a:solidFill>
                <a:srgbClr val="0000FF"/>
              </a:solidFill>
            </a:endParaRPr>
          </a:p>
          <a:p>
            <a:pPr lvl="1"/>
            <a:r>
              <a:rPr lang="en-US" dirty="0" smtClean="0"/>
              <a:t>the redistribution of </a:t>
            </a:r>
            <a:r>
              <a:rPr lang="en-US" u="sng" dirty="0" smtClean="0">
                <a:solidFill>
                  <a:srgbClr val="0000FF"/>
                </a:solidFill>
              </a:rPr>
              <a:t>grassland from southern Alberta to Saskatchewan and Manitoba</a:t>
            </a:r>
            <a:endParaRPr lang="en-US" dirty="0" smtClean="0">
              <a:solidFill>
                <a:srgbClr val="0000FF"/>
              </a:solidFill>
            </a:endParaRPr>
          </a:p>
          <a:p>
            <a:endParaRPr lang="en-US" dirty="0"/>
          </a:p>
        </p:txBody>
      </p:sp>
      <p:pic>
        <p:nvPicPr>
          <p:cNvPr id="4" name="Picture 3" descr="C:\Documents and Settings\uwallde\My Documents\Data\AW_Science10_ppt\ Images_AWS&amp;T10\UnitD\D16_FigD3_22.jpg"/>
          <p:cNvPicPr>
            <a:picLocks noChangeAspect="1" noChangeArrowheads="1"/>
          </p:cNvPicPr>
          <p:nvPr/>
        </p:nvPicPr>
        <p:blipFill rotWithShape="1">
          <a:blip>
            <a:extLst>
              <a:ext uri="{28A0092B-C50C-407E-A947-70E740481C1C}">
                <a14:useLocalDpi xmlns:a14="http://schemas.microsoft.com/office/drawing/2010/main" val="0"/>
              </a:ext>
            </a:extLst>
          </a:blip>
          <a:srcRect l="11014" t="60191" r="18675" b="24873"/>
          <a:stretch/>
        </p:blipFill>
        <p:spPr bwMode="auto">
          <a:xfrm>
            <a:off x="4746813" y="5958386"/>
            <a:ext cx="4203511" cy="682387"/>
          </a:xfrm>
          <a:prstGeom prst="rect">
            <a:avLst/>
          </a:prstGeom>
          <a:noFill/>
          <a:extLst>
            <a:ext uri="{909E8E84-426E-40dd-AFC4-6F175D3DCCD1}">
              <a14:hiddenFill xmlns:a14="http://schemas.microsoft.com/office/drawing/2010/main" xmlns="">
                <a:solidFill>
                  <a:srgbClr val="FFFFFF"/>
                </a:solidFill>
              </a14:hiddenFill>
            </a:ext>
          </a:extLst>
        </p:spPr>
      </p:pic>
      <p:pic>
        <p:nvPicPr>
          <p:cNvPr id="5" name="Picture 4" descr="C:\Documents and Settings\uwallde\My Documents\Data\AW_Science10_ppt\ Images_AWS&amp;T10\UnitD\D16_FigD3_22.jpg"/>
          <p:cNvPicPr>
            <a:picLocks noChangeAspect="1" noChangeArrowheads="1"/>
          </p:cNvPicPr>
          <p:nvPr/>
        </p:nvPicPr>
        <p:blipFill rotWithShape="1">
          <a:blip>
            <a:extLst>
              <a:ext uri="{28A0092B-C50C-407E-A947-70E740481C1C}">
                <a14:useLocalDpi xmlns:a14="http://schemas.microsoft.com/office/drawing/2010/main" val="0"/>
              </a:ext>
            </a:extLst>
          </a:blip>
          <a:srcRect l="50000" t="3384" r="2549" b="43145"/>
          <a:stretch/>
        </p:blipFill>
        <p:spPr bwMode="auto">
          <a:xfrm>
            <a:off x="6119148" y="3276600"/>
            <a:ext cx="2836863" cy="2442950"/>
          </a:xfrm>
          <a:prstGeom prst="rect">
            <a:avLst/>
          </a:prstGeom>
          <a:noFill/>
          <a:extLst>
            <a:ext uri="{909E8E84-426E-40dd-AFC4-6F175D3DCCD1}">
              <a14:hiddenFill xmlns:a14="http://schemas.microsoft.com/office/drawing/2010/main" xmlns="">
                <a:solidFill>
                  <a:srgbClr val="FFFFFF"/>
                </a:solidFill>
              </a14:hiddenFill>
            </a:ext>
          </a:extLst>
        </p:spPr>
      </p:pic>
      <p:pic>
        <p:nvPicPr>
          <p:cNvPr id="6" name="Picture 5" descr="C:\Documents and Settings\uwallde\My Documents\Data\AW_Science10_ppt\ Images_AWS&amp;T10\UnitD\D16_FigD3_22.jpg"/>
          <p:cNvPicPr>
            <a:picLocks noChangeAspect="1" noChangeArrowheads="1"/>
          </p:cNvPicPr>
          <p:nvPr/>
        </p:nvPicPr>
        <p:blipFill rotWithShape="1">
          <a:blip>
            <a:extLst>
              <a:ext uri="{28A0092B-C50C-407E-A947-70E740481C1C}">
                <a14:useLocalDpi xmlns:a14="http://schemas.microsoft.com/office/drawing/2010/main" val="0"/>
              </a:ext>
            </a:extLst>
          </a:blip>
          <a:srcRect l="2549" t="3336" r="50000" b="42297"/>
          <a:stretch/>
        </p:blipFill>
        <p:spPr bwMode="auto">
          <a:xfrm>
            <a:off x="6113460" y="533400"/>
            <a:ext cx="2836863" cy="2483893"/>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val="76688084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39762"/>
          </a:xfrm>
        </p:spPr>
        <p:txBody>
          <a:bodyPr>
            <a:normAutofit fontScale="90000"/>
          </a:bodyPr>
          <a:lstStyle/>
          <a:p>
            <a:r>
              <a:rPr lang="en-US" dirty="0" smtClean="0"/>
              <a:t>Hydrosphere</a:t>
            </a:r>
            <a:endParaRPr lang="en-US" dirty="0"/>
          </a:p>
        </p:txBody>
      </p:sp>
      <p:sp>
        <p:nvSpPr>
          <p:cNvPr id="3" name="Content Placeholder 2"/>
          <p:cNvSpPr>
            <a:spLocks noGrp="1"/>
          </p:cNvSpPr>
          <p:nvPr>
            <p:ph idx="1"/>
          </p:nvPr>
        </p:nvSpPr>
        <p:spPr>
          <a:xfrm>
            <a:off x="457200" y="1066800"/>
            <a:ext cx="5791200" cy="5059363"/>
          </a:xfrm>
        </p:spPr>
        <p:txBody>
          <a:bodyPr/>
          <a:lstStyle/>
          <a:p>
            <a:r>
              <a:rPr lang="en-US" dirty="0"/>
              <a:t>T</a:t>
            </a:r>
            <a:r>
              <a:rPr lang="en-US" dirty="0" smtClean="0"/>
              <a:t>he total amount of water on Earth </a:t>
            </a:r>
            <a:r>
              <a:rPr lang="en-US" u="sng" dirty="0" smtClean="0">
                <a:solidFill>
                  <a:srgbClr val="0000FF"/>
                </a:solidFill>
              </a:rPr>
              <a:t>remains constant.</a:t>
            </a:r>
          </a:p>
          <a:p>
            <a:pPr marL="0" indent="0">
              <a:buNone/>
            </a:pPr>
            <a:endParaRPr lang="en-US" dirty="0" smtClean="0">
              <a:solidFill>
                <a:srgbClr val="0000FF"/>
              </a:solidFill>
            </a:endParaRPr>
          </a:p>
          <a:p>
            <a:r>
              <a:rPr lang="en-US" dirty="0"/>
              <a:t>W</a:t>
            </a:r>
            <a:r>
              <a:rPr lang="en-US" dirty="0" smtClean="0"/>
              <a:t>armed mostly by the sun, but also by the Earth’s core.</a:t>
            </a:r>
            <a:endParaRPr lang="en-US" dirty="0"/>
          </a:p>
        </p:txBody>
      </p:sp>
      <p:pic>
        <p:nvPicPr>
          <p:cNvPr id="10242" name="Picture 2" descr="http://oceanservice.noaa.gov/facts/ocean_220.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99636" y="304800"/>
            <a:ext cx="2453864" cy="1840399"/>
          </a:xfrm>
          <a:prstGeom prst="rect">
            <a:avLst/>
          </a:prstGeom>
          <a:noFill/>
          <a:extLst>
            <a:ext uri="{909E8E84-426E-40dd-AFC4-6F175D3DCCD1}">
              <a14:hiddenFill xmlns:a14="http://schemas.microsoft.com/office/drawing/2010/main" xmlns="">
                <a:solidFill>
                  <a:srgbClr val="FFFFFF"/>
                </a:solidFill>
              </a14:hiddenFill>
            </a:ext>
          </a:extLst>
        </p:spPr>
      </p:pic>
      <p:pic>
        <p:nvPicPr>
          <p:cNvPr id="10244" name="Picture 4" descr="http://www.3dtexture.net/data/media/10/Fresh_water_ocean_texture.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99637" y="2259095"/>
            <a:ext cx="2453863" cy="2453863"/>
          </a:xfrm>
          <a:prstGeom prst="rect">
            <a:avLst/>
          </a:prstGeom>
          <a:noFill/>
          <a:extLst>
            <a:ext uri="{909E8E84-426E-40dd-AFC4-6F175D3DCCD1}">
              <a14:hiddenFill xmlns:a14="http://schemas.microsoft.com/office/drawing/2010/main" xmlns="">
                <a:solidFill>
                  <a:srgbClr val="FFFFFF"/>
                </a:solidFill>
              </a14:hiddenFill>
            </a:ext>
          </a:extLst>
        </p:spPr>
      </p:pic>
      <p:pic>
        <p:nvPicPr>
          <p:cNvPr id="10246" name="Picture 6" descr="http://cache2.allpostersimages.com/p/LRG/20/2098/J9R2D00Z/posters/dixon-grant-jokullsarlon-lagoon-containing-icebergs-from-breidamerkurjokull-glacier-austurland-iceland.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476999" y="4800156"/>
            <a:ext cx="2438991" cy="1829243"/>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val="4153905149"/>
      </p:ext>
    </p:extLst>
  </p:cSld>
  <p:clrMapOvr>
    <a:masterClrMapping/>
  </p:clrMapOvr>
  <p:timing>
    <p:tnLst>
      <p:par>
        <p:cTn id="1" dur="indefinite" restart="never" nodeType="tmRoot"/>
      </p:par>
    </p:tnLst>
  </p:timing>
</p:sld>
</file>

<file path=ppt/slides/slide1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39762"/>
          </a:xfrm>
        </p:spPr>
        <p:txBody>
          <a:bodyPr>
            <a:normAutofit fontScale="90000"/>
          </a:bodyPr>
          <a:lstStyle/>
          <a:p>
            <a:r>
              <a:rPr lang="en-US" dirty="0" smtClean="0"/>
              <a:t>Impacts of Climate </a:t>
            </a:r>
            <a:r>
              <a:rPr lang="en-US" dirty="0"/>
              <a:t>C</a:t>
            </a:r>
            <a:r>
              <a:rPr lang="en-US" dirty="0" smtClean="0"/>
              <a:t>hange</a:t>
            </a:r>
            <a:endParaRPr lang="en-US" dirty="0"/>
          </a:p>
        </p:txBody>
      </p:sp>
      <p:sp>
        <p:nvSpPr>
          <p:cNvPr id="3" name="Content Placeholder 2"/>
          <p:cNvSpPr>
            <a:spLocks noGrp="1"/>
          </p:cNvSpPr>
          <p:nvPr>
            <p:ph idx="1"/>
          </p:nvPr>
        </p:nvSpPr>
        <p:spPr>
          <a:xfrm>
            <a:off x="457200" y="914400"/>
            <a:ext cx="8229600" cy="5211763"/>
          </a:xfrm>
        </p:spPr>
        <p:txBody>
          <a:bodyPr/>
          <a:lstStyle/>
          <a:p>
            <a:r>
              <a:rPr lang="en-US" dirty="0" smtClean="0"/>
              <a:t>With the reduction of permafrost and snow cover, we will also see </a:t>
            </a:r>
            <a:r>
              <a:rPr lang="en-US" u="sng" dirty="0" smtClean="0">
                <a:solidFill>
                  <a:srgbClr val="0000FF"/>
                </a:solidFill>
              </a:rPr>
              <a:t>a significant reduction in albedo</a:t>
            </a:r>
            <a:endParaRPr lang="en-US" dirty="0" smtClean="0">
              <a:solidFill>
                <a:srgbClr val="0000FF"/>
              </a:solidFill>
            </a:endParaRPr>
          </a:p>
          <a:p>
            <a:pPr lvl="1"/>
            <a:r>
              <a:rPr lang="en-US" dirty="0"/>
              <a:t>A</a:t>
            </a:r>
            <a:r>
              <a:rPr lang="en-US" dirty="0" smtClean="0"/>
              <a:t>s open water reflects less radiation than ice, global warming is </a:t>
            </a:r>
            <a:r>
              <a:rPr lang="en-US" u="sng" dirty="0" smtClean="0">
                <a:solidFill>
                  <a:srgbClr val="0000FF"/>
                </a:solidFill>
              </a:rPr>
              <a:t>expected to accelerate</a:t>
            </a:r>
            <a:endParaRPr lang="en-US" dirty="0">
              <a:solidFill>
                <a:srgbClr val="0000FF"/>
              </a:solidFill>
            </a:endParaRPr>
          </a:p>
        </p:txBody>
      </p:sp>
      <p:pic>
        <p:nvPicPr>
          <p:cNvPr id="7170" name="Picture 2" descr="http://www.teachersdomain.org/assets/wgbh/ipy07/ipy07_int_albedo/ipy07_int_albedo_l.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52600" y="3657600"/>
            <a:ext cx="5701375" cy="2819400"/>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val="4163755890"/>
      </p:ext>
    </p:extLst>
  </p:cSld>
  <p:clrMapOvr>
    <a:masterClrMapping/>
  </p:clrMapOvr>
  <p:timing>
    <p:tnLst>
      <p:par>
        <p:cTn id="1" dur="indefinite" restart="never" nodeType="tmRoot"/>
      </p:par>
    </p:tnLst>
  </p:timing>
</p:sld>
</file>

<file path=ppt/slides/slide1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63562"/>
          </a:xfrm>
        </p:spPr>
        <p:txBody>
          <a:bodyPr>
            <a:normAutofit fontScale="90000"/>
          </a:bodyPr>
          <a:lstStyle/>
          <a:p>
            <a:r>
              <a:rPr lang="en-US" dirty="0" smtClean="0"/>
              <a:t>Impacts on Alberta</a:t>
            </a:r>
            <a:endParaRPr lang="en-US" dirty="0"/>
          </a:p>
        </p:txBody>
      </p:sp>
      <p:sp>
        <p:nvSpPr>
          <p:cNvPr id="3" name="Content Placeholder 2"/>
          <p:cNvSpPr>
            <a:spLocks noGrp="1"/>
          </p:cNvSpPr>
          <p:nvPr>
            <p:ph idx="1"/>
          </p:nvPr>
        </p:nvSpPr>
        <p:spPr>
          <a:xfrm>
            <a:off x="457200" y="1066800"/>
            <a:ext cx="8229600" cy="5059363"/>
          </a:xfrm>
        </p:spPr>
        <p:txBody>
          <a:bodyPr>
            <a:normAutofit lnSpcReduction="10000"/>
          </a:bodyPr>
          <a:lstStyle/>
          <a:p>
            <a:r>
              <a:rPr lang="en-US" dirty="0" smtClean="0"/>
              <a:t>Some of the predicted consequences of global warming that will directly affect our province are:</a:t>
            </a:r>
          </a:p>
          <a:p>
            <a:pPr lvl="1"/>
            <a:r>
              <a:rPr lang="en-US" dirty="0" smtClean="0"/>
              <a:t>an increase in the frequency and severity of </a:t>
            </a:r>
            <a:r>
              <a:rPr lang="en-US" u="sng" dirty="0" smtClean="0">
                <a:solidFill>
                  <a:srgbClr val="0000FF"/>
                </a:solidFill>
              </a:rPr>
              <a:t>droughts</a:t>
            </a:r>
            <a:r>
              <a:rPr lang="en-US" dirty="0" smtClean="0"/>
              <a:t>, which could mean a </a:t>
            </a:r>
            <a:r>
              <a:rPr lang="en-US" u="sng" dirty="0" smtClean="0">
                <a:solidFill>
                  <a:srgbClr val="0000FF"/>
                </a:solidFill>
              </a:rPr>
              <a:t>loss or change in crops</a:t>
            </a:r>
            <a:endParaRPr lang="en-US" dirty="0" smtClean="0">
              <a:solidFill>
                <a:srgbClr val="0000FF"/>
              </a:solidFill>
            </a:endParaRPr>
          </a:p>
          <a:p>
            <a:pPr lvl="1"/>
            <a:r>
              <a:rPr lang="en-US" dirty="0" smtClean="0"/>
              <a:t>an increase in </a:t>
            </a:r>
            <a:r>
              <a:rPr lang="en-US" u="sng" dirty="0" smtClean="0">
                <a:solidFill>
                  <a:srgbClr val="0000FF"/>
                </a:solidFill>
              </a:rPr>
              <a:t>insect populations</a:t>
            </a:r>
            <a:endParaRPr lang="en-US" dirty="0" smtClean="0">
              <a:solidFill>
                <a:srgbClr val="0000FF"/>
              </a:solidFill>
            </a:endParaRPr>
          </a:p>
          <a:p>
            <a:pPr lvl="1"/>
            <a:r>
              <a:rPr lang="en-US" dirty="0" smtClean="0"/>
              <a:t>an increased risk of </a:t>
            </a:r>
            <a:r>
              <a:rPr lang="en-US" u="sng" dirty="0" smtClean="0">
                <a:solidFill>
                  <a:srgbClr val="0000FF"/>
                </a:solidFill>
              </a:rPr>
              <a:t>forest fires</a:t>
            </a:r>
            <a:endParaRPr lang="en-US" dirty="0" smtClean="0">
              <a:solidFill>
                <a:srgbClr val="0000FF"/>
              </a:solidFill>
            </a:endParaRPr>
          </a:p>
          <a:p>
            <a:pPr lvl="1"/>
            <a:r>
              <a:rPr lang="en-US" dirty="0" smtClean="0"/>
              <a:t>a loss of </a:t>
            </a:r>
            <a:r>
              <a:rPr lang="en-US" u="sng" dirty="0" smtClean="0">
                <a:solidFill>
                  <a:srgbClr val="0000FF"/>
                </a:solidFill>
              </a:rPr>
              <a:t>species biodiversity</a:t>
            </a:r>
            <a:endParaRPr lang="en-US" dirty="0" smtClean="0">
              <a:solidFill>
                <a:srgbClr val="0000FF"/>
              </a:solidFill>
            </a:endParaRPr>
          </a:p>
          <a:p>
            <a:pPr lvl="1"/>
            <a:r>
              <a:rPr lang="en-US" dirty="0" smtClean="0"/>
              <a:t>an increase in </a:t>
            </a:r>
            <a:r>
              <a:rPr lang="en-US" u="sng" dirty="0" smtClean="0">
                <a:solidFill>
                  <a:srgbClr val="0000FF"/>
                </a:solidFill>
              </a:rPr>
              <a:t>diseases associated with warmer climates</a:t>
            </a:r>
            <a:r>
              <a:rPr lang="en-US" dirty="0" smtClean="0"/>
              <a:t>, such as Lyme disease</a:t>
            </a:r>
            <a:endParaRPr lang="en-US" dirty="0"/>
          </a:p>
        </p:txBody>
      </p:sp>
    </p:spTree>
    <p:extLst>
      <p:ext uri="{BB962C8B-B14F-4D97-AF65-F5344CB8AC3E}">
        <p14:creationId xmlns:p14="http://schemas.microsoft.com/office/powerpoint/2010/main" val="2062621139"/>
      </p:ext>
    </p:extLst>
  </p:cSld>
  <p:clrMapOvr>
    <a:masterClrMapping/>
  </p:clrMapOvr>
  <p:timing>
    <p:tnLst>
      <p:par>
        <p:cTn id="1" dur="indefinite" restart="never" nodeType="tmRoot"/>
      </p:par>
    </p:tnLst>
  </p:timing>
</p:sld>
</file>

<file path=ppt/slides/slide1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Practice Problem</a:t>
            </a:r>
            <a:endParaRPr lang="en-US" dirty="0"/>
          </a:p>
        </p:txBody>
      </p:sp>
      <p:sp>
        <p:nvSpPr>
          <p:cNvPr id="3" name="Content Placeholder 2"/>
          <p:cNvSpPr>
            <a:spLocks noGrp="1"/>
          </p:cNvSpPr>
          <p:nvPr>
            <p:ph sz="half" idx="1"/>
          </p:nvPr>
        </p:nvSpPr>
        <p:spPr>
          <a:xfrm>
            <a:off x="457200" y="1219201"/>
            <a:ext cx="8229600" cy="1981200"/>
          </a:xfrm>
        </p:spPr>
        <p:txBody>
          <a:bodyPr>
            <a:normAutofit/>
          </a:bodyPr>
          <a:lstStyle/>
          <a:p>
            <a:r>
              <a:rPr lang="en-US" dirty="0"/>
              <a:t>S</a:t>
            </a:r>
            <a:r>
              <a:rPr lang="en-US" dirty="0" smtClean="0"/>
              <a:t>uggest two methods of reducing greenhouse gases in each economic sector below</a:t>
            </a:r>
          </a:p>
          <a:p>
            <a:r>
              <a:rPr lang="en-US" dirty="0"/>
              <a:t>T</a:t>
            </a:r>
            <a:r>
              <a:rPr lang="en-US" dirty="0" smtClean="0"/>
              <a:t>hen, refer to page 429 of your textbook to fill in any actions you missed</a:t>
            </a:r>
            <a:endParaRPr lang="en-US" dirty="0"/>
          </a:p>
        </p:txBody>
      </p:sp>
      <p:graphicFrame>
        <p:nvGraphicFramePr>
          <p:cNvPr id="5" name="Content Placeholder 4"/>
          <p:cNvGraphicFramePr>
            <a:graphicFrameLocks noGrp="1"/>
          </p:cNvGraphicFramePr>
          <p:nvPr>
            <p:ph sz="half" idx="2"/>
            <p:extLst>
              <p:ext uri="{D42A27DB-BD31-4B8C-83A1-F6EECF244321}">
                <p14:modId xmlns:p14="http://schemas.microsoft.com/office/powerpoint/2010/main" val="1821831677"/>
              </p:ext>
            </p:extLst>
          </p:nvPr>
        </p:nvGraphicFramePr>
        <p:xfrm>
          <a:off x="381000" y="3200400"/>
          <a:ext cx="8305800" cy="3571240"/>
        </p:xfrm>
        <a:graphic>
          <a:graphicData uri="http://schemas.openxmlformats.org/drawingml/2006/table">
            <a:tbl>
              <a:tblPr firstRow="1" bandRow="1">
                <a:tableStyleId>{5C22544A-7EE6-4342-B048-85BDC9FD1C3A}</a:tableStyleId>
              </a:tblPr>
              <a:tblGrid>
                <a:gridCol w="1905000">
                  <a:extLst>
                    <a:ext uri="{9D8B030D-6E8A-4147-A177-3AD203B41FA5}">
                      <a16:colId xmlns:a16="http://schemas.microsoft.com/office/drawing/2014/main" val="20000"/>
                    </a:ext>
                  </a:extLst>
                </a:gridCol>
                <a:gridCol w="6400800">
                  <a:extLst>
                    <a:ext uri="{9D8B030D-6E8A-4147-A177-3AD203B41FA5}">
                      <a16:colId xmlns:a16="http://schemas.microsoft.com/office/drawing/2014/main" val="20001"/>
                    </a:ext>
                  </a:extLst>
                </a:gridCol>
              </a:tblGrid>
              <a:tr h="370840">
                <a:tc>
                  <a:txBody>
                    <a:bodyPr/>
                    <a:lstStyle/>
                    <a:p>
                      <a:r>
                        <a:rPr lang="en-US" dirty="0" smtClean="0"/>
                        <a:t>Sector</a:t>
                      </a:r>
                      <a:endParaRPr lang="en-US" dirty="0"/>
                    </a:p>
                  </a:txBody>
                  <a:tcPr/>
                </a:tc>
                <a:tc>
                  <a:txBody>
                    <a:bodyPr/>
                    <a:lstStyle/>
                    <a:p>
                      <a:r>
                        <a:rPr lang="en-US" dirty="0" smtClean="0"/>
                        <a:t>Actions</a:t>
                      </a:r>
                      <a:endParaRPr lang="en-US" dirty="0"/>
                    </a:p>
                  </a:txBody>
                  <a:tcPr/>
                </a:tc>
                <a:extLst>
                  <a:ext uri="{0D108BD9-81ED-4DB2-BD59-A6C34878D82A}">
                    <a16:rowId xmlns:a16="http://schemas.microsoft.com/office/drawing/2014/main" val="10000"/>
                  </a:ext>
                </a:extLst>
              </a:tr>
              <a:tr h="370840">
                <a:tc>
                  <a:txBody>
                    <a:bodyPr/>
                    <a:lstStyle/>
                    <a:p>
                      <a:r>
                        <a:rPr lang="en-US" dirty="0" smtClean="0"/>
                        <a:t>Transportation</a:t>
                      </a:r>
                      <a:endParaRPr lang="en-US" dirty="0"/>
                    </a:p>
                  </a:txBody>
                  <a:tcPr/>
                </a:tc>
                <a:tc>
                  <a:txBody>
                    <a:bodyPr/>
                    <a:lstStyle/>
                    <a:p>
                      <a:pPr marL="285750" indent="-285750">
                        <a:buFont typeface="Arial" pitchFamily="34" charset="0"/>
                        <a:buChar char="•"/>
                      </a:pPr>
                      <a:r>
                        <a:rPr lang="en-US" dirty="0" smtClean="0"/>
                        <a:t> </a:t>
                      </a:r>
                    </a:p>
                    <a:p>
                      <a:pPr marL="285750" indent="-285750">
                        <a:buFont typeface="Arial" pitchFamily="34" charset="0"/>
                        <a:buChar char="•"/>
                      </a:pPr>
                      <a:r>
                        <a:rPr lang="en-US" dirty="0" smtClean="0"/>
                        <a:t> </a:t>
                      </a:r>
                      <a:endParaRPr lang="en-US" dirty="0"/>
                    </a:p>
                  </a:txBody>
                  <a:tcPr/>
                </a:tc>
                <a:extLst>
                  <a:ext uri="{0D108BD9-81ED-4DB2-BD59-A6C34878D82A}">
                    <a16:rowId xmlns:a16="http://schemas.microsoft.com/office/drawing/2014/main" val="10001"/>
                  </a:ext>
                </a:extLst>
              </a:tr>
              <a:tr h="370840">
                <a:tc>
                  <a:txBody>
                    <a:bodyPr/>
                    <a:lstStyle/>
                    <a:p>
                      <a:r>
                        <a:rPr lang="en-US" dirty="0" smtClean="0"/>
                        <a:t>Energy</a:t>
                      </a:r>
                      <a:endParaRPr lang="en-US" dirty="0"/>
                    </a:p>
                  </a:txBody>
                  <a:tcPr/>
                </a:tc>
                <a:tc>
                  <a:txBody>
                    <a:bodyPr/>
                    <a:lstStyle/>
                    <a:p>
                      <a:pPr marL="285750" indent="-285750">
                        <a:buFont typeface="Arial" pitchFamily="34" charset="0"/>
                        <a:buChar char="•"/>
                      </a:pPr>
                      <a:r>
                        <a:rPr lang="en-US" dirty="0" smtClean="0"/>
                        <a:t> </a:t>
                      </a:r>
                    </a:p>
                    <a:p>
                      <a:pPr marL="285750" indent="-285750">
                        <a:buFont typeface="Arial" pitchFamily="34" charset="0"/>
                        <a:buChar char="•"/>
                      </a:pPr>
                      <a:r>
                        <a:rPr lang="en-US" dirty="0" smtClean="0"/>
                        <a:t> </a:t>
                      </a:r>
                      <a:endParaRPr lang="en-US" dirty="0"/>
                    </a:p>
                  </a:txBody>
                  <a:tcPr/>
                </a:tc>
                <a:extLst>
                  <a:ext uri="{0D108BD9-81ED-4DB2-BD59-A6C34878D82A}">
                    <a16:rowId xmlns:a16="http://schemas.microsoft.com/office/drawing/2014/main" val="10002"/>
                  </a:ext>
                </a:extLst>
              </a:tr>
              <a:tr h="370840">
                <a:tc>
                  <a:txBody>
                    <a:bodyPr/>
                    <a:lstStyle/>
                    <a:p>
                      <a:r>
                        <a:rPr lang="en-US" dirty="0" smtClean="0"/>
                        <a:t>Buildings / infrastructure</a:t>
                      </a:r>
                      <a:endParaRPr lang="en-US" dirty="0"/>
                    </a:p>
                  </a:txBody>
                  <a:tcPr/>
                </a:tc>
                <a:tc>
                  <a:txBody>
                    <a:bodyPr/>
                    <a:lstStyle/>
                    <a:p>
                      <a:pPr marL="285750" indent="-285750">
                        <a:buFont typeface="Arial" pitchFamily="34" charset="0"/>
                        <a:buChar char="•"/>
                      </a:pPr>
                      <a:r>
                        <a:rPr lang="en-US" dirty="0" smtClean="0"/>
                        <a:t> </a:t>
                      </a:r>
                    </a:p>
                    <a:p>
                      <a:pPr marL="285750" indent="-285750">
                        <a:buFont typeface="Arial" pitchFamily="34" charset="0"/>
                        <a:buChar char="•"/>
                      </a:pPr>
                      <a:r>
                        <a:rPr lang="en-US" dirty="0" smtClean="0"/>
                        <a:t> </a:t>
                      </a:r>
                      <a:endParaRPr lang="en-US" dirty="0"/>
                    </a:p>
                  </a:txBody>
                  <a:tcPr/>
                </a:tc>
                <a:extLst>
                  <a:ext uri="{0D108BD9-81ED-4DB2-BD59-A6C34878D82A}">
                    <a16:rowId xmlns:a16="http://schemas.microsoft.com/office/drawing/2014/main" val="10003"/>
                  </a:ext>
                </a:extLst>
              </a:tr>
              <a:tr h="370840">
                <a:tc>
                  <a:txBody>
                    <a:bodyPr/>
                    <a:lstStyle/>
                    <a:p>
                      <a:r>
                        <a:rPr lang="en-US" dirty="0" smtClean="0"/>
                        <a:t>Agriculture &amp; Forestry</a:t>
                      </a:r>
                      <a:endParaRPr lang="en-US" dirty="0"/>
                    </a:p>
                  </a:txBody>
                  <a:tcPr/>
                </a:tc>
                <a:tc>
                  <a:txBody>
                    <a:bodyPr/>
                    <a:lstStyle/>
                    <a:p>
                      <a:pPr marL="285750" indent="-285750">
                        <a:buFont typeface="Arial" pitchFamily="34" charset="0"/>
                        <a:buChar char="•"/>
                      </a:pPr>
                      <a:r>
                        <a:rPr lang="en-US" dirty="0" smtClean="0"/>
                        <a:t> </a:t>
                      </a:r>
                    </a:p>
                    <a:p>
                      <a:pPr marL="285750" indent="-285750">
                        <a:buFont typeface="Arial" pitchFamily="34" charset="0"/>
                        <a:buChar char="•"/>
                      </a:pPr>
                      <a:r>
                        <a:rPr lang="en-US" dirty="0" smtClean="0"/>
                        <a:t> </a:t>
                      </a:r>
                      <a:endParaRPr lang="en-US" dirty="0"/>
                    </a:p>
                  </a:txBody>
                  <a:tcPr/>
                </a:tc>
                <a:extLst>
                  <a:ext uri="{0D108BD9-81ED-4DB2-BD59-A6C34878D82A}">
                    <a16:rowId xmlns:a16="http://schemas.microsoft.com/office/drawing/2014/main" val="10004"/>
                  </a:ext>
                </a:extLst>
              </a:tr>
              <a:tr h="370840">
                <a:tc>
                  <a:txBody>
                    <a:bodyPr/>
                    <a:lstStyle/>
                    <a:p>
                      <a:r>
                        <a:rPr lang="en-US" dirty="0" smtClean="0"/>
                        <a:t>Industry</a:t>
                      </a:r>
                      <a:endParaRPr lang="en-US" dirty="0"/>
                    </a:p>
                  </a:txBody>
                  <a:tcPr/>
                </a:tc>
                <a:tc>
                  <a:txBody>
                    <a:bodyPr/>
                    <a:lstStyle/>
                    <a:p>
                      <a:pPr marL="285750" indent="-285750">
                        <a:buFont typeface="Arial" pitchFamily="34" charset="0"/>
                        <a:buChar char="•"/>
                      </a:pPr>
                      <a:r>
                        <a:rPr lang="en-US" dirty="0" smtClean="0"/>
                        <a:t> </a:t>
                      </a:r>
                    </a:p>
                    <a:p>
                      <a:pPr marL="285750" indent="-285750">
                        <a:buFont typeface="Arial" pitchFamily="34" charset="0"/>
                        <a:buChar char="•"/>
                      </a:pPr>
                      <a:r>
                        <a:rPr lang="en-US" dirty="0" smtClean="0"/>
                        <a:t> </a:t>
                      </a:r>
                      <a:endParaRPr lang="en-US" dirty="0"/>
                    </a:p>
                  </a:txBody>
                  <a:tcPr/>
                </a:tc>
                <a:extLst>
                  <a:ext uri="{0D108BD9-81ED-4DB2-BD59-A6C34878D82A}">
                    <a16:rowId xmlns:a16="http://schemas.microsoft.com/office/drawing/2014/main" val="10005"/>
                  </a:ext>
                </a:extLst>
              </a:tr>
            </a:tbl>
          </a:graphicData>
        </a:graphic>
      </p:graphicFrame>
    </p:spTree>
    <p:extLst>
      <p:ext uri="{BB962C8B-B14F-4D97-AF65-F5344CB8AC3E}">
        <p14:creationId xmlns:p14="http://schemas.microsoft.com/office/powerpoint/2010/main" val="2645288882"/>
      </p:ext>
    </p:extLst>
  </p:cSld>
  <p:clrMapOvr>
    <a:masterClrMapping/>
  </p:clrMapOvr>
  <p:timing>
    <p:tnLst>
      <p:par>
        <p:cTn id="1" dur="indefinite" restart="never" nodeType="tmRoot"/>
      </p:par>
    </p:tnLst>
  </p:timing>
</p:sld>
</file>

<file path=ppt/slides/slide1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15962"/>
          </a:xfrm>
        </p:spPr>
        <p:txBody>
          <a:bodyPr>
            <a:normAutofit fontScale="90000"/>
          </a:bodyPr>
          <a:lstStyle/>
          <a:p>
            <a:r>
              <a:rPr lang="en-US" dirty="0" smtClean="0"/>
              <a:t>Practice Problem</a:t>
            </a:r>
            <a:endParaRPr lang="en-US" dirty="0"/>
          </a:p>
        </p:txBody>
      </p:sp>
      <p:sp>
        <p:nvSpPr>
          <p:cNvPr id="5" name="Content Placeholder 4"/>
          <p:cNvSpPr>
            <a:spLocks noGrp="1"/>
          </p:cNvSpPr>
          <p:nvPr>
            <p:ph idx="1"/>
          </p:nvPr>
        </p:nvSpPr>
        <p:spPr>
          <a:xfrm>
            <a:off x="457200" y="1143000"/>
            <a:ext cx="8229600" cy="5410200"/>
          </a:xfrm>
        </p:spPr>
        <p:txBody>
          <a:bodyPr>
            <a:normAutofit fontScale="92500" lnSpcReduction="20000"/>
          </a:bodyPr>
          <a:lstStyle/>
          <a:p>
            <a:r>
              <a:rPr lang="en-US" dirty="0" smtClean="0"/>
              <a:t>With a partner, brainstorm </a:t>
            </a:r>
          </a:p>
          <a:p>
            <a:pPr lvl="1"/>
            <a:r>
              <a:rPr lang="en-US" dirty="0"/>
              <a:t>F</a:t>
            </a:r>
            <a:r>
              <a:rPr lang="en-US" dirty="0" smtClean="0"/>
              <a:t>ive steps the AVERAGE Canadian could take to reduce their carbon footprint</a:t>
            </a:r>
          </a:p>
          <a:p>
            <a:pPr lvl="2"/>
            <a:r>
              <a:rPr lang="en-US" dirty="0"/>
              <a:t> </a:t>
            </a:r>
            <a:endParaRPr lang="en-US" dirty="0" smtClean="0"/>
          </a:p>
          <a:p>
            <a:pPr lvl="2"/>
            <a:r>
              <a:rPr lang="en-US" dirty="0"/>
              <a:t> </a:t>
            </a:r>
            <a:r>
              <a:rPr lang="en-US" dirty="0" smtClean="0"/>
              <a:t> </a:t>
            </a:r>
          </a:p>
          <a:p>
            <a:pPr lvl="2"/>
            <a:r>
              <a:rPr lang="en-US" dirty="0"/>
              <a:t> </a:t>
            </a:r>
            <a:endParaRPr lang="en-US" dirty="0" smtClean="0"/>
          </a:p>
          <a:p>
            <a:pPr lvl="2"/>
            <a:r>
              <a:rPr lang="en-US" dirty="0"/>
              <a:t> </a:t>
            </a:r>
            <a:endParaRPr lang="en-US" dirty="0" smtClean="0"/>
          </a:p>
          <a:p>
            <a:pPr lvl="2"/>
            <a:r>
              <a:rPr lang="en-US" dirty="0"/>
              <a:t> </a:t>
            </a:r>
            <a:endParaRPr lang="en-US" dirty="0" smtClean="0"/>
          </a:p>
          <a:p>
            <a:pPr lvl="1"/>
            <a:r>
              <a:rPr lang="en-US" dirty="0"/>
              <a:t>F</a:t>
            </a:r>
            <a:r>
              <a:rPr lang="en-US" dirty="0" smtClean="0"/>
              <a:t>ive steps that you YOURSELF could take to reduce your carbon footprint </a:t>
            </a:r>
          </a:p>
          <a:p>
            <a:pPr lvl="2"/>
            <a:r>
              <a:rPr lang="en-US" dirty="0"/>
              <a:t> </a:t>
            </a:r>
            <a:endParaRPr lang="en-US" dirty="0" smtClean="0"/>
          </a:p>
          <a:p>
            <a:pPr lvl="2"/>
            <a:r>
              <a:rPr lang="en-US" dirty="0"/>
              <a:t> </a:t>
            </a:r>
            <a:endParaRPr lang="en-US" dirty="0" smtClean="0"/>
          </a:p>
          <a:p>
            <a:pPr lvl="2"/>
            <a:r>
              <a:rPr lang="en-US" dirty="0"/>
              <a:t> </a:t>
            </a:r>
            <a:endParaRPr lang="en-US" dirty="0" smtClean="0"/>
          </a:p>
          <a:p>
            <a:pPr lvl="2"/>
            <a:r>
              <a:rPr lang="en-US" dirty="0"/>
              <a:t> </a:t>
            </a:r>
            <a:r>
              <a:rPr lang="en-US" dirty="0" smtClean="0"/>
              <a:t> </a:t>
            </a:r>
          </a:p>
          <a:p>
            <a:pPr lvl="2"/>
            <a:r>
              <a:rPr lang="en-US" dirty="0"/>
              <a:t> </a:t>
            </a:r>
          </a:p>
          <a:p>
            <a:pPr lvl="2"/>
            <a:endParaRPr lang="en-US" dirty="0" smtClean="0"/>
          </a:p>
          <a:p>
            <a:pPr lvl="1"/>
            <a:endParaRPr lang="en-US" dirty="0" smtClean="0"/>
          </a:p>
          <a:p>
            <a:endParaRPr lang="en-US" dirty="0"/>
          </a:p>
        </p:txBody>
      </p:sp>
    </p:spTree>
    <p:extLst>
      <p:ext uri="{BB962C8B-B14F-4D97-AF65-F5344CB8AC3E}">
        <p14:creationId xmlns:p14="http://schemas.microsoft.com/office/powerpoint/2010/main" val="121169551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39762"/>
          </a:xfrm>
        </p:spPr>
        <p:txBody>
          <a:bodyPr>
            <a:normAutofit fontScale="90000"/>
          </a:bodyPr>
          <a:lstStyle/>
          <a:p>
            <a:r>
              <a:rPr lang="en-US" dirty="0" smtClean="0">
                <a:hlinkClick r:id="rId3"/>
              </a:rPr>
              <a:t>Weather vs. Climate</a:t>
            </a:r>
            <a:endParaRPr lang="en-US" dirty="0"/>
          </a:p>
        </p:txBody>
      </p:sp>
      <p:sp>
        <p:nvSpPr>
          <p:cNvPr id="4" name="Text Placeholder 3"/>
          <p:cNvSpPr>
            <a:spLocks noGrp="1"/>
          </p:cNvSpPr>
          <p:nvPr>
            <p:ph type="body" idx="1"/>
          </p:nvPr>
        </p:nvSpPr>
        <p:spPr>
          <a:xfrm>
            <a:off x="457200" y="1066801"/>
            <a:ext cx="4040188" cy="533400"/>
          </a:xfrm>
        </p:spPr>
        <p:txBody>
          <a:bodyPr/>
          <a:lstStyle/>
          <a:p>
            <a:r>
              <a:rPr lang="en-US" dirty="0"/>
              <a:t>W</a:t>
            </a:r>
            <a:r>
              <a:rPr lang="en-US" dirty="0" smtClean="0"/>
              <a:t>eather</a:t>
            </a:r>
            <a:endParaRPr lang="en-US" dirty="0"/>
          </a:p>
        </p:txBody>
      </p:sp>
      <p:sp>
        <p:nvSpPr>
          <p:cNvPr id="5" name="Content Placeholder 4"/>
          <p:cNvSpPr>
            <a:spLocks noGrp="1"/>
          </p:cNvSpPr>
          <p:nvPr>
            <p:ph sz="half" idx="2"/>
          </p:nvPr>
        </p:nvSpPr>
        <p:spPr>
          <a:xfrm>
            <a:off x="457200" y="1676400"/>
            <a:ext cx="4040188" cy="4449763"/>
          </a:xfrm>
        </p:spPr>
        <p:txBody>
          <a:bodyPr/>
          <a:lstStyle/>
          <a:p>
            <a:r>
              <a:rPr lang="en-US" dirty="0"/>
              <a:t>D</a:t>
            </a:r>
            <a:r>
              <a:rPr lang="en-US" dirty="0" smtClean="0"/>
              <a:t>ay-to-day conditions, including</a:t>
            </a:r>
          </a:p>
          <a:p>
            <a:pPr lvl="1"/>
            <a:r>
              <a:rPr lang="en-US" u="sng" dirty="0" smtClean="0">
                <a:solidFill>
                  <a:srgbClr val="0000FF"/>
                </a:solidFill>
              </a:rPr>
              <a:t>temperature &amp; air pressure</a:t>
            </a:r>
          </a:p>
          <a:p>
            <a:pPr lvl="1"/>
            <a:r>
              <a:rPr lang="en-US" u="sng" dirty="0" smtClean="0">
                <a:solidFill>
                  <a:srgbClr val="0000FF"/>
                </a:solidFill>
              </a:rPr>
              <a:t>cloud cover &amp; humidity</a:t>
            </a:r>
          </a:p>
          <a:p>
            <a:pPr lvl="1"/>
            <a:r>
              <a:rPr lang="en-US" u="sng" dirty="0" smtClean="0">
                <a:solidFill>
                  <a:srgbClr val="0000FF"/>
                </a:solidFill>
              </a:rPr>
              <a:t>precipitation</a:t>
            </a:r>
            <a:endParaRPr lang="en-US" u="sng" dirty="0">
              <a:solidFill>
                <a:srgbClr val="0000FF"/>
              </a:solidFill>
            </a:endParaRPr>
          </a:p>
        </p:txBody>
      </p:sp>
      <p:sp>
        <p:nvSpPr>
          <p:cNvPr id="6" name="Text Placeholder 5"/>
          <p:cNvSpPr>
            <a:spLocks noGrp="1"/>
          </p:cNvSpPr>
          <p:nvPr>
            <p:ph type="body" sz="quarter" idx="3"/>
          </p:nvPr>
        </p:nvSpPr>
        <p:spPr>
          <a:xfrm>
            <a:off x="4645025" y="990601"/>
            <a:ext cx="4041775" cy="609599"/>
          </a:xfrm>
        </p:spPr>
        <p:txBody>
          <a:bodyPr/>
          <a:lstStyle/>
          <a:p>
            <a:r>
              <a:rPr lang="en-US" dirty="0"/>
              <a:t>C</a:t>
            </a:r>
            <a:r>
              <a:rPr lang="en-US" dirty="0" smtClean="0"/>
              <a:t>limate</a:t>
            </a:r>
            <a:endParaRPr lang="en-US" dirty="0"/>
          </a:p>
        </p:txBody>
      </p:sp>
      <p:sp>
        <p:nvSpPr>
          <p:cNvPr id="7" name="Content Placeholder 6"/>
          <p:cNvSpPr>
            <a:spLocks noGrp="1"/>
          </p:cNvSpPr>
          <p:nvPr>
            <p:ph sz="quarter" idx="4"/>
          </p:nvPr>
        </p:nvSpPr>
        <p:spPr>
          <a:xfrm>
            <a:off x="4645025" y="1524000"/>
            <a:ext cx="4041775" cy="4602163"/>
          </a:xfrm>
        </p:spPr>
        <p:txBody>
          <a:bodyPr/>
          <a:lstStyle/>
          <a:p>
            <a:r>
              <a:rPr lang="en-US" dirty="0"/>
              <a:t>A</a:t>
            </a:r>
            <a:r>
              <a:rPr lang="en-US" dirty="0" smtClean="0"/>
              <a:t>verage conditions occurring over a period of 30 years or longer</a:t>
            </a:r>
          </a:p>
          <a:p>
            <a:pPr lvl="1"/>
            <a:r>
              <a:rPr lang="en-US" dirty="0" smtClean="0"/>
              <a:t>e.g. Alberta has a relatively </a:t>
            </a:r>
            <a:r>
              <a:rPr lang="en-US" u="sng" dirty="0" smtClean="0">
                <a:solidFill>
                  <a:srgbClr val="0000FF"/>
                </a:solidFill>
              </a:rPr>
              <a:t>cold and dry climate</a:t>
            </a:r>
            <a:r>
              <a:rPr lang="en-US" dirty="0" smtClean="0">
                <a:solidFill>
                  <a:srgbClr val="0000FF"/>
                </a:solidFill>
              </a:rPr>
              <a:t> </a:t>
            </a:r>
            <a:r>
              <a:rPr lang="en-US" dirty="0" smtClean="0"/>
              <a:t>compared to Brazil, which is </a:t>
            </a:r>
            <a:r>
              <a:rPr lang="en-US" u="sng" dirty="0" smtClean="0">
                <a:solidFill>
                  <a:srgbClr val="0000FF"/>
                </a:solidFill>
              </a:rPr>
              <a:t>warm and humid</a:t>
            </a:r>
            <a:endParaRPr lang="en-US" dirty="0">
              <a:solidFill>
                <a:srgbClr val="0000FF"/>
              </a:solidFill>
            </a:endParaRPr>
          </a:p>
        </p:txBody>
      </p:sp>
      <p:pic>
        <p:nvPicPr>
          <p:cNvPr id="11266" name="Picture 2" descr="http://www.webdesign-guru.co.uk/icon/wp-content/uploads/weather.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9600" y="4038601"/>
            <a:ext cx="3657600" cy="2536274"/>
          </a:xfrm>
          <a:prstGeom prst="rect">
            <a:avLst/>
          </a:prstGeom>
          <a:noFill/>
          <a:extLst>
            <a:ext uri="{909E8E84-426E-40dd-AFC4-6F175D3DCCD1}">
              <a14:hiddenFill xmlns:a14="http://schemas.microsoft.com/office/drawing/2010/main" xmlns="">
                <a:solidFill>
                  <a:srgbClr val="FFFFFF"/>
                </a:solidFill>
              </a14:hiddenFill>
            </a:ext>
          </a:extLst>
        </p:spPr>
      </p:pic>
      <p:pic>
        <p:nvPicPr>
          <p:cNvPr id="11268" name="Picture 4" descr="http://www.meteorologyclimate.com/climate-map.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029200" y="4343400"/>
            <a:ext cx="3962400" cy="2231475"/>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val="78257123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4" name="Picture 6" descr="http://planetariumweb.madison.k12.wi.us/files/planetarium/earth-global-temp.gif"/>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5105400" y="685800"/>
            <a:ext cx="3908252" cy="2652028"/>
          </a:xfrm>
          <a:prstGeom prst="rect">
            <a:avLst/>
          </a:prstGeom>
          <a:noFill/>
          <a:extLst>
            <a:ext uri="{909E8E84-426E-40dd-AFC4-6F175D3DCCD1}">
              <a14:hiddenFill xmlns:a14="http://schemas.microsoft.com/office/drawing/2010/main" xmlns="">
                <a:solidFill>
                  <a:srgbClr val="FFFFFF"/>
                </a:solidFill>
              </a14:hiddenFill>
            </a:ext>
          </a:extLst>
        </p:spPr>
      </p:pic>
      <p:sp>
        <p:nvSpPr>
          <p:cNvPr id="7" name="Title 6"/>
          <p:cNvSpPr>
            <a:spLocks noGrp="1"/>
          </p:cNvSpPr>
          <p:nvPr>
            <p:ph type="title"/>
          </p:nvPr>
        </p:nvSpPr>
        <p:spPr>
          <a:xfrm>
            <a:off x="0" y="304800"/>
            <a:ext cx="5715000" cy="457200"/>
          </a:xfrm>
        </p:spPr>
        <p:txBody>
          <a:bodyPr>
            <a:normAutofit fontScale="90000"/>
          </a:bodyPr>
          <a:lstStyle/>
          <a:p>
            <a:r>
              <a:rPr lang="en-US" dirty="0" smtClean="0"/>
              <a:t>Effect of Climate on Humans</a:t>
            </a:r>
            <a:endParaRPr lang="en-US" dirty="0"/>
          </a:p>
        </p:txBody>
      </p:sp>
      <p:sp>
        <p:nvSpPr>
          <p:cNvPr id="8" name="Content Placeholder 7"/>
          <p:cNvSpPr>
            <a:spLocks noGrp="1"/>
          </p:cNvSpPr>
          <p:nvPr>
            <p:ph idx="1"/>
          </p:nvPr>
        </p:nvSpPr>
        <p:spPr>
          <a:xfrm>
            <a:off x="457200" y="1371600"/>
            <a:ext cx="4495800" cy="4754563"/>
          </a:xfrm>
        </p:spPr>
        <p:txBody>
          <a:bodyPr>
            <a:normAutofit lnSpcReduction="10000"/>
          </a:bodyPr>
          <a:lstStyle/>
          <a:p>
            <a:r>
              <a:rPr lang="en-US" dirty="0"/>
              <a:t>T</a:t>
            </a:r>
            <a:r>
              <a:rPr lang="en-US" dirty="0" smtClean="0"/>
              <a:t>he climate of a region (map #1)  - average air temperatures) has several effects on the humans that live there, including</a:t>
            </a:r>
          </a:p>
          <a:p>
            <a:pPr lvl="1"/>
            <a:r>
              <a:rPr lang="en-US" u="sng" dirty="0" smtClean="0">
                <a:solidFill>
                  <a:srgbClr val="0000FF"/>
                </a:solidFill>
              </a:rPr>
              <a:t>population distribution</a:t>
            </a:r>
            <a:r>
              <a:rPr lang="en-US" dirty="0" smtClean="0">
                <a:solidFill>
                  <a:srgbClr val="0000FF"/>
                </a:solidFill>
              </a:rPr>
              <a:t> </a:t>
            </a:r>
            <a:r>
              <a:rPr lang="en-US" dirty="0" smtClean="0"/>
              <a:t>(map #2)</a:t>
            </a:r>
            <a:endParaRPr lang="en-US" u="sng" dirty="0" smtClean="0"/>
          </a:p>
          <a:p>
            <a:pPr lvl="1"/>
            <a:r>
              <a:rPr lang="en-US" u="sng" dirty="0" smtClean="0">
                <a:solidFill>
                  <a:srgbClr val="0000FF"/>
                </a:solidFill>
              </a:rPr>
              <a:t>clothing &amp; shelter considerations</a:t>
            </a:r>
          </a:p>
          <a:p>
            <a:pPr marL="457200" lvl="1" indent="0">
              <a:buNone/>
            </a:pPr>
            <a:endParaRPr lang="en-US" u="sng" dirty="0"/>
          </a:p>
        </p:txBody>
      </p:sp>
      <p:pic>
        <p:nvPicPr>
          <p:cNvPr id="12290" name="Picture 2" descr="http://soils.usda.gov/use/worldsoils/mapindex/popden.jpg"/>
          <p:cNvPicPr>
            <a:picLocks noChangeAspect="1" noChangeArrowheads="1"/>
          </p:cNvPicPr>
          <p:nvPr/>
        </p:nvPicPr>
        <p:blipFill rotWithShape="1">
          <a:blip r:embed="rId3">
            <a:extLst>
              <a:ext uri="{28A0092B-C50C-407E-A947-70E740481C1C}">
                <a14:useLocalDpi xmlns:a14="http://schemas.microsoft.com/office/drawing/2010/main" val="0"/>
              </a:ext>
            </a:extLst>
          </a:blip>
          <a:srcRect l="2731" t="8557" r="3651" b="4147"/>
          <a:stretch/>
        </p:blipFill>
        <p:spPr bwMode="auto">
          <a:xfrm>
            <a:off x="5105400" y="3581400"/>
            <a:ext cx="3810000" cy="2743200"/>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val="34469833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457200" y="304800"/>
            <a:ext cx="8305800" cy="457200"/>
          </a:xfrm>
        </p:spPr>
        <p:txBody>
          <a:bodyPr>
            <a:normAutofit fontScale="90000"/>
          </a:bodyPr>
          <a:lstStyle/>
          <a:p>
            <a:r>
              <a:rPr lang="en-US" dirty="0" smtClean="0"/>
              <a:t>Effect of Climate on Humans</a:t>
            </a:r>
            <a:endParaRPr lang="en-US" dirty="0"/>
          </a:p>
        </p:txBody>
      </p:sp>
      <p:sp>
        <p:nvSpPr>
          <p:cNvPr id="8" name="Content Placeholder 7"/>
          <p:cNvSpPr>
            <a:spLocks noGrp="1"/>
          </p:cNvSpPr>
          <p:nvPr>
            <p:ph idx="1"/>
          </p:nvPr>
        </p:nvSpPr>
        <p:spPr>
          <a:xfrm>
            <a:off x="152400" y="1219200"/>
            <a:ext cx="4495800" cy="4906963"/>
          </a:xfrm>
        </p:spPr>
        <p:txBody>
          <a:bodyPr>
            <a:normAutofit/>
          </a:bodyPr>
          <a:lstStyle/>
          <a:p>
            <a:pPr lvl="1"/>
            <a:r>
              <a:rPr lang="en-US" u="sng" dirty="0" smtClean="0">
                <a:solidFill>
                  <a:srgbClr val="0000FF"/>
                </a:solidFill>
              </a:rPr>
              <a:t>heating &amp; cooling requirements</a:t>
            </a:r>
          </a:p>
          <a:p>
            <a:pPr lvl="1"/>
            <a:r>
              <a:rPr lang="en-US" u="sng" dirty="0" smtClean="0">
                <a:solidFill>
                  <a:srgbClr val="0000FF"/>
                </a:solidFill>
              </a:rPr>
              <a:t>food availability &amp; agricultural options </a:t>
            </a:r>
            <a:r>
              <a:rPr lang="en-US" dirty="0" smtClean="0"/>
              <a:t>(map)</a:t>
            </a:r>
            <a:endParaRPr lang="en-US" u="sng" dirty="0" smtClean="0"/>
          </a:p>
          <a:p>
            <a:pPr lvl="1"/>
            <a:r>
              <a:rPr lang="en-US" u="sng" dirty="0" smtClean="0">
                <a:solidFill>
                  <a:srgbClr val="0000FF"/>
                </a:solidFill>
              </a:rPr>
              <a:t>economic opportunities</a:t>
            </a:r>
            <a:endParaRPr lang="en-US" dirty="0" smtClean="0">
              <a:solidFill>
                <a:srgbClr val="0000FF"/>
              </a:solidFill>
            </a:endParaRPr>
          </a:p>
          <a:p>
            <a:pPr lvl="1"/>
            <a:endParaRPr lang="en-US" u="sng" dirty="0"/>
          </a:p>
        </p:txBody>
      </p:sp>
      <p:pic>
        <p:nvPicPr>
          <p:cNvPr id="12292" name="Picture 4" descr="Agriculture land use distribution - croplands and pasture land (map/graphic/illustration)">
            <a:hlinkClick r:id="rId2"/>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 r="30060"/>
          <a:stretch/>
        </p:blipFill>
        <p:spPr bwMode="auto">
          <a:xfrm>
            <a:off x="4419600" y="1295400"/>
            <a:ext cx="4502148" cy="3352800"/>
          </a:xfrm>
          <a:prstGeom prst="rect">
            <a:avLst/>
          </a:prstGeom>
          <a:noFill/>
          <a:extLst>
            <a:ext uri="{909E8E84-426E-40dd-AFC4-6F175D3DCCD1}">
              <a14:hiddenFill xmlns:a14="http://schemas.microsoft.com/office/drawing/2010/main" xmlns="">
                <a:solidFill>
                  <a:srgbClr val="FFFFFF"/>
                </a:solidFill>
              </a14:hiddenFill>
            </a:ext>
          </a:extLst>
        </p:spPr>
      </p:pic>
      <p:pic>
        <p:nvPicPr>
          <p:cNvPr id="11" name="Picture 4" descr="Agriculture land use distribution - croplands and pasture land (map/graphic/illustration)">
            <a:hlinkClick r:id="rId2"/>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79517" b="50000"/>
          <a:stretch/>
        </p:blipFill>
        <p:spPr bwMode="auto">
          <a:xfrm>
            <a:off x="4724400" y="3886200"/>
            <a:ext cx="707852" cy="581192"/>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val="424420224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722313" y="838201"/>
            <a:ext cx="7772400" cy="685800"/>
          </a:xfrm>
        </p:spPr>
        <p:txBody>
          <a:bodyPr>
            <a:normAutofit fontScale="90000"/>
          </a:bodyPr>
          <a:lstStyle/>
          <a:p>
            <a:r>
              <a:rPr lang="en-US" dirty="0" smtClean="0"/>
              <a:t>Unit D – Global Systems</a:t>
            </a:r>
            <a:endParaRPr lang="en-US" dirty="0"/>
          </a:p>
        </p:txBody>
      </p:sp>
      <p:sp>
        <p:nvSpPr>
          <p:cNvPr id="2" name="Text Placeholder 1"/>
          <p:cNvSpPr>
            <a:spLocks noGrp="1"/>
          </p:cNvSpPr>
          <p:nvPr>
            <p:ph type="body" idx="1"/>
          </p:nvPr>
        </p:nvSpPr>
        <p:spPr>
          <a:xfrm>
            <a:off x="722313" y="228601"/>
            <a:ext cx="7772400" cy="533399"/>
          </a:xfrm>
        </p:spPr>
        <p:txBody>
          <a:bodyPr/>
          <a:lstStyle/>
          <a:p>
            <a:r>
              <a:rPr lang="en-US" dirty="0" smtClean="0"/>
              <a:t>D1 – The Biosphere</a:t>
            </a:r>
            <a:endParaRPr lang="en-US" dirty="0"/>
          </a:p>
        </p:txBody>
      </p:sp>
      <p:pic>
        <p:nvPicPr>
          <p:cNvPr id="4" name="Picture 3" descr="arkearth_e0.gif"/>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33600" y="1600200"/>
            <a:ext cx="4724400" cy="4191000"/>
          </a:xfrm>
          <a:prstGeom prst="rect">
            <a:avLst/>
          </a:prstGeom>
        </p:spPr>
      </p:pic>
    </p:spTree>
    <p:extLst>
      <p:ext uri="{BB962C8B-B14F-4D97-AF65-F5344CB8AC3E}">
        <p14:creationId xmlns:p14="http://schemas.microsoft.com/office/powerpoint/2010/main" val="97210872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15962"/>
          </a:xfrm>
        </p:spPr>
        <p:txBody>
          <a:bodyPr>
            <a:normAutofit fontScale="90000"/>
          </a:bodyPr>
          <a:lstStyle/>
          <a:p>
            <a:r>
              <a:rPr lang="en-US" dirty="0" smtClean="0"/>
              <a:t>Effect of Climate on Other </a:t>
            </a:r>
            <a:r>
              <a:rPr lang="en-US" dirty="0"/>
              <a:t>O</a:t>
            </a:r>
            <a:r>
              <a:rPr lang="en-US" dirty="0" smtClean="0"/>
              <a:t>rganisms</a:t>
            </a:r>
            <a:endParaRPr lang="en-US" dirty="0"/>
          </a:p>
        </p:txBody>
      </p:sp>
      <p:sp>
        <p:nvSpPr>
          <p:cNvPr id="3" name="Content Placeholder 2"/>
          <p:cNvSpPr>
            <a:spLocks noGrp="1"/>
          </p:cNvSpPr>
          <p:nvPr>
            <p:ph idx="1"/>
          </p:nvPr>
        </p:nvSpPr>
        <p:spPr>
          <a:xfrm>
            <a:off x="457200" y="1143000"/>
            <a:ext cx="8229600" cy="4983163"/>
          </a:xfrm>
        </p:spPr>
        <p:txBody>
          <a:bodyPr/>
          <a:lstStyle/>
          <a:p>
            <a:r>
              <a:rPr lang="en-US" dirty="0" smtClean="0"/>
              <a:t>The better suited to its climate an organism is, </a:t>
            </a:r>
            <a:r>
              <a:rPr lang="en-US" u="sng" dirty="0" smtClean="0">
                <a:solidFill>
                  <a:srgbClr val="0000FF"/>
                </a:solidFill>
              </a:rPr>
              <a:t>the better its chances of survival.</a:t>
            </a:r>
            <a:endParaRPr lang="en-US" dirty="0" smtClean="0">
              <a:solidFill>
                <a:srgbClr val="0000FF"/>
              </a:solidFill>
            </a:endParaRPr>
          </a:p>
          <a:p>
            <a:r>
              <a:rPr lang="en-US" dirty="0" smtClean="0"/>
              <a:t>an </a:t>
            </a:r>
            <a:r>
              <a:rPr lang="en-US" b="1" dirty="0" smtClean="0"/>
              <a:t>adaptation</a:t>
            </a:r>
            <a:r>
              <a:rPr lang="en-US" dirty="0" smtClean="0"/>
              <a:t> is a change in the </a:t>
            </a:r>
            <a:r>
              <a:rPr lang="en-US" u="sng" dirty="0" smtClean="0">
                <a:solidFill>
                  <a:srgbClr val="0000FF"/>
                </a:solidFill>
              </a:rPr>
              <a:t>structure or functioning of an organism</a:t>
            </a:r>
            <a:r>
              <a:rPr lang="en-US" dirty="0" smtClean="0">
                <a:solidFill>
                  <a:srgbClr val="0000FF"/>
                </a:solidFill>
              </a:rPr>
              <a:t> </a:t>
            </a:r>
            <a:r>
              <a:rPr lang="en-US" dirty="0" smtClean="0"/>
              <a:t>that makes it more suited to its environment.</a:t>
            </a:r>
            <a:endParaRPr lang="en-US" dirty="0"/>
          </a:p>
        </p:txBody>
      </p:sp>
      <p:pic>
        <p:nvPicPr>
          <p:cNvPr id="13314" name="Picture 2" descr="http://4.bp.blogspot.com/_mjtN68P-s9A/TJ20tENkt5I/AAAAAAAAAxE/MuNNW0Dix6c/s1600/cactus_big.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14401" y="3886200"/>
            <a:ext cx="2118320" cy="2626990"/>
          </a:xfrm>
          <a:prstGeom prst="rect">
            <a:avLst/>
          </a:prstGeom>
          <a:noFill/>
          <a:extLst>
            <a:ext uri="{909E8E84-426E-40dd-AFC4-6F175D3DCCD1}">
              <a14:hiddenFill xmlns:a14="http://schemas.microsoft.com/office/drawing/2010/main" xmlns="">
                <a:solidFill>
                  <a:srgbClr val="FFFFFF"/>
                </a:solidFill>
              </a14:hiddenFill>
            </a:ext>
          </a:extLst>
        </p:spPr>
      </p:pic>
      <p:pic>
        <p:nvPicPr>
          <p:cNvPr id="13316" name="Picture 4" descr="http://www.evergreen-evergreen.com/resources/austrian-pine0001.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505200" y="3886200"/>
            <a:ext cx="2143125" cy="2626989"/>
          </a:xfrm>
          <a:prstGeom prst="rect">
            <a:avLst/>
          </a:prstGeom>
          <a:noFill/>
          <a:extLst>
            <a:ext uri="{909E8E84-426E-40dd-AFC4-6F175D3DCCD1}">
              <a14:hiddenFill xmlns:a14="http://schemas.microsoft.com/office/drawing/2010/main" xmlns="">
                <a:solidFill>
                  <a:srgbClr val="FFFFFF"/>
                </a:solidFill>
              </a14:hiddenFill>
            </a:ext>
          </a:extLst>
        </p:spPr>
      </p:pic>
      <p:pic>
        <p:nvPicPr>
          <p:cNvPr id="13318" name="Picture 6" descr="http://www.forma.org.uk/media/item/865/150/watson_whispering01.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172200" y="3886200"/>
            <a:ext cx="2363969" cy="2626989"/>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val="336166066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AutoShape 6"/>
          <p:cNvSpPr>
            <a:spLocks noChangeArrowheads="1"/>
          </p:cNvSpPr>
          <p:nvPr/>
        </p:nvSpPr>
        <p:spPr bwMode="auto">
          <a:xfrm>
            <a:off x="179388" y="260350"/>
            <a:ext cx="6840537" cy="576263"/>
          </a:xfrm>
          <a:prstGeom prst="roundRect">
            <a:avLst>
              <a:gd name="adj" fmla="val 16667"/>
            </a:avLst>
          </a:prstGeom>
          <a:gradFill rotWithShape="1">
            <a:gsLst>
              <a:gs pos="0">
                <a:srgbClr val="92E2F2"/>
              </a:gs>
              <a:gs pos="100000">
                <a:srgbClr val="23A5C3"/>
              </a:gs>
            </a:gsLst>
            <a:lin ang="5400000" scaled="1"/>
          </a:gradFill>
          <a:ln w="9525">
            <a:noFill/>
            <a:round/>
            <a:headEnd/>
            <a:tailEnd/>
          </a:ln>
        </p:spPr>
        <p:txBody>
          <a:bodyPr wrap="none" anchor="ctr"/>
          <a:lstStyle/>
          <a:p>
            <a:pPr algn="ctr"/>
            <a:r>
              <a:rPr lang="en-US" sz="2400" b="1">
                <a:solidFill>
                  <a:schemeClr val="bg1"/>
                </a:solidFill>
              </a:rPr>
              <a:t>Organisms are Adapted to Deal with Climate</a:t>
            </a:r>
          </a:p>
        </p:txBody>
      </p:sp>
      <p:sp>
        <p:nvSpPr>
          <p:cNvPr id="13319" name="Text Box 7"/>
          <p:cNvSpPr txBox="1">
            <a:spLocks noChangeArrowheads="1"/>
          </p:cNvSpPr>
          <p:nvPr/>
        </p:nvSpPr>
        <p:spPr bwMode="auto">
          <a:xfrm>
            <a:off x="376238" y="1073150"/>
            <a:ext cx="6029325" cy="366713"/>
          </a:xfrm>
          <a:prstGeom prst="rect">
            <a:avLst/>
          </a:prstGeom>
          <a:noFill/>
          <a:ln w="9525">
            <a:noFill/>
            <a:miter lim="800000"/>
            <a:headEnd/>
            <a:tailEnd/>
          </a:ln>
        </p:spPr>
        <p:txBody>
          <a:bodyPr wrap="none">
            <a:spAutoFit/>
          </a:bodyPr>
          <a:lstStyle/>
          <a:p>
            <a:pPr>
              <a:buFontTx/>
              <a:buChar char="•"/>
            </a:pPr>
            <a:r>
              <a:rPr lang="en-US"/>
              <a:t> </a:t>
            </a:r>
            <a:r>
              <a:rPr lang="en-US" b="1" i="1">
                <a:solidFill>
                  <a:srgbClr val="CC3300"/>
                </a:solidFill>
              </a:rPr>
              <a:t>Describe the climate that goes with each adaptation:</a:t>
            </a:r>
            <a:endParaRPr lang="en-US"/>
          </a:p>
        </p:txBody>
      </p:sp>
      <p:pic>
        <p:nvPicPr>
          <p:cNvPr id="13321" name="Picture 9" descr="opuntia"/>
          <p:cNvPicPr>
            <a:picLocks noChangeAspect="1" noChangeArrowheads="1"/>
          </p:cNvPicPr>
          <p:nvPr/>
        </p:nvPicPr>
        <p:blipFill>
          <a:blip r:embed="rId2" cstate="print"/>
          <a:srcRect/>
          <a:stretch>
            <a:fillRect/>
          </a:stretch>
        </p:blipFill>
        <p:spPr bwMode="auto">
          <a:xfrm>
            <a:off x="250825" y="1557338"/>
            <a:ext cx="2519363" cy="2325687"/>
          </a:xfrm>
          <a:prstGeom prst="rect">
            <a:avLst/>
          </a:prstGeom>
          <a:noFill/>
          <a:ln w="76200">
            <a:solidFill>
              <a:schemeClr val="bg1"/>
            </a:solidFill>
            <a:miter lim="800000"/>
            <a:headEnd/>
            <a:tailEnd/>
          </a:ln>
        </p:spPr>
      </p:pic>
      <p:pic>
        <p:nvPicPr>
          <p:cNvPr id="13323" name="Picture 11" descr="k8801-2i"/>
          <p:cNvPicPr>
            <a:picLocks noChangeAspect="1" noChangeArrowheads="1"/>
          </p:cNvPicPr>
          <p:nvPr/>
        </p:nvPicPr>
        <p:blipFill>
          <a:blip cstate="print"/>
          <a:srcRect/>
          <a:stretch>
            <a:fillRect/>
          </a:stretch>
        </p:blipFill>
        <p:spPr bwMode="auto">
          <a:xfrm>
            <a:off x="755650" y="3716338"/>
            <a:ext cx="3624263" cy="2416175"/>
          </a:xfrm>
          <a:prstGeom prst="rect">
            <a:avLst/>
          </a:prstGeom>
          <a:noFill/>
          <a:ln w="76200">
            <a:solidFill>
              <a:schemeClr val="bg1"/>
            </a:solidFill>
            <a:miter lim="800000"/>
            <a:headEnd/>
            <a:tailEnd/>
          </a:ln>
        </p:spPr>
      </p:pic>
      <p:pic>
        <p:nvPicPr>
          <p:cNvPr id="13325" name="Picture 13" descr="08-Arctic Fox"/>
          <p:cNvPicPr>
            <a:picLocks noChangeAspect="1" noChangeArrowheads="1"/>
          </p:cNvPicPr>
          <p:nvPr/>
        </p:nvPicPr>
        <p:blipFill>
          <a:blip r:embed="rId3" cstate="print"/>
          <a:srcRect/>
          <a:stretch>
            <a:fillRect/>
          </a:stretch>
        </p:blipFill>
        <p:spPr bwMode="auto">
          <a:xfrm>
            <a:off x="6877050" y="981075"/>
            <a:ext cx="2087563" cy="3360738"/>
          </a:xfrm>
          <a:prstGeom prst="rect">
            <a:avLst/>
          </a:prstGeom>
          <a:noFill/>
          <a:ln w="76200">
            <a:solidFill>
              <a:schemeClr val="bg1"/>
            </a:solidFill>
            <a:miter lim="800000"/>
            <a:headEnd/>
            <a:tailEnd/>
          </a:ln>
        </p:spPr>
      </p:pic>
      <p:pic>
        <p:nvPicPr>
          <p:cNvPr id="13329" name="Picture 17" descr="ga00795"/>
          <p:cNvPicPr>
            <a:picLocks noChangeAspect="1" noChangeArrowheads="1"/>
          </p:cNvPicPr>
          <p:nvPr/>
        </p:nvPicPr>
        <p:blipFill>
          <a:blip r:embed="rId4" cstate="print"/>
          <a:srcRect/>
          <a:stretch>
            <a:fillRect/>
          </a:stretch>
        </p:blipFill>
        <p:spPr bwMode="auto">
          <a:xfrm>
            <a:off x="5724525" y="3213100"/>
            <a:ext cx="2303463" cy="3203575"/>
          </a:xfrm>
          <a:prstGeom prst="rect">
            <a:avLst/>
          </a:prstGeom>
          <a:noFill/>
          <a:ln w="76200">
            <a:solidFill>
              <a:schemeClr val="bg1"/>
            </a:solidFill>
            <a:miter lim="800000"/>
            <a:headEnd/>
            <a:tailEnd/>
          </a:ln>
        </p:spPr>
      </p:pic>
      <p:sp>
        <p:nvSpPr>
          <p:cNvPr id="13330" name="Text Box 18"/>
          <p:cNvSpPr txBox="1">
            <a:spLocks noChangeArrowheads="1"/>
          </p:cNvSpPr>
          <p:nvPr/>
        </p:nvSpPr>
        <p:spPr bwMode="auto">
          <a:xfrm>
            <a:off x="2268538" y="1844675"/>
            <a:ext cx="1820862" cy="915988"/>
          </a:xfrm>
          <a:prstGeom prst="rect">
            <a:avLst/>
          </a:prstGeom>
          <a:solidFill>
            <a:srgbClr val="CC3300"/>
          </a:solidFill>
          <a:ln w="9525">
            <a:noFill/>
            <a:miter lim="800000"/>
            <a:headEnd/>
            <a:tailEnd/>
          </a:ln>
        </p:spPr>
        <p:txBody>
          <a:bodyPr>
            <a:spAutoFit/>
          </a:bodyPr>
          <a:lstStyle/>
          <a:p>
            <a:pPr algn="ctr"/>
            <a:r>
              <a:rPr lang="en-US" b="1" i="1" dirty="0">
                <a:solidFill>
                  <a:schemeClr val="bg1"/>
                </a:solidFill>
              </a:rPr>
              <a:t>Dry: fat leaves prevent water lose</a:t>
            </a:r>
          </a:p>
        </p:txBody>
      </p:sp>
      <p:sp>
        <p:nvSpPr>
          <p:cNvPr id="13331" name="Text Box 19"/>
          <p:cNvSpPr txBox="1">
            <a:spLocks noChangeArrowheads="1"/>
          </p:cNvSpPr>
          <p:nvPr/>
        </p:nvSpPr>
        <p:spPr bwMode="auto">
          <a:xfrm>
            <a:off x="3059113" y="3644900"/>
            <a:ext cx="1820862" cy="915988"/>
          </a:xfrm>
          <a:prstGeom prst="rect">
            <a:avLst/>
          </a:prstGeom>
          <a:solidFill>
            <a:srgbClr val="CC3300"/>
          </a:solidFill>
          <a:ln w="9525">
            <a:noFill/>
            <a:miter lim="800000"/>
            <a:headEnd/>
            <a:tailEnd/>
          </a:ln>
        </p:spPr>
        <p:txBody>
          <a:bodyPr>
            <a:spAutoFit/>
          </a:bodyPr>
          <a:lstStyle/>
          <a:p>
            <a:pPr algn="ctr"/>
            <a:r>
              <a:rPr lang="en-US" b="1" i="1" dirty="0">
                <a:solidFill>
                  <a:schemeClr val="bg1"/>
                </a:solidFill>
              </a:rPr>
              <a:t>Wet: air filled bladders for floatation</a:t>
            </a:r>
          </a:p>
        </p:txBody>
      </p:sp>
      <p:sp>
        <p:nvSpPr>
          <p:cNvPr id="13332" name="Text Box 20"/>
          <p:cNvSpPr txBox="1">
            <a:spLocks noChangeArrowheads="1"/>
          </p:cNvSpPr>
          <p:nvPr/>
        </p:nvSpPr>
        <p:spPr bwMode="auto">
          <a:xfrm>
            <a:off x="5508625" y="1557338"/>
            <a:ext cx="1820863" cy="915987"/>
          </a:xfrm>
          <a:prstGeom prst="rect">
            <a:avLst/>
          </a:prstGeom>
          <a:solidFill>
            <a:srgbClr val="CC3300"/>
          </a:solidFill>
          <a:ln w="9525">
            <a:noFill/>
            <a:miter lim="800000"/>
            <a:headEnd/>
            <a:tailEnd/>
          </a:ln>
        </p:spPr>
        <p:txBody>
          <a:bodyPr>
            <a:spAutoFit/>
          </a:bodyPr>
          <a:lstStyle/>
          <a:p>
            <a:pPr algn="ctr"/>
            <a:r>
              <a:rPr lang="en-US" b="1" i="1" dirty="0">
                <a:solidFill>
                  <a:schemeClr val="bg1"/>
                </a:solidFill>
              </a:rPr>
              <a:t>Cold: Tiny ears prevent heat loss</a:t>
            </a:r>
          </a:p>
        </p:txBody>
      </p:sp>
      <p:sp>
        <p:nvSpPr>
          <p:cNvPr id="13333" name="Text Box 21"/>
          <p:cNvSpPr txBox="1">
            <a:spLocks noChangeArrowheads="1"/>
          </p:cNvSpPr>
          <p:nvPr/>
        </p:nvSpPr>
        <p:spPr bwMode="auto">
          <a:xfrm>
            <a:off x="4787900" y="5229225"/>
            <a:ext cx="1820863" cy="915988"/>
          </a:xfrm>
          <a:prstGeom prst="rect">
            <a:avLst/>
          </a:prstGeom>
          <a:solidFill>
            <a:srgbClr val="CC3300"/>
          </a:solidFill>
          <a:ln w="9525">
            <a:noFill/>
            <a:miter lim="800000"/>
            <a:headEnd/>
            <a:tailEnd/>
          </a:ln>
        </p:spPr>
        <p:txBody>
          <a:bodyPr>
            <a:spAutoFit/>
          </a:bodyPr>
          <a:lstStyle/>
          <a:p>
            <a:pPr algn="ctr"/>
            <a:r>
              <a:rPr lang="en-US" b="1" i="1" dirty="0">
                <a:solidFill>
                  <a:schemeClr val="bg1"/>
                </a:solidFill>
              </a:rPr>
              <a:t>Hot: large, thin ears maximize heat loss</a:t>
            </a:r>
          </a:p>
        </p:txBody>
      </p:sp>
    </p:spTree>
    <p:extLst>
      <p:ext uri="{BB962C8B-B14F-4D97-AF65-F5344CB8AC3E}">
        <p14:creationId xmlns:p14="http://schemas.microsoft.com/office/powerpoint/2010/main" val="14031052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9"/>
                                        </p:tgtEl>
                                        <p:attrNameLst>
                                          <p:attrName>style.visibility</p:attrName>
                                        </p:attrNameLst>
                                      </p:cBhvr>
                                      <p:to>
                                        <p:strVal val="visible"/>
                                      </p:to>
                                    </p:set>
                                  </p:childTnLst>
                                </p:cTn>
                              </p:par>
                            </p:childTnLst>
                          </p:cTn>
                        </p:par>
                        <p:par>
                          <p:cTn id="7" fill="hold">
                            <p:stCondLst>
                              <p:cond delay="0"/>
                            </p:stCondLst>
                            <p:childTnLst>
                              <p:par>
                                <p:cTn id="8" presetID="10" presetClass="entr" presetSubtype="0" fill="hold" nodeType="afterEffect">
                                  <p:stCondLst>
                                    <p:cond delay="0"/>
                                  </p:stCondLst>
                                  <p:childTnLst>
                                    <p:set>
                                      <p:cBhvr>
                                        <p:cTn id="9" dur="1" fill="hold">
                                          <p:stCondLst>
                                            <p:cond delay="0"/>
                                          </p:stCondLst>
                                        </p:cTn>
                                        <p:tgtEl>
                                          <p:spTgt spid="13321"/>
                                        </p:tgtEl>
                                        <p:attrNameLst>
                                          <p:attrName>style.visibility</p:attrName>
                                        </p:attrNameLst>
                                      </p:cBhvr>
                                      <p:to>
                                        <p:strVal val="visible"/>
                                      </p:to>
                                    </p:set>
                                    <p:animEffect transition="in" filter="fade">
                                      <p:cBhvr>
                                        <p:cTn id="10" dur="500"/>
                                        <p:tgtEl>
                                          <p:spTgt spid="13321"/>
                                        </p:tgtEl>
                                      </p:cBhvr>
                                    </p:animEffect>
                                  </p:childTnLst>
                                </p:cTn>
                              </p:par>
                            </p:childTnLst>
                          </p:cTn>
                        </p:par>
                        <p:par>
                          <p:cTn id="11" fill="hold">
                            <p:stCondLst>
                              <p:cond delay="500"/>
                            </p:stCondLst>
                            <p:childTnLst>
                              <p:par>
                                <p:cTn id="12" presetID="10" presetClass="entr" presetSubtype="0" fill="hold" nodeType="afterEffect">
                                  <p:stCondLst>
                                    <p:cond delay="0"/>
                                  </p:stCondLst>
                                  <p:childTnLst>
                                    <p:set>
                                      <p:cBhvr>
                                        <p:cTn id="13" dur="1" fill="hold">
                                          <p:stCondLst>
                                            <p:cond delay="0"/>
                                          </p:stCondLst>
                                        </p:cTn>
                                        <p:tgtEl>
                                          <p:spTgt spid="13323"/>
                                        </p:tgtEl>
                                        <p:attrNameLst>
                                          <p:attrName>style.visibility</p:attrName>
                                        </p:attrNameLst>
                                      </p:cBhvr>
                                      <p:to>
                                        <p:strVal val="visible"/>
                                      </p:to>
                                    </p:set>
                                    <p:animEffect transition="in" filter="fade">
                                      <p:cBhvr>
                                        <p:cTn id="14" dur="500"/>
                                        <p:tgtEl>
                                          <p:spTgt spid="13323"/>
                                        </p:tgtEl>
                                      </p:cBhvr>
                                    </p:animEffect>
                                  </p:childTnLst>
                                </p:cTn>
                              </p:par>
                            </p:childTnLst>
                          </p:cTn>
                        </p:par>
                        <p:par>
                          <p:cTn id="15" fill="hold">
                            <p:stCondLst>
                              <p:cond delay="1000"/>
                            </p:stCondLst>
                            <p:childTnLst>
                              <p:par>
                                <p:cTn id="16" presetID="10" presetClass="entr" presetSubtype="0" fill="hold" nodeType="afterEffect">
                                  <p:stCondLst>
                                    <p:cond delay="0"/>
                                  </p:stCondLst>
                                  <p:childTnLst>
                                    <p:set>
                                      <p:cBhvr>
                                        <p:cTn id="17" dur="1" fill="hold">
                                          <p:stCondLst>
                                            <p:cond delay="0"/>
                                          </p:stCondLst>
                                        </p:cTn>
                                        <p:tgtEl>
                                          <p:spTgt spid="13329"/>
                                        </p:tgtEl>
                                        <p:attrNameLst>
                                          <p:attrName>style.visibility</p:attrName>
                                        </p:attrNameLst>
                                      </p:cBhvr>
                                      <p:to>
                                        <p:strVal val="visible"/>
                                      </p:to>
                                    </p:set>
                                    <p:animEffect transition="in" filter="fade">
                                      <p:cBhvr>
                                        <p:cTn id="18" dur="500"/>
                                        <p:tgtEl>
                                          <p:spTgt spid="13329"/>
                                        </p:tgtEl>
                                      </p:cBhvr>
                                    </p:animEffect>
                                  </p:childTnLst>
                                </p:cTn>
                              </p:par>
                            </p:childTnLst>
                          </p:cTn>
                        </p:par>
                        <p:par>
                          <p:cTn id="19" fill="hold">
                            <p:stCondLst>
                              <p:cond delay="1500"/>
                            </p:stCondLst>
                            <p:childTnLst>
                              <p:par>
                                <p:cTn id="20" presetID="10" presetClass="entr" presetSubtype="0" fill="hold" nodeType="afterEffect">
                                  <p:stCondLst>
                                    <p:cond delay="0"/>
                                  </p:stCondLst>
                                  <p:childTnLst>
                                    <p:set>
                                      <p:cBhvr>
                                        <p:cTn id="21" dur="1" fill="hold">
                                          <p:stCondLst>
                                            <p:cond delay="0"/>
                                          </p:stCondLst>
                                        </p:cTn>
                                        <p:tgtEl>
                                          <p:spTgt spid="13325"/>
                                        </p:tgtEl>
                                        <p:attrNameLst>
                                          <p:attrName>style.visibility</p:attrName>
                                        </p:attrNameLst>
                                      </p:cBhvr>
                                      <p:to>
                                        <p:strVal val="visible"/>
                                      </p:to>
                                    </p:set>
                                    <p:animEffect transition="in" filter="fade">
                                      <p:cBhvr>
                                        <p:cTn id="22" dur="500"/>
                                        <p:tgtEl>
                                          <p:spTgt spid="13325"/>
                                        </p:tgtEl>
                                      </p:cBhvr>
                                    </p:animEffec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3330"/>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3331"/>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3333"/>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1333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9" grpId="0"/>
      <p:bldP spid="13330" grpId="0" animBg="1"/>
      <p:bldP spid="13331" grpId="0" animBg="1"/>
      <p:bldP spid="13332" grpId="0" animBg="1"/>
      <p:bldP spid="13333"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15962"/>
          </a:xfrm>
        </p:spPr>
        <p:txBody>
          <a:bodyPr>
            <a:normAutofit fontScale="90000"/>
          </a:bodyPr>
          <a:lstStyle/>
          <a:p>
            <a:r>
              <a:rPr lang="en-US" dirty="0" smtClean="0"/>
              <a:t>Climate Change</a:t>
            </a:r>
            <a:endParaRPr lang="en-US" dirty="0"/>
          </a:p>
        </p:txBody>
      </p:sp>
      <p:sp>
        <p:nvSpPr>
          <p:cNvPr id="3" name="Content Placeholder 2"/>
          <p:cNvSpPr>
            <a:spLocks noGrp="1"/>
          </p:cNvSpPr>
          <p:nvPr>
            <p:ph idx="1"/>
          </p:nvPr>
        </p:nvSpPr>
        <p:spPr>
          <a:xfrm>
            <a:off x="457200" y="1143000"/>
            <a:ext cx="4876800" cy="4983163"/>
          </a:xfrm>
        </p:spPr>
        <p:txBody>
          <a:bodyPr>
            <a:normAutofit fontScale="77500" lnSpcReduction="20000"/>
          </a:bodyPr>
          <a:lstStyle/>
          <a:p>
            <a:r>
              <a:rPr lang="en-US" dirty="0" smtClean="0"/>
              <a:t>Climate is long term – </a:t>
            </a:r>
            <a:r>
              <a:rPr lang="en-US" b="1" dirty="0" smtClean="0"/>
              <a:t>climate change </a:t>
            </a:r>
            <a:r>
              <a:rPr lang="en-US" dirty="0" smtClean="0"/>
              <a:t>refers to a </a:t>
            </a:r>
            <a:r>
              <a:rPr lang="en-US" u="sng" dirty="0" smtClean="0">
                <a:solidFill>
                  <a:srgbClr val="0000FF"/>
                </a:solidFill>
              </a:rPr>
              <a:t>noticeable change in average temperatures in a region over time.</a:t>
            </a:r>
            <a:endParaRPr lang="en-US" dirty="0" smtClean="0">
              <a:solidFill>
                <a:srgbClr val="0000FF"/>
              </a:solidFill>
            </a:endParaRPr>
          </a:p>
          <a:p>
            <a:r>
              <a:rPr lang="en-US" dirty="0" smtClean="0"/>
              <a:t>A few common questions arise when discussing climate change:</a:t>
            </a:r>
          </a:p>
          <a:p>
            <a:pPr lvl="1"/>
            <a:r>
              <a:rPr lang="en-US" dirty="0" smtClean="0"/>
              <a:t>is climate change really happening, or are environmentalists using scare tactics?</a:t>
            </a:r>
          </a:p>
          <a:p>
            <a:pPr lvl="1"/>
            <a:r>
              <a:rPr lang="en-US" dirty="0" smtClean="0"/>
              <a:t>if climate change is occurring over such long terms, how do we know for sure?</a:t>
            </a:r>
          </a:p>
          <a:p>
            <a:pPr lvl="1"/>
            <a:r>
              <a:rPr lang="en-US" dirty="0" smtClean="0"/>
              <a:t>if climate change has occurred several times over Earth’s history, why are we so worried now?</a:t>
            </a:r>
          </a:p>
          <a:p>
            <a:pPr marL="365760" lvl="1" indent="0">
              <a:buNone/>
            </a:pPr>
            <a:endParaRPr lang="en-US" dirty="0"/>
          </a:p>
        </p:txBody>
      </p:sp>
      <p:pic>
        <p:nvPicPr>
          <p:cNvPr id="102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10200" y="1295400"/>
            <a:ext cx="3510000" cy="48006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val="1483209091"/>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630" r="630" b="50984"/>
          <a:stretch/>
        </p:blipFill>
        <p:spPr bwMode="auto">
          <a:xfrm>
            <a:off x="990600" y="3962401"/>
            <a:ext cx="3581400" cy="269371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2" name="Title 1"/>
          <p:cNvSpPr>
            <a:spLocks noGrp="1"/>
          </p:cNvSpPr>
          <p:nvPr>
            <p:ph type="title"/>
          </p:nvPr>
        </p:nvSpPr>
        <p:spPr>
          <a:xfrm>
            <a:off x="457200" y="274638"/>
            <a:ext cx="8229600" cy="715962"/>
          </a:xfrm>
        </p:spPr>
        <p:txBody>
          <a:bodyPr>
            <a:normAutofit fontScale="90000"/>
          </a:bodyPr>
          <a:lstStyle/>
          <a:p>
            <a:r>
              <a:rPr lang="en-US" dirty="0" smtClean="0"/>
              <a:t>Climate Change</a:t>
            </a:r>
            <a:endParaRPr lang="en-US" dirty="0"/>
          </a:p>
        </p:txBody>
      </p:sp>
      <p:sp>
        <p:nvSpPr>
          <p:cNvPr id="3" name="Content Placeholder 2"/>
          <p:cNvSpPr>
            <a:spLocks noGrp="1"/>
          </p:cNvSpPr>
          <p:nvPr>
            <p:ph idx="1"/>
          </p:nvPr>
        </p:nvSpPr>
        <p:spPr>
          <a:xfrm>
            <a:off x="457200" y="1143000"/>
            <a:ext cx="8229600" cy="3741087"/>
          </a:xfrm>
        </p:spPr>
        <p:txBody>
          <a:bodyPr>
            <a:normAutofit/>
          </a:bodyPr>
          <a:lstStyle/>
          <a:p>
            <a:r>
              <a:rPr lang="en-US" dirty="0" smtClean="0"/>
              <a:t>Global warming IS happening – no educated scientist, politician or environmentalist disputes this</a:t>
            </a:r>
          </a:p>
          <a:p>
            <a:pPr lvl="1"/>
            <a:r>
              <a:rPr lang="en-US" dirty="0" smtClean="0"/>
              <a:t>what IS up for debate is </a:t>
            </a:r>
            <a:r>
              <a:rPr lang="en-US" u="sng" dirty="0" smtClean="0">
                <a:solidFill>
                  <a:srgbClr val="0000FF"/>
                </a:solidFill>
              </a:rPr>
              <a:t>why it is happening and if it is cause for concern.</a:t>
            </a:r>
            <a:endParaRPr lang="en-US" dirty="0" smtClean="0">
              <a:solidFill>
                <a:srgbClr val="0000FF"/>
              </a:solidFill>
            </a:endParaRPr>
          </a:p>
        </p:txBody>
      </p:sp>
      <p:pic>
        <p:nvPicPr>
          <p:cNvPr id="4"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t="49015" b="1968"/>
          <a:stretch/>
        </p:blipFill>
        <p:spPr bwMode="auto">
          <a:xfrm>
            <a:off x="4724400" y="3962400"/>
            <a:ext cx="3657600" cy="269371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val="3814958514"/>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630" r="630" b="50984"/>
          <a:stretch/>
        </p:blipFill>
        <p:spPr bwMode="auto">
          <a:xfrm>
            <a:off x="1828800" y="4863305"/>
            <a:ext cx="2743200" cy="179281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2" name="Title 1"/>
          <p:cNvSpPr>
            <a:spLocks noGrp="1"/>
          </p:cNvSpPr>
          <p:nvPr>
            <p:ph type="title"/>
          </p:nvPr>
        </p:nvSpPr>
        <p:spPr>
          <a:xfrm>
            <a:off x="457200" y="274638"/>
            <a:ext cx="8229600" cy="715962"/>
          </a:xfrm>
        </p:spPr>
        <p:txBody>
          <a:bodyPr>
            <a:normAutofit fontScale="90000"/>
          </a:bodyPr>
          <a:lstStyle/>
          <a:p>
            <a:r>
              <a:rPr lang="en-US" dirty="0" smtClean="0"/>
              <a:t>Climate Change</a:t>
            </a:r>
            <a:endParaRPr lang="en-US" dirty="0"/>
          </a:p>
        </p:txBody>
      </p:sp>
      <p:sp>
        <p:nvSpPr>
          <p:cNvPr id="3" name="Content Placeholder 2"/>
          <p:cNvSpPr>
            <a:spLocks noGrp="1"/>
          </p:cNvSpPr>
          <p:nvPr>
            <p:ph idx="1"/>
          </p:nvPr>
        </p:nvSpPr>
        <p:spPr>
          <a:xfrm>
            <a:off x="457200" y="1143000"/>
            <a:ext cx="8229600" cy="3741087"/>
          </a:xfrm>
        </p:spPr>
        <p:txBody>
          <a:bodyPr>
            <a:normAutofit fontScale="92500" lnSpcReduction="10000"/>
          </a:bodyPr>
          <a:lstStyle/>
          <a:p>
            <a:r>
              <a:rPr lang="en-CA" dirty="0" smtClean="0"/>
              <a:t>Since </a:t>
            </a:r>
            <a:r>
              <a:rPr lang="en-CA" dirty="0"/>
              <a:t>1990, the global average temperature </a:t>
            </a:r>
            <a:r>
              <a:rPr lang="en-CA" u="sng" dirty="0">
                <a:solidFill>
                  <a:srgbClr val="0000FF"/>
                </a:solidFill>
              </a:rPr>
              <a:t>has risen by </a:t>
            </a:r>
            <a:r>
              <a:rPr lang="en-CA" u="sng" dirty="0" smtClean="0">
                <a:solidFill>
                  <a:srgbClr val="0000FF"/>
                </a:solidFill>
              </a:rPr>
              <a:t>0.6</a:t>
            </a:r>
            <a:r>
              <a:rPr lang="en-CA" u="sng" baseline="30000" dirty="0" smtClean="0">
                <a:solidFill>
                  <a:srgbClr val="0000FF"/>
                </a:solidFill>
              </a:rPr>
              <a:t>o</a:t>
            </a:r>
            <a:r>
              <a:rPr lang="en-CA" u="sng" dirty="0" smtClean="0">
                <a:solidFill>
                  <a:srgbClr val="0000FF"/>
                </a:solidFill>
              </a:rPr>
              <a:t>C</a:t>
            </a:r>
            <a:r>
              <a:rPr lang="en-CA" dirty="0" smtClean="0"/>
              <a:t>, </a:t>
            </a:r>
          </a:p>
          <a:p>
            <a:pPr lvl="1"/>
            <a:r>
              <a:rPr lang="en-CA" dirty="0" smtClean="0"/>
              <a:t>the </a:t>
            </a:r>
            <a:r>
              <a:rPr lang="en-CA" dirty="0"/>
              <a:t>northern hemisphere is substantially warmer than at any point during the past 1,000 </a:t>
            </a:r>
            <a:r>
              <a:rPr lang="en-CA" dirty="0" smtClean="0"/>
              <a:t>years</a:t>
            </a:r>
          </a:p>
          <a:p>
            <a:pPr lvl="1"/>
            <a:r>
              <a:rPr lang="en-CA" dirty="0" smtClean="0"/>
              <a:t>the key is that its GLOBAL AVERAGE temperatures – it doesn’t necessarily mean </a:t>
            </a:r>
            <a:r>
              <a:rPr lang="en-CA" u="sng" dirty="0" smtClean="0">
                <a:solidFill>
                  <a:srgbClr val="0000FF"/>
                </a:solidFill>
              </a:rPr>
              <a:t>all regions of the world will experience warming at all</a:t>
            </a:r>
            <a:endParaRPr lang="en-CA" dirty="0" smtClean="0">
              <a:solidFill>
                <a:srgbClr val="0000FF"/>
              </a:solidFill>
            </a:endParaRPr>
          </a:p>
          <a:p>
            <a:pPr lvl="1"/>
            <a:r>
              <a:rPr lang="en-CA" dirty="0" smtClean="0"/>
              <a:t>in Canada, it could actually result in cooling temperatures and </a:t>
            </a:r>
            <a:r>
              <a:rPr lang="en-CA" u="sng" dirty="0" smtClean="0">
                <a:solidFill>
                  <a:srgbClr val="0000FF"/>
                </a:solidFill>
              </a:rPr>
              <a:t>more extreme weather events</a:t>
            </a:r>
            <a:endParaRPr lang="en-US" dirty="0">
              <a:solidFill>
                <a:srgbClr val="0000FF"/>
              </a:solidFill>
            </a:endParaRPr>
          </a:p>
        </p:txBody>
      </p:sp>
      <p:pic>
        <p:nvPicPr>
          <p:cNvPr id="4"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t="49015" b="1968"/>
          <a:stretch/>
        </p:blipFill>
        <p:spPr bwMode="auto">
          <a:xfrm>
            <a:off x="4724400" y="4863304"/>
            <a:ext cx="2743200" cy="179281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val="1803949381"/>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p:cNvSpPr>
            <a:spLocks noGrp="1" noChangeArrowheads="1"/>
          </p:cNvSpPr>
          <p:nvPr>
            <p:ph type="title"/>
          </p:nvPr>
        </p:nvSpPr>
        <p:spPr>
          <a:xfrm>
            <a:off x="457200" y="274638"/>
            <a:ext cx="8229600" cy="639762"/>
          </a:xfrm>
        </p:spPr>
        <p:txBody>
          <a:bodyPr>
            <a:normAutofit fontScale="90000"/>
          </a:bodyPr>
          <a:lstStyle/>
          <a:p>
            <a:r>
              <a:rPr lang="en-US" dirty="0"/>
              <a:t>Changing </a:t>
            </a:r>
            <a:r>
              <a:rPr lang="en-US" dirty="0" smtClean="0"/>
              <a:t>Climates</a:t>
            </a:r>
            <a:endParaRPr lang="en-US" dirty="0"/>
          </a:p>
        </p:txBody>
      </p:sp>
      <p:sp>
        <p:nvSpPr>
          <p:cNvPr id="48131" name="Rectangle 3"/>
          <p:cNvSpPr>
            <a:spLocks noGrp="1" noChangeArrowheads="1"/>
          </p:cNvSpPr>
          <p:nvPr>
            <p:ph idx="1"/>
          </p:nvPr>
        </p:nvSpPr>
        <p:spPr>
          <a:xfrm>
            <a:off x="457200" y="1066800"/>
            <a:ext cx="8229600" cy="5059363"/>
          </a:xfrm>
        </p:spPr>
        <p:txBody>
          <a:bodyPr/>
          <a:lstStyle/>
          <a:p>
            <a:pPr>
              <a:lnSpc>
                <a:spcPct val="90000"/>
              </a:lnSpc>
            </a:pPr>
            <a:r>
              <a:rPr lang="en-US" dirty="0"/>
              <a:t>A</a:t>
            </a:r>
            <a:r>
              <a:rPr lang="en-US" dirty="0" smtClean="0"/>
              <a:t> </a:t>
            </a:r>
            <a:r>
              <a:rPr lang="en-US" dirty="0"/>
              <a:t>variety of evidence exists to demonstrate that the climate of the Earth has varied throughout its </a:t>
            </a:r>
            <a:r>
              <a:rPr lang="en-US" dirty="0" smtClean="0"/>
              <a:t>history.</a:t>
            </a:r>
            <a:endParaRPr lang="en-US" dirty="0"/>
          </a:p>
          <a:p>
            <a:pPr>
              <a:lnSpc>
                <a:spcPct val="90000"/>
              </a:lnSpc>
            </a:pPr>
            <a:r>
              <a:rPr lang="en-US" dirty="0"/>
              <a:t>T</a:t>
            </a:r>
            <a:r>
              <a:rPr lang="en-US" dirty="0" smtClean="0"/>
              <a:t>his </a:t>
            </a:r>
            <a:r>
              <a:rPr lang="en-US" dirty="0"/>
              <a:t>change continues today, and is often referred to as </a:t>
            </a:r>
            <a:r>
              <a:rPr lang="en-US" b="1" dirty="0"/>
              <a:t>global </a:t>
            </a:r>
            <a:r>
              <a:rPr lang="en-US" b="1" dirty="0" smtClean="0"/>
              <a:t>warming.</a:t>
            </a:r>
            <a:endParaRPr lang="en-US" dirty="0"/>
          </a:p>
          <a:p>
            <a:pPr lvl="1">
              <a:lnSpc>
                <a:spcPct val="90000"/>
              </a:lnSpc>
            </a:pPr>
            <a:r>
              <a:rPr lang="en-US" dirty="0"/>
              <a:t>some of the evidence we use depends upon humans, so </a:t>
            </a:r>
            <a:r>
              <a:rPr lang="en-US" u="sng" dirty="0">
                <a:solidFill>
                  <a:srgbClr val="0000FF"/>
                </a:solidFill>
              </a:rPr>
              <a:t>only describes the last few thousand years</a:t>
            </a:r>
          </a:p>
          <a:p>
            <a:pPr lvl="1">
              <a:lnSpc>
                <a:spcPct val="90000"/>
              </a:lnSpc>
            </a:pPr>
            <a:r>
              <a:rPr lang="en-US" dirty="0"/>
              <a:t>some of the evidence allows us to look back at the Earth’s conditions </a:t>
            </a:r>
            <a:r>
              <a:rPr lang="en-US" u="sng" dirty="0">
                <a:solidFill>
                  <a:srgbClr val="0000FF"/>
                </a:solidFill>
              </a:rPr>
              <a:t>prior to humans arriving</a:t>
            </a:r>
          </a:p>
        </p:txBody>
      </p:sp>
    </p:spTree>
    <p:extLst>
      <p:ext uri="{BB962C8B-B14F-4D97-AF65-F5344CB8AC3E}">
        <p14:creationId xmlns:p14="http://schemas.microsoft.com/office/powerpoint/2010/main" val="2524208734"/>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4"/>
          <p:cNvGrpSpPr>
            <a:grpSpLocks/>
          </p:cNvGrpSpPr>
          <p:nvPr/>
        </p:nvGrpSpPr>
        <p:grpSpPr bwMode="auto">
          <a:xfrm>
            <a:off x="0" y="-242888"/>
            <a:ext cx="9144000" cy="7389813"/>
            <a:chOff x="0" y="0"/>
            <a:chExt cx="5760" cy="4678"/>
          </a:xfrm>
        </p:grpSpPr>
        <p:pic>
          <p:nvPicPr>
            <p:cNvPr id="67592" name="Picture 12" descr="Antartica"/>
            <p:cNvPicPr>
              <a:picLocks noChangeAspect="1" noChangeArrowheads="1"/>
            </p:cNvPicPr>
            <p:nvPr/>
          </p:nvPicPr>
          <p:blipFill>
            <a:blip r:embed="rId2" cstate="print"/>
            <a:srcRect/>
            <a:stretch>
              <a:fillRect/>
            </a:stretch>
          </p:blipFill>
          <p:spPr bwMode="auto">
            <a:xfrm>
              <a:off x="0" y="0"/>
              <a:ext cx="5760" cy="4678"/>
            </a:xfrm>
            <a:prstGeom prst="rect">
              <a:avLst/>
            </a:prstGeom>
            <a:noFill/>
            <a:ln w="9525">
              <a:noFill/>
              <a:miter lim="800000"/>
              <a:headEnd/>
              <a:tailEnd/>
            </a:ln>
          </p:spPr>
        </p:pic>
        <p:sp>
          <p:nvSpPr>
            <p:cNvPr id="67593" name="Rectangle 13"/>
            <p:cNvSpPr>
              <a:spLocks noChangeArrowheads="1"/>
            </p:cNvSpPr>
            <p:nvPr/>
          </p:nvSpPr>
          <p:spPr bwMode="auto">
            <a:xfrm>
              <a:off x="0" y="4320"/>
              <a:ext cx="3016" cy="335"/>
            </a:xfrm>
            <a:prstGeom prst="rect">
              <a:avLst/>
            </a:prstGeom>
            <a:solidFill>
              <a:srgbClr val="000000"/>
            </a:solidFill>
            <a:ln w="9525">
              <a:solidFill>
                <a:schemeClr val="tx1"/>
              </a:solidFill>
              <a:miter lim="800000"/>
              <a:headEnd/>
              <a:tailEnd/>
            </a:ln>
          </p:spPr>
          <p:txBody>
            <a:bodyPr wrap="none" anchor="ctr"/>
            <a:lstStyle/>
            <a:p>
              <a:endParaRPr lang="en-US"/>
            </a:p>
          </p:txBody>
        </p:sp>
      </p:grpSp>
      <p:sp>
        <p:nvSpPr>
          <p:cNvPr id="36868" name="Rectangle 4"/>
          <p:cNvSpPr>
            <a:spLocks noChangeArrowheads="1"/>
          </p:cNvSpPr>
          <p:nvPr/>
        </p:nvSpPr>
        <p:spPr bwMode="auto">
          <a:xfrm>
            <a:off x="468313" y="188913"/>
            <a:ext cx="4681537" cy="1465262"/>
          </a:xfrm>
          <a:prstGeom prst="rect">
            <a:avLst/>
          </a:prstGeom>
          <a:solidFill>
            <a:schemeClr val="bg1">
              <a:alpha val="77000"/>
            </a:schemeClr>
          </a:solidFill>
          <a:ln w="9525">
            <a:noFill/>
            <a:miter lim="800000"/>
            <a:headEnd/>
            <a:tailEnd/>
          </a:ln>
          <a:effectLst/>
        </p:spPr>
        <p:txBody>
          <a:bodyPr>
            <a:spAutoFit/>
          </a:bodyPr>
          <a:lstStyle/>
          <a:p>
            <a:pPr>
              <a:buFontTx/>
              <a:buChar char="•"/>
              <a:defRPr/>
            </a:pPr>
            <a:r>
              <a:rPr lang="en-US" b="1" dirty="0">
                <a:effectLst>
                  <a:outerShdw blurRad="38100" dist="38100" dir="2700000" algn="tl">
                    <a:srgbClr val="C0C0C0"/>
                  </a:outerShdw>
                </a:effectLst>
              </a:rPr>
              <a:t> Historical data is collected by analyzing tiny bubbles in yearly layers of ice.</a:t>
            </a:r>
          </a:p>
          <a:p>
            <a:pPr>
              <a:defRPr/>
            </a:pPr>
            <a:endParaRPr lang="en-US" b="1" dirty="0">
              <a:effectLst>
                <a:outerShdw blurRad="38100" dist="38100" dir="2700000" algn="tl">
                  <a:srgbClr val="C0C0C0"/>
                </a:outerShdw>
              </a:effectLst>
            </a:endParaRPr>
          </a:p>
          <a:p>
            <a:pPr>
              <a:buFontTx/>
              <a:buChar char="•"/>
              <a:defRPr/>
            </a:pPr>
            <a:r>
              <a:rPr lang="en-US" b="1" dirty="0">
                <a:effectLst>
                  <a:outerShdw blurRad="38100" dist="38100" dir="2700000" algn="tl">
                    <a:srgbClr val="C0C0C0"/>
                  </a:outerShdw>
                </a:effectLst>
              </a:rPr>
              <a:t> Average yearly temperature can also be measured this way.</a:t>
            </a:r>
          </a:p>
        </p:txBody>
      </p:sp>
      <p:pic>
        <p:nvPicPr>
          <p:cNvPr id="36870" name="Picture 6" descr="icecore2"/>
          <p:cNvPicPr>
            <a:picLocks noChangeAspect="1" noChangeArrowheads="1"/>
          </p:cNvPicPr>
          <p:nvPr/>
        </p:nvPicPr>
        <p:blipFill>
          <a:blip r:embed="rId3" cstate="print"/>
          <a:srcRect/>
          <a:stretch>
            <a:fillRect/>
          </a:stretch>
        </p:blipFill>
        <p:spPr bwMode="auto">
          <a:xfrm>
            <a:off x="725488" y="2208213"/>
            <a:ext cx="2741612" cy="3887787"/>
          </a:xfrm>
          <a:prstGeom prst="rect">
            <a:avLst/>
          </a:prstGeom>
          <a:noFill/>
          <a:ln w="381000">
            <a:solidFill>
              <a:srgbClr val="008080">
                <a:alpha val="25882"/>
              </a:srgbClr>
            </a:solidFill>
            <a:miter lim="800000"/>
            <a:headEnd/>
            <a:tailEnd/>
          </a:ln>
        </p:spPr>
      </p:pic>
      <p:pic>
        <p:nvPicPr>
          <p:cNvPr id="36872" name="Picture 8" descr="core_440"/>
          <p:cNvPicPr>
            <a:picLocks noChangeAspect="1" noChangeArrowheads="1"/>
          </p:cNvPicPr>
          <p:nvPr/>
        </p:nvPicPr>
        <p:blipFill>
          <a:blip r:embed="rId4" cstate="print"/>
          <a:srcRect/>
          <a:stretch>
            <a:fillRect/>
          </a:stretch>
        </p:blipFill>
        <p:spPr bwMode="auto">
          <a:xfrm>
            <a:off x="6443663" y="333375"/>
            <a:ext cx="1968500" cy="2952750"/>
          </a:xfrm>
          <a:prstGeom prst="rect">
            <a:avLst/>
          </a:prstGeom>
          <a:noFill/>
          <a:ln w="381000">
            <a:solidFill>
              <a:srgbClr val="008080">
                <a:alpha val="25882"/>
              </a:srgbClr>
            </a:solidFill>
            <a:miter lim="800000"/>
            <a:headEnd/>
            <a:tailEnd/>
          </a:ln>
        </p:spPr>
      </p:pic>
      <p:pic>
        <p:nvPicPr>
          <p:cNvPr id="36874" name="Picture 10" descr="525_ul-core"/>
          <p:cNvPicPr>
            <a:picLocks noChangeAspect="1" noChangeArrowheads="1"/>
          </p:cNvPicPr>
          <p:nvPr/>
        </p:nvPicPr>
        <p:blipFill>
          <a:blip r:embed="rId5" cstate="print"/>
          <a:srcRect/>
          <a:stretch>
            <a:fillRect/>
          </a:stretch>
        </p:blipFill>
        <p:spPr bwMode="auto">
          <a:xfrm>
            <a:off x="3708400" y="1628775"/>
            <a:ext cx="2230438" cy="1622425"/>
          </a:xfrm>
          <a:prstGeom prst="rect">
            <a:avLst/>
          </a:prstGeom>
          <a:noFill/>
          <a:ln w="381000">
            <a:solidFill>
              <a:srgbClr val="008080">
                <a:alpha val="25882"/>
              </a:srgbClr>
            </a:solidFill>
            <a:miter lim="800000"/>
            <a:headEnd/>
            <a:tailEnd/>
          </a:ln>
        </p:spPr>
      </p:pic>
      <p:pic>
        <p:nvPicPr>
          <p:cNvPr id="36880" name="Picture 16" descr="CO2%20vs%20Temp-Vostok%20Core-PICT"/>
          <p:cNvPicPr>
            <a:picLocks noChangeAspect="1" noChangeArrowheads="1"/>
          </p:cNvPicPr>
          <p:nvPr/>
        </p:nvPicPr>
        <p:blipFill>
          <a:blip r:embed="rId6" cstate="print"/>
          <a:srcRect/>
          <a:stretch>
            <a:fillRect/>
          </a:stretch>
        </p:blipFill>
        <p:spPr bwMode="auto">
          <a:xfrm>
            <a:off x="4429124" y="3486150"/>
            <a:ext cx="4105275" cy="3371850"/>
          </a:xfrm>
          <a:prstGeom prst="rect">
            <a:avLst/>
          </a:prstGeom>
          <a:noFill/>
          <a:ln w="381000">
            <a:solidFill>
              <a:srgbClr val="008080">
                <a:alpha val="25882"/>
              </a:srgbClr>
            </a:solidFill>
            <a:miter lim="800000"/>
            <a:headEnd/>
            <a:tailEnd/>
          </a:ln>
        </p:spPr>
      </p:pic>
    </p:spTree>
    <p:extLst>
      <p:ext uri="{BB962C8B-B14F-4D97-AF65-F5344CB8AC3E}">
        <p14:creationId xmlns:p14="http://schemas.microsoft.com/office/powerpoint/2010/main" val="21347701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6868"/>
                                        </p:tgtEl>
                                        <p:attrNameLst>
                                          <p:attrName>style.visibility</p:attrName>
                                        </p:attrNameLst>
                                      </p:cBhvr>
                                      <p:to>
                                        <p:strVal val="visible"/>
                                      </p:to>
                                    </p:set>
                                    <p:animEffect transition="in" filter="fade">
                                      <p:cBhvr>
                                        <p:cTn id="7" dur="1000"/>
                                        <p:tgtEl>
                                          <p:spTgt spid="3686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6874"/>
                                        </p:tgtEl>
                                        <p:attrNameLst>
                                          <p:attrName>style.visibility</p:attrName>
                                        </p:attrNameLst>
                                      </p:cBhvr>
                                      <p:to>
                                        <p:strVal val="visible"/>
                                      </p:to>
                                    </p:set>
                                    <p:animEffect transition="in" filter="fade">
                                      <p:cBhvr>
                                        <p:cTn id="12" dur="1000"/>
                                        <p:tgtEl>
                                          <p:spTgt spid="36874"/>
                                        </p:tgtEl>
                                      </p:cBhvr>
                                    </p:animEffect>
                                  </p:childTnLst>
                                </p:cTn>
                              </p:par>
                            </p:childTnLst>
                          </p:cTn>
                        </p:par>
                        <p:par>
                          <p:cTn id="13" fill="hold">
                            <p:stCondLst>
                              <p:cond delay="1000"/>
                            </p:stCondLst>
                            <p:childTnLst>
                              <p:par>
                                <p:cTn id="14" presetID="10" presetClass="entr" presetSubtype="0" fill="hold" nodeType="afterEffect">
                                  <p:stCondLst>
                                    <p:cond delay="0"/>
                                  </p:stCondLst>
                                  <p:childTnLst>
                                    <p:set>
                                      <p:cBhvr>
                                        <p:cTn id="15" dur="1" fill="hold">
                                          <p:stCondLst>
                                            <p:cond delay="0"/>
                                          </p:stCondLst>
                                        </p:cTn>
                                        <p:tgtEl>
                                          <p:spTgt spid="36872"/>
                                        </p:tgtEl>
                                        <p:attrNameLst>
                                          <p:attrName>style.visibility</p:attrName>
                                        </p:attrNameLst>
                                      </p:cBhvr>
                                      <p:to>
                                        <p:strVal val="visible"/>
                                      </p:to>
                                    </p:set>
                                    <p:animEffect transition="in" filter="fade">
                                      <p:cBhvr>
                                        <p:cTn id="16" dur="1000"/>
                                        <p:tgtEl>
                                          <p:spTgt spid="36872"/>
                                        </p:tgtEl>
                                      </p:cBhvr>
                                    </p:animEffect>
                                  </p:childTnLst>
                                </p:cTn>
                              </p:par>
                            </p:childTnLst>
                          </p:cTn>
                        </p:par>
                        <p:par>
                          <p:cTn id="17" fill="hold">
                            <p:stCondLst>
                              <p:cond delay="2000"/>
                            </p:stCondLst>
                            <p:childTnLst>
                              <p:par>
                                <p:cTn id="18" presetID="10" presetClass="entr" presetSubtype="0" fill="hold" nodeType="afterEffect">
                                  <p:stCondLst>
                                    <p:cond delay="0"/>
                                  </p:stCondLst>
                                  <p:childTnLst>
                                    <p:set>
                                      <p:cBhvr>
                                        <p:cTn id="19" dur="1" fill="hold">
                                          <p:stCondLst>
                                            <p:cond delay="0"/>
                                          </p:stCondLst>
                                        </p:cTn>
                                        <p:tgtEl>
                                          <p:spTgt spid="36870"/>
                                        </p:tgtEl>
                                        <p:attrNameLst>
                                          <p:attrName>style.visibility</p:attrName>
                                        </p:attrNameLst>
                                      </p:cBhvr>
                                      <p:to>
                                        <p:strVal val="visible"/>
                                      </p:to>
                                    </p:set>
                                    <p:animEffect transition="in" filter="fade">
                                      <p:cBhvr>
                                        <p:cTn id="20" dur="1000"/>
                                        <p:tgtEl>
                                          <p:spTgt spid="36870"/>
                                        </p:tgtEl>
                                      </p:cBhvr>
                                    </p:animEffect>
                                  </p:childTnLst>
                                </p:cTn>
                              </p:par>
                            </p:childTnLst>
                          </p:cTn>
                        </p:par>
                        <p:par>
                          <p:cTn id="21" fill="hold">
                            <p:stCondLst>
                              <p:cond delay="3000"/>
                            </p:stCondLst>
                            <p:childTnLst>
                              <p:par>
                                <p:cTn id="22" presetID="10" presetClass="entr" presetSubtype="0" fill="hold" nodeType="afterEffect">
                                  <p:stCondLst>
                                    <p:cond delay="0"/>
                                  </p:stCondLst>
                                  <p:childTnLst>
                                    <p:set>
                                      <p:cBhvr>
                                        <p:cTn id="23" dur="1" fill="hold">
                                          <p:stCondLst>
                                            <p:cond delay="0"/>
                                          </p:stCondLst>
                                        </p:cTn>
                                        <p:tgtEl>
                                          <p:spTgt spid="36880"/>
                                        </p:tgtEl>
                                        <p:attrNameLst>
                                          <p:attrName>style.visibility</p:attrName>
                                        </p:attrNameLst>
                                      </p:cBhvr>
                                      <p:to>
                                        <p:strVal val="visible"/>
                                      </p:to>
                                    </p:set>
                                    <p:animEffect transition="in" filter="fade">
                                      <p:cBhvr>
                                        <p:cTn id="24" dur="1000"/>
                                        <p:tgtEl>
                                          <p:spTgt spid="36880"/>
                                        </p:tgtEl>
                                      </p:cBhvr>
                                    </p:animEffect>
                                  </p:childTnLst>
                                </p:cTn>
                              </p:par>
                            </p:childTnLst>
                          </p:cTn>
                        </p:par>
                        <p:par>
                          <p:cTn id="25" fill="hold">
                            <p:stCondLst>
                              <p:cond delay="4000"/>
                            </p:stCondLst>
                            <p:childTnLst>
                              <p:par>
                                <p:cTn id="26" presetID="9" presetClass="emph" presetSubtype="0" nodeType="afterEffect">
                                  <p:stCondLst>
                                    <p:cond delay="0"/>
                                  </p:stCondLst>
                                  <p:childTnLst>
                                    <p:set>
                                      <p:cBhvr rctx="PPT">
                                        <p:cTn id="27" dur="indefinite"/>
                                        <p:tgtEl>
                                          <p:spTgt spid="36880"/>
                                        </p:tgtEl>
                                        <p:attrNameLst>
                                          <p:attrName>style.opacity</p:attrName>
                                        </p:attrNameLst>
                                      </p:cBhvr>
                                      <p:to>
                                        <p:strVal val="0.75"/>
                                      </p:to>
                                    </p:set>
                                    <p:animEffect filter="image" prLst="opacity: 0.75">
                                      <p:cBhvr rctx="IE">
                                        <p:cTn id="28" dur="indefinite"/>
                                        <p:tgtEl>
                                          <p:spTgt spid="3688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868"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6564" name="Picture 4" descr="http://pov.imv.au.dk/Issue_23/section_2/image007.jpg"/>
          <p:cNvPicPr>
            <a:picLocks noChangeAspect="1" noChangeArrowheads="1"/>
          </p:cNvPicPr>
          <p:nvPr/>
        </p:nvPicPr>
        <p:blipFill>
          <a:blip r:embed="rId2" r:link="rId3"/>
          <a:srcRect/>
          <a:stretch>
            <a:fillRect/>
          </a:stretch>
        </p:blipFill>
        <p:spPr bwMode="auto">
          <a:xfrm>
            <a:off x="6567488" y="1143000"/>
            <a:ext cx="2362200" cy="2039938"/>
          </a:xfrm>
          <a:prstGeom prst="rect">
            <a:avLst/>
          </a:prstGeom>
          <a:noFill/>
          <a:ln w="9525">
            <a:noFill/>
            <a:miter lim="800000"/>
            <a:headEnd/>
            <a:tailEnd/>
          </a:ln>
        </p:spPr>
      </p:pic>
      <p:sp>
        <p:nvSpPr>
          <p:cNvPr id="66562" name="Rectangle 2"/>
          <p:cNvSpPr>
            <a:spLocks noGrp="1" noChangeArrowheads="1"/>
          </p:cNvSpPr>
          <p:nvPr>
            <p:ph type="title"/>
          </p:nvPr>
        </p:nvSpPr>
        <p:spPr>
          <a:xfrm>
            <a:off x="457200" y="228601"/>
            <a:ext cx="8229600" cy="609600"/>
          </a:xfrm>
        </p:spPr>
        <p:txBody>
          <a:bodyPr>
            <a:normAutofit fontScale="90000"/>
          </a:bodyPr>
          <a:lstStyle/>
          <a:p>
            <a:r>
              <a:rPr lang="en-US" dirty="0"/>
              <a:t>Types of </a:t>
            </a:r>
            <a:r>
              <a:rPr lang="en-US" dirty="0" smtClean="0"/>
              <a:t>Evidence</a:t>
            </a:r>
            <a:endParaRPr lang="en-US" dirty="0"/>
          </a:p>
        </p:txBody>
      </p:sp>
      <p:sp>
        <p:nvSpPr>
          <p:cNvPr id="66563" name="Rectangle 3"/>
          <p:cNvSpPr>
            <a:spLocks noGrp="1" noChangeArrowheads="1"/>
          </p:cNvSpPr>
          <p:nvPr>
            <p:ph idx="1"/>
          </p:nvPr>
        </p:nvSpPr>
        <p:spPr>
          <a:xfrm>
            <a:off x="457200" y="990600"/>
            <a:ext cx="6324600" cy="5257800"/>
          </a:xfrm>
        </p:spPr>
        <p:txBody>
          <a:bodyPr>
            <a:normAutofit/>
          </a:bodyPr>
          <a:lstStyle/>
          <a:p>
            <a:pPr>
              <a:lnSpc>
                <a:spcPct val="90000"/>
              </a:lnSpc>
            </a:pPr>
            <a:r>
              <a:rPr lang="en-US" dirty="0"/>
              <a:t>T</a:t>
            </a:r>
            <a:r>
              <a:rPr lang="en-US" dirty="0" smtClean="0"/>
              <a:t>wo </a:t>
            </a:r>
            <a:r>
              <a:rPr lang="en-US" dirty="0"/>
              <a:t>general categories of evidence exist:</a:t>
            </a:r>
            <a:r>
              <a:rPr lang="en-US" b="1" dirty="0"/>
              <a:t> </a:t>
            </a:r>
          </a:p>
          <a:p>
            <a:pPr lvl="1">
              <a:lnSpc>
                <a:spcPct val="90000"/>
              </a:lnSpc>
            </a:pPr>
            <a:r>
              <a:rPr lang="en-US" b="1" dirty="0" smtClean="0"/>
              <a:t>1. anecdotal </a:t>
            </a:r>
            <a:r>
              <a:rPr lang="en-US" b="1" dirty="0"/>
              <a:t>evidence</a:t>
            </a:r>
          </a:p>
          <a:p>
            <a:pPr lvl="2">
              <a:lnSpc>
                <a:spcPct val="90000"/>
              </a:lnSpc>
            </a:pPr>
            <a:r>
              <a:rPr lang="en-US" u="sng" dirty="0">
                <a:solidFill>
                  <a:srgbClr val="0000FF"/>
                </a:solidFill>
              </a:rPr>
              <a:t>evidence based on stories people tell</a:t>
            </a:r>
            <a:r>
              <a:rPr lang="en-US" dirty="0"/>
              <a:t>, </a:t>
            </a:r>
            <a:endParaRPr lang="en-US" dirty="0" smtClean="0"/>
          </a:p>
          <a:p>
            <a:pPr lvl="2">
              <a:lnSpc>
                <a:spcPct val="90000"/>
              </a:lnSpc>
            </a:pPr>
            <a:r>
              <a:rPr lang="en-US" dirty="0" smtClean="0"/>
              <a:t>from </a:t>
            </a:r>
            <a:r>
              <a:rPr lang="en-US" dirty="0"/>
              <a:t>the word “anecdote”, meaning a short, personal story of an individual’s experiences</a:t>
            </a:r>
          </a:p>
          <a:p>
            <a:pPr lvl="2">
              <a:lnSpc>
                <a:spcPct val="90000"/>
              </a:lnSpc>
            </a:pPr>
            <a:r>
              <a:rPr lang="en-US" dirty="0"/>
              <a:t>is most often </a:t>
            </a:r>
            <a:r>
              <a:rPr lang="en-US" u="sng" dirty="0">
                <a:solidFill>
                  <a:srgbClr val="0000FF"/>
                </a:solidFill>
              </a:rPr>
              <a:t>qualitative in </a:t>
            </a:r>
            <a:r>
              <a:rPr lang="en-US" u="sng" dirty="0" smtClean="0">
                <a:solidFill>
                  <a:srgbClr val="0000FF"/>
                </a:solidFill>
              </a:rPr>
              <a:t>nature</a:t>
            </a:r>
            <a:endParaRPr lang="en-US" u="sng" dirty="0">
              <a:solidFill>
                <a:srgbClr val="0000FF"/>
              </a:solidFill>
            </a:endParaRPr>
          </a:p>
        </p:txBody>
      </p:sp>
    </p:spTree>
    <p:extLst>
      <p:ext uri="{BB962C8B-B14F-4D97-AF65-F5344CB8AC3E}">
        <p14:creationId xmlns:p14="http://schemas.microsoft.com/office/powerpoint/2010/main" val="595383846"/>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6565" name="Picture 5"/>
          <p:cNvPicPr>
            <a:picLocks noChangeAspect="1" noChangeArrowheads="1"/>
          </p:cNvPicPr>
          <p:nvPr/>
        </p:nvPicPr>
        <p:blipFill>
          <a:blip r:embed="rId2" cstate="print"/>
          <a:srcRect/>
          <a:stretch>
            <a:fillRect/>
          </a:stretch>
        </p:blipFill>
        <p:spPr bwMode="auto">
          <a:xfrm>
            <a:off x="6705600" y="1295400"/>
            <a:ext cx="2071688" cy="2590800"/>
          </a:xfrm>
          <a:prstGeom prst="rect">
            <a:avLst/>
          </a:prstGeom>
          <a:noFill/>
        </p:spPr>
      </p:pic>
      <p:sp>
        <p:nvSpPr>
          <p:cNvPr id="66562" name="Rectangle 2"/>
          <p:cNvSpPr>
            <a:spLocks noGrp="1" noChangeArrowheads="1"/>
          </p:cNvSpPr>
          <p:nvPr>
            <p:ph type="title"/>
          </p:nvPr>
        </p:nvSpPr>
        <p:spPr>
          <a:xfrm>
            <a:off x="457200" y="228601"/>
            <a:ext cx="8229600" cy="609600"/>
          </a:xfrm>
        </p:spPr>
        <p:txBody>
          <a:bodyPr>
            <a:normAutofit fontScale="90000"/>
          </a:bodyPr>
          <a:lstStyle/>
          <a:p>
            <a:r>
              <a:rPr lang="en-US" dirty="0"/>
              <a:t>Types of </a:t>
            </a:r>
            <a:r>
              <a:rPr lang="en-US" dirty="0" smtClean="0"/>
              <a:t>Evidence</a:t>
            </a:r>
            <a:endParaRPr lang="en-US" dirty="0"/>
          </a:p>
        </p:txBody>
      </p:sp>
      <p:sp>
        <p:nvSpPr>
          <p:cNvPr id="66563" name="Rectangle 3"/>
          <p:cNvSpPr>
            <a:spLocks noGrp="1" noChangeArrowheads="1"/>
          </p:cNvSpPr>
          <p:nvPr>
            <p:ph idx="1"/>
          </p:nvPr>
        </p:nvSpPr>
        <p:spPr>
          <a:xfrm>
            <a:off x="457200" y="990600"/>
            <a:ext cx="6324600" cy="5257800"/>
          </a:xfrm>
        </p:spPr>
        <p:txBody>
          <a:bodyPr>
            <a:normAutofit/>
          </a:bodyPr>
          <a:lstStyle/>
          <a:p>
            <a:pPr>
              <a:lnSpc>
                <a:spcPct val="90000"/>
              </a:lnSpc>
            </a:pPr>
            <a:r>
              <a:rPr lang="en-US" dirty="0"/>
              <a:t>T</a:t>
            </a:r>
            <a:r>
              <a:rPr lang="en-US" dirty="0" smtClean="0"/>
              <a:t>wo </a:t>
            </a:r>
            <a:r>
              <a:rPr lang="en-US" dirty="0"/>
              <a:t>general categories of evidence exist:</a:t>
            </a:r>
            <a:r>
              <a:rPr lang="en-US" b="1" dirty="0"/>
              <a:t> </a:t>
            </a:r>
          </a:p>
          <a:p>
            <a:pPr lvl="1">
              <a:lnSpc>
                <a:spcPct val="90000"/>
              </a:lnSpc>
            </a:pPr>
            <a:r>
              <a:rPr lang="en-US" b="1" dirty="0" smtClean="0"/>
              <a:t>2. instrumental </a:t>
            </a:r>
            <a:r>
              <a:rPr lang="en-US" b="1" dirty="0"/>
              <a:t>evidence</a:t>
            </a:r>
          </a:p>
          <a:p>
            <a:pPr lvl="2">
              <a:lnSpc>
                <a:spcPct val="90000"/>
              </a:lnSpc>
            </a:pPr>
            <a:r>
              <a:rPr lang="en-US" dirty="0"/>
              <a:t>includes </a:t>
            </a:r>
            <a:r>
              <a:rPr lang="en-US" u="sng" dirty="0">
                <a:solidFill>
                  <a:srgbClr val="0000FF"/>
                </a:solidFill>
              </a:rPr>
              <a:t>any evidence that comes as a result of measurement</a:t>
            </a:r>
          </a:p>
          <a:p>
            <a:pPr lvl="2">
              <a:lnSpc>
                <a:spcPct val="90000"/>
              </a:lnSpc>
            </a:pPr>
            <a:r>
              <a:rPr lang="en-US" dirty="0"/>
              <a:t>may require </a:t>
            </a:r>
            <a:r>
              <a:rPr lang="en-US" u="sng" dirty="0">
                <a:solidFill>
                  <a:srgbClr val="0000FF"/>
                </a:solidFill>
              </a:rPr>
              <a:t>special equipment,</a:t>
            </a:r>
          </a:p>
          <a:p>
            <a:pPr lvl="2">
              <a:lnSpc>
                <a:spcPct val="90000"/>
              </a:lnSpc>
            </a:pPr>
            <a:r>
              <a:rPr lang="en-US" dirty="0"/>
              <a:t>is most often </a:t>
            </a:r>
            <a:r>
              <a:rPr lang="en-US" u="sng" dirty="0">
                <a:solidFill>
                  <a:srgbClr val="0000FF"/>
                </a:solidFill>
              </a:rPr>
              <a:t>quantitative in </a:t>
            </a:r>
            <a:r>
              <a:rPr lang="en-US" u="sng" dirty="0" smtClean="0">
                <a:solidFill>
                  <a:srgbClr val="0000FF"/>
                </a:solidFill>
              </a:rPr>
              <a:t>nature</a:t>
            </a:r>
          </a:p>
          <a:p>
            <a:pPr marL="914400" lvl="2" indent="0">
              <a:lnSpc>
                <a:spcPct val="90000"/>
              </a:lnSpc>
              <a:buNone/>
            </a:pPr>
            <a:endParaRPr lang="en-US" u="sng" dirty="0">
              <a:solidFill>
                <a:srgbClr val="0000FF"/>
              </a:solidFill>
            </a:endParaRPr>
          </a:p>
          <a:p>
            <a:pPr>
              <a:lnSpc>
                <a:spcPct val="90000"/>
              </a:lnSpc>
            </a:pPr>
            <a:r>
              <a:rPr lang="en-US" i="1" dirty="0"/>
              <a:t> Which one is more reliable?  Why?</a:t>
            </a:r>
          </a:p>
        </p:txBody>
      </p:sp>
    </p:spTree>
    <p:extLst>
      <p:ext uri="{BB962C8B-B14F-4D97-AF65-F5344CB8AC3E}">
        <p14:creationId xmlns:p14="http://schemas.microsoft.com/office/powerpoint/2010/main" val="2856058196"/>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2"/>
          <p:cNvSpPr>
            <a:spLocks noGrp="1" noChangeArrowheads="1"/>
          </p:cNvSpPr>
          <p:nvPr>
            <p:ph type="title"/>
          </p:nvPr>
        </p:nvSpPr>
        <p:spPr>
          <a:xfrm>
            <a:off x="457200" y="274638"/>
            <a:ext cx="8229600" cy="639762"/>
          </a:xfrm>
        </p:spPr>
        <p:txBody>
          <a:bodyPr>
            <a:normAutofit fontScale="90000"/>
          </a:bodyPr>
          <a:lstStyle/>
          <a:p>
            <a:r>
              <a:rPr lang="en-US" dirty="0"/>
              <a:t>Instrumental </a:t>
            </a:r>
            <a:r>
              <a:rPr lang="en-US" dirty="0" smtClean="0"/>
              <a:t>Evidence</a:t>
            </a:r>
            <a:endParaRPr lang="en-US" dirty="0"/>
          </a:p>
        </p:txBody>
      </p:sp>
      <p:sp>
        <p:nvSpPr>
          <p:cNvPr id="67587" name="Rectangle 3"/>
          <p:cNvSpPr>
            <a:spLocks noGrp="1" noChangeArrowheads="1"/>
          </p:cNvSpPr>
          <p:nvPr>
            <p:ph idx="1"/>
          </p:nvPr>
        </p:nvSpPr>
        <p:spPr>
          <a:xfrm>
            <a:off x="457200" y="1066800"/>
            <a:ext cx="8229600" cy="2819400"/>
          </a:xfrm>
        </p:spPr>
        <p:txBody>
          <a:bodyPr/>
          <a:lstStyle/>
          <a:p>
            <a:pPr>
              <a:lnSpc>
                <a:spcPct val="90000"/>
              </a:lnSpc>
            </a:pPr>
            <a:r>
              <a:rPr lang="en-US" sz="2800" dirty="0"/>
              <a:t>W</a:t>
            </a:r>
            <a:r>
              <a:rPr lang="en-US" sz="2800" dirty="0" smtClean="0"/>
              <a:t>hen </a:t>
            </a:r>
            <a:r>
              <a:rPr lang="en-US" sz="2800" dirty="0"/>
              <a:t>trying to measure something, there are two </a:t>
            </a:r>
            <a:r>
              <a:rPr lang="en-US" sz="2800" dirty="0" smtClean="0"/>
              <a:t>approaches:</a:t>
            </a:r>
            <a:endParaRPr lang="en-US" sz="2800" dirty="0"/>
          </a:p>
          <a:p>
            <a:pPr lvl="1">
              <a:lnSpc>
                <a:spcPct val="90000"/>
              </a:lnSpc>
            </a:pPr>
            <a:r>
              <a:rPr lang="en-US" sz="2400" dirty="0"/>
              <a:t>measure the factor directly (e.g. if you want to find out how far it is to Calgary, measure the distance)</a:t>
            </a:r>
          </a:p>
          <a:p>
            <a:pPr lvl="1">
              <a:lnSpc>
                <a:spcPct val="90000"/>
              </a:lnSpc>
            </a:pPr>
            <a:r>
              <a:rPr lang="en-US" sz="2400" dirty="0"/>
              <a:t>measure some other factor, and use it to make conclusions (e.g. calculate the distance based on your speed of travel and the time it takes</a:t>
            </a:r>
            <a:r>
              <a:rPr lang="en-US" sz="2400" dirty="0" smtClean="0"/>
              <a:t>).</a:t>
            </a:r>
            <a:endParaRPr lang="en-US" sz="2400" dirty="0"/>
          </a:p>
        </p:txBody>
      </p:sp>
    </p:spTree>
    <p:extLst>
      <p:ext uri="{BB962C8B-B14F-4D97-AF65-F5344CB8AC3E}">
        <p14:creationId xmlns:p14="http://schemas.microsoft.com/office/powerpoint/2010/main" val="381012196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39762"/>
          </a:xfrm>
        </p:spPr>
        <p:txBody>
          <a:bodyPr>
            <a:normAutofit fontScale="90000"/>
          </a:bodyPr>
          <a:lstStyle/>
          <a:p>
            <a:r>
              <a:rPr lang="en-US" dirty="0" smtClean="0"/>
              <a:t>Major Themes of This </a:t>
            </a:r>
            <a:r>
              <a:rPr lang="en-US" dirty="0"/>
              <a:t>U</a:t>
            </a:r>
            <a:r>
              <a:rPr lang="en-US" dirty="0" smtClean="0"/>
              <a:t>nit:</a:t>
            </a:r>
            <a:endParaRPr lang="en-US" dirty="0"/>
          </a:p>
        </p:txBody>
      </p:sp>
      <p:sp>
        <p:nvSpPr>
          <p:cNvPr id="3" name="Content Placeholder 2"/>
          <p:cNvSpPr>
            <a:spLocks noGrp="1"/>
          </p:cNvSpPr>
          <p:nvPr>
            <p:ph idx="1"/>
          </p:nvPr>
        </p:nvSpPr>
        <p:spPr>
          <a:xfrm>
            <a:off x="457200" y="1066800"/>
            <a:ext cx="8229600" cy="5059363"/>
          </a:xfrm>
        </p:spPr>
        <p:txBody>
          <a:bodyPr>
            <a:normAutofit/>
          </a:bodyPr>
          <a:lstStyle/>
          <a:p>
            <a:r>
              <a:rPr lang="en-US" dirty="0" smtClean="0"/>
              <a:t>The Earth is a big place – how can we divide it up from a geological and ecological point of view?</a:t>
            </a:r>
          </a:p>
          <a:p>
            <a:r>
              <a:rPr lang="en-US" dirty="0" smtClean="0"/>
              <a:t>Climate change is a “hot” topic – how do we know what we know and why are we worried?</a:t>
            </a:r>
          </a:p>
          <a:p>
            <a:r>
              <a:rPr lang="en-US" dirty="0" smtClean="0"/>
              <a:t>If energy cannot be created or destroyed, how is it transferred throughout the biosphere?</a:t>
            </a:r>
          </a:p>
          <a:p>
            <a:r>
              <a:rPr lang="en-US" dirty="0" smtClean="0"/>
              <a:t>Can we calculate this energy transfer?</a:t>
            </a:r>
          </a:p>
          <a:p>
            <a:pPr marL="0" indent="0">
              <a:buNone/>
            </a:pPr>
            <a:endParaRPr lang="en-US" dirty="0"/>
          </a:p>
        </p:txBody>
      </p:sp>
    </p:spTree>
    <p:extLst>
      <p:ext uri="{BB962C8B-B14F-4D97-AF65-F5344CB8AC3E}">
        <p14:creationId xmlns:p14="http://schemas.microsoft.com/office/powerpoint/2010/main" val="6746109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2"/>
          <p:cNvSpPr>
            <a:spLocks noGrp="1" noChangeArrowheads="1"/>
          </p:cNvSpPr>
          <p:nvPr>
            <p:ph type="title"/>
          </p:nvPr>
        </p:nvSpPr>
        <p:spPr>
          <a:xfrm>
            <a:off x="457200" y="274638"/>
            <a:ext cx="8229600" cy="639762"/>
          </a:xfrm>
        </p:spPr>
        <p:txBody>
          <a:bodyPr>
            <a:normAutofit fontScale="90000"/>
          </a:bodyPr>
          <a:lstStyle/>
          <a:p>
            <a:r>
              <a:rPr lang="en-US" dirty="0"/>
              <a:t>Instrumental </a:t>
            </a:r>
            <a:r>
              <a:rPr lang="en-US" dirty="0" smtClean="0"/>
              <a:t>Evidence</a:t>
            </a:r>
            <a:endParaRPr lang="en-US" dirty="0"/>
          </a:p>
        </p:txBody>
      </p:sp>
      <p:sp>
        <p:nvSpPr>
          <p:cNvPr id="67587" name="Rectangle 3"/>
          <p:cNvSpPr>
            <a:spLocks noGrp="1" noChangeArrowheads="1"/>
          </p:cNvSpPr>
          <p:nvPr>
            <p:ph idx="1"/>
          </p:nvPr>
        </p:nvSpPr>
        <p:spPr>
          <a:xfrm>
            <a:off x="457200" y="1066800"/>
            <a:ext cx="8534400" cy="5562600"/>
          </a:xfrm>
        </p:spPr>
        <p:txBody>
          <a:bodyPr/>
          <a:lstStyle/>
          <a:p>
            <a:pPr>
              <a:lnSpc>
                <a:spcPct val="90000"/>
              </a:lnSpc>
            </a:pPr>
            <a:r>
              <a:rPr lang="en-US" sz="2800" dirty="0" smtClean="0"/>
              <a:t>Tracking </a:t>
            </a:r>
            <a:r>
              <a:rPr lang="en-US" sz="2800" dirty="0"/>
              <a:t>climate change is the same way:</a:t>
            </a:r>
          </a:p>
          <a:p>
            <a:pPr lvl="1">
              <a:lnSpc>
                <a:spcPct val="90000"/>
              </a:lnSpc>
            </a:pPr>
            <a:r>
              <a:rPr lang="en-US" sz="2400" b="1" dirty="0"/>
              <a:t>direct evidence</a:t>
            </a:r>
          </a:p>
          <a:p>
            <a:pPr lvl="2">
              <a:lnSpc>
                <a:spcPct val="90000"/>
              </a:lnSpc>
            </a:pPr>
            <a:r>
              <a:rPr lang="en-US" dirty="0"/>
              <a:t>explicitly indicates global warming is occurring, based on </a:t>
            </a:r>
            <a:r>
              <a:rPr lang="en-US" u="sng" dirty="0">
                <a:solidFill>
                  <a:srgbClr val="0000FF"/>
                </a:solidFill>
              </a:rPr>
              <a:t>an actual </a:t>
            </a:r>
            <a:r>
              <a:rPr lang="en-US" u="sng" dirty="0" smtClean="0">
                <a:solidFill>
                  <a:srgbClr val="0000FF"/>
                </a:solidFill>
              </a:rPr>
              <a:t>measured change </a:t>
            </a:r>
            <a:r>
              <a:rPr lang="en-US" u="sng" dirty="0">
                <a:solidFill>
                  <a:srgbClr val="0000FF"/>
                </a:solidFill>
              </a:rPr>
              <a:t>in global temperatures</a:t>
            </a:r>
            <a:r>
              <a:rPr lang="en-US" u="sng" dirty="0" smtClean="0">
                <a:solidFill>
                  <a:srgbClr val="0000FF"/>
                </a:solidFill>
              </a:rPr>
              <a:t>.</a:t>
            </a:r>
          </a:p>
          <a:p>
            <a:pPr marL="914400" lvl="2" indent="0">
              <a:lnSpc>
                <a:spcPct val="90000"/>
              </a:lnSpc>
              <a:buNone/>
            </a:pPr>
            <a:endParaRPr lang="en-US" u="sng" dirty="0">
              <a:solidFill>
                <a:srgbClr val="0000FF"/>
              </a:solidFill>
            </a:endParaRPr>
          </a:p>
          <a:p>
            <a:pPr lvl="1">
              <a:lnSpc>
                <a:spcPct val="90000"/>
              </a:lnSpc>
            </a:pPr>
            <a:r>
              <a:rPr lang="en-US" sz="2400" b="1" dirty="0"/>
              <a:t>indirect evidence </a:t>
            </a:r>
          </a:p>
          <a:p>
            <a:pPr lvl="2">
              <a:lnSpc>
                <a:spcPct val="90000"/>
              </a:lnSpc>
            </a:pPr>
            <a:r>
              <a:rPr lang="en-US" dirty="0"/>
              <a:t>evidence that </a:t>
            </a:r>
            <a:r>
              <a:rPr lang="en-US" i="1" dirty="0"/>
              <a:t>seems to support</a:t>
            </a:r>
            <a:r>
              <a:rPr lang="en-US" dirty="0"/>
              <a:t> the idea of climate change but does not involve </a:t>
            </a:r>
            <a:r>
              <a:rPr lang="en-US" u="sng" dirty="0">
                <a:solidFill>
                  <a:srgbClr val="0000FF"/>
                </a:solidFill>
              </a:rPr>
              <a:t>a direct measurement of temperature</a:t>
            </a:r>
            <a:r>
              <a:rPr lang="en-US" u="sng" dirty="0" smtClean="0">
                <a:solidFill>
                  <a:srgbClr val="0000FF"/>
                </a:solidFill>
              </a:rPr>
              <a:t>. </a:t>
            </a:r>
            <a:endParaRPr lang="en-US" u="sng" dirty="0"/>
          </a:p>
        </p:txBody>
      </p:sp>
    </p:spTree>
    <p:extLst>
      <p:ext uri="{BB962C8B-B14F-4D97-AF65-F5344CB8AC3E}">
        <p14:creationId xmlns:p14="http://schemas.microsoft.com/office/powerpoint/2010/main" val="2571394673"/>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2"/>
          <p:cNvSpPr>
            <a:spLocks noGrp="1" noChangeArrowheads="1"/>
          </p:cNvSpPr>
          <p:nvPr>
            <p:ph type="title"/>
          </p:nvPr>
        </p:nvSpPr>
        <p:spPr>
          <a:xfrm>
            <a:off x="457200" y="274638"/>
            <a:ext cx="8229600" cy="563562"/>
          </a:xfrm>
        </p:spPr>
        <p:txBody>
          <a:bodyPr>
            <a:normAutofit fontScale="90000"/>
          </a:bodyPr>
          <a:lstStyle/>
          <a:p>
            <a:r>
              <a:rPr lang="en-US" dirty="0"/>
              <a:t>Direct </a:t>
            </a:r>
            <a:r>
              <a:rPr lang="en-US" dirty="0" smtClean="0"/>
              <a:t>Evidence</a:t>
            </a:r>
            <a:endParaRPr lang="en-US" dirty="0"/>
          </a:p>
        </p:txBody>
      </p:sp>
      <p:sp>
        <p:nvSpPr>
          <p:cNvPr id="72707" name="Rectangle 3"/>
          <p:cNvSpPr>
            <a:spLocks noGrp="1" noChangeArrowheads="1"/>
          </p:cNvSpPr>
          <p:nvPr>
            <p:ph idx="1"/>
          </p:nvPr>
        </p:nvSpPr>
        <p:spPr>
          <a:xfrm>
            <a:off x="3200400" y="1143000"/>
            <a:ext cx="5791200" cy="5334000"/>
          </a:xfrm>
        </p:spPr>
        <p:txBody>
          <a:bodyPr/>
          <a:lstStyle/>
          <a:p>
            <a:pPr>
              <a:lnSpc>
                <a:spcPct val="90000"/>
              </a:lnSpc>
            </a:pPr>
            <a:r>
              <a:rPr lang="en-US" sz="2800" dirty="0"/>
              <a:t>U</a:t>
            </a:r>
            <a:r>
              <a:rPr lang="en-US" sz="2800" dirty="0" smtClean="0"/>
              <a:t>ses </a:t>
            </a:r>
            <a:r>
              <a:rPr lang="en-US" sz="2800" b="1" dirty="0"/>
              <a:t>historical data</a:t>
            </a:r>
          </a:p>
          <a:p>
            <a:pPr lvl="1">
              <a:lnSpc>
                <a:spcPct val="90000"/>
              </a:lnSpc>
            </a:pPr>
            <a:r>
              <a:rPr lang="en-US" sz="2400" dirty="0"/>
              <a:t>from scientists to farmers, people have been recording weather and temperature information for hundreds of years</a:t>
            </a:r>
          </a:p>
          <a:p>
            <a:pPr lvl="1">
              <a:lnSpc>
                <a:spcPct val="90000"/>
              </a:lnSpc>
            </a:pPr>
            <a:r>
              <a:rPr lang="en-US" sz="2400" dirty="0"/>
              <a:t>patterns emerge and are often used to predict future weather, such as in the Farmers’ Almanac</a:t>
            </a:r>
          </a:p>
          <a:p>
            <a:pPr>
              <a:lnSpc>
                <a:spcPct val="90000"/>
              </a:lnSpc>
            </a:pPr>
            <a:r>
              <a:rPr lang="en-US" sz="2800" dirty="0"/>
              <a:t>limited in how far back a written record goes; </a:t>
            </a:r>
            <a:r>
              <a:rPr lang="en-US" sz="2800" u="sng" dirty="0">
                <a:solidFill>
                  <a:srgbClr val="0000FF"/>
                </a:solidFill>
              </a:rPr>
              <a:t>restricted only to the last few hundred years</a:t>
            </a:r>
          </a:p>
          <a:p>
            <a:pPr>
              <a:lnSpc>
                <a:spcPct val="90000"/>
              </a:lnSpc>
            </a:pPr>
            <a:endParaRPr lang="en-US" sz="2800" dirty="0"/>
          </a:p>
          <a:p>
            <a:pPr>
              <a:lnSpc>
                <a:spcPct val="90000"/>
              </a:lnSpc>
            </a:pPr>
            <a:endParaRPr lang="en-US" sz="2800" dirty="0"/>
          </a:p>
        </p:txBody>
      </p:sp>
      <p:pic>
        <p:nvPicPr>
          <p:cNvPr id="72709" name="Picture 5"/>
          <p:cNvPicPr>
            <a:picLocks noChangeAspect="1" noChangeArrowheads="1"/>
          </p:cNvPicPr>
          <p:nvPr/>
        </p:nvPicPr>
        <p:blipFill>
          <a:blip r:embed="rId2"/>
          <a:srcRect/>
          <a:stretch>
            <a:fillRect/>
          </a:stretch>
        </p:blipFill>
        <p:spPr bwMode="auto">
          <a:xfrm>
            <a:off x="304801" y="1143000"/>
            <a:ext cx="2743200" cy="4953000"/>
          </a:xfrm>
          <a:prstGeom prst="rect">
            <a:avLst/>
          </a:prstGeom>
          <a:noFill/>
        </p:spPr>
      </p:pic>
    </p:spTree>
    <p:extLst>
      <p:ext uri="{BB962C8B-B14F-4D97-AF65-F5344CB8AC3E}">
        <p14:creationId xmlns:p14="http://schemas.microsoft.com/office/powerpoint/2010/main" val="1696443704"/>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2"/>
          <p:cNvSpPr>
            <a:spLocks noGrp="1" noChangeArrowheads="1"/>
          </p:cNvSpPr>
          <p:nvPr>
            <p:ph type="title"/>
          </p:nvPr>
        </p:nvSpPr>
        <p:spPr>
          <a:xfrm>
            <a:off x="457200" y="274638"/>
            <a:ext cx="8229600" cy="792162"/>
          </a:xfrm>
          <a:noFill/>
        </p:spPr>
        <p:txBody>
          <a:bodyPr/>
          <a:lstStyle/>
          <a:p>
            <a:r>
              <a:rPr lang="en-US" dirty="0"/>
              <a:t>Indirect </a:t>
            </a:r>
            <a:r>
              <a:rPr lang="en-US" dirty="0" smtClean="0"/>
              <a:t>Evidence</a:t>
            </a:r>
            <a:endParaRPr lang="en-US" dirty="0"/>
          </a:p>
        </p:txBody>
      </p:sp>
      <p:sp>
        <p:nvSpPr>
          <p:cNvPr id="73731" name="Rectangle 3"/>
          <p:cNvSpPr>
            <a:spLocks noGrp="1" noChangeArrowheads="1"/>
          </p:cNvSpPr>
          <p:nvPr>
            <p:ph idx="1"/>
          </p:nvPr>
        </p:nvSpPr>
        <p:spPr>
          <a:xfrm>
            <a:off x="457200" y="1295400"/>
            <a:ext cx="8229600" cy="5105400"/>
          </a:xfrm>
          <a:noFill/>
        </p:spPr>
        <p:txBody>
          <a:bodyPr/>
          <a:lstStyle/>
          <a:p>
            <a:r>
              <a:rPr lang="en-US" dirty="0"/>
              <a:t>D</a:t>
            </a:r>
            <a:r>
              <a:rPr lang="en-US" dirty="0" smtClean="0"/>
              <a:t>ifferent </a:t>
            </a:r>
            <a:r>
              <a:rPr lang="en-US" dirty="0"/>
              <a:t>types of evidence exist that support the idea of climate change, though are not direct measurement of temperature</a:t>
            </a:r>
          </a:p>
          <a:p>
            <a:r>
              <a:rPr lang="en-US" dirty="0"/>
              <a:t>T</a:t>
            </a:r>
            <a:r>
              <a:rPr lang="en-US" dirty="0" smtClean="0"/>
              <a:t>hese include:</a:t>
            </a:r>
            <a:endParaRPr lang="en-US" dirty="0"/>
          </a:p>
          <a:p>
            <a:pPr lvl="1"/>
            <a:r>
              <a:rPr lang="en-US" u="sng" dirty="0">
                <a:solidFill>
                  <a:srgbClr val="0000FF"/>
                </a:solidFill>
              </a:rPr>
              <a:t>tree ring analysis</a:t>
            </a:r>
          </a:p>
          <a:p>
            <a:pPr lvl="1"/>
            <a:r>
              <a:rPr lang="en-US" u="sng" dirty="0">
                <a:solidFill>
                  <a:srgbClr val="0000FF"/>
                </a:solidFill>
              </a:rPr>
              <a:t>ice core sampling</a:t>
            </a:r>
          </a:p>
          <a:p>
            <a:pPr lvl="1"/>
            <a:r>
              <a:rPr lang="en-US" u="sng" dirty="0">
                <a:solidFill>
                  <a:srgbClr val="0000FF"/>
                </a:solidFill>
              </a:rPr>
              <a:t>fossil record of insects</a:t>
            </a:r>
          </a:p>
          <a:p>
            <a:pPr lvl="1"/>
            <a:r>
              <a:rPr lang="en-US" u="sng" dirty="0">
                <a:solidFill>
                  <a:srgbClr val="0000FF"/>
                </a:solidFill>
              </a:rPr>
              <a:t>pollen sampling from the bottom of lakes</a:t>
            </a:r>
          </a:p>
          <a:p>
            <a:pPr>
              <a:buFont typeface="Wingdings" pitchFamily="2" charset="2"/>
              <a:buNone/>
            </a:pPr>
            <a:endParaRPr lang="en-US" dirty="0"/>
          </a:p>
          <a:p>
            <a:endParaRPr lang="en-US" dirty="0"/>
          </a:p>
        </p:txBody>
      </p:sp>
    </p:spTree>
    <p:extLst>
      <p:ext uri="{BB962C8B-B14F-4D97-AF65-F5344CB8AC3E}">
        <p14:creationId xmlns:p14="http://schemas.microsoft.com/office/powerpoint/2010/main" val="1844796065"/>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22" name="Picture 2" descr="http://www.detectingdesign.com/images/Dendrochronology/TreeRings3.jpg"/>
          <p:cNvPicPr>
            <a:picLocks noChangeAspect="1" noChangeArrowheads="1"/>
          </p:cNvPicPr>
          <p:nvPr/>
        </p:nvPicPr>
        <p:blipFill>
          <a:blip r:embed="rId2" r:link="rId3"/>
          <a:srcRect/>
          <a:stretch>
            <a:fillRect/>
          </a:stretch>
        </p:blipFill>
        <p:spPr bwMode="auto">
          <a:xfrm rot="5400000">
            <a:off x="3009900" y="2095500"/>
            <a:ext cx="3276600" cy="4876800"/>
          </a:xfrm>
          <a:prstGeom prst="rect">
            <a:avLst/>
          </a:prstGeom>
          <a:noFill/>
          <a:ln w="9525">
            <a:noFill/>
            <a:miter lim="800000"/>
            <a:headEnd/>
            <a:tailEnd/>
          </a:ln>
        </p:spPr>
      </p:pic>
      <p:sp>
        <p:nvSpPr>
          <p:cNvPr id="81923" name="Rectangle 3"/>
          <p:cNvSpPr>
            <a:spLocks noGrp="1" noChangeArrowheads="1"/>
          </p:cNvSpPr>
          <p:nvPr>
            <p:ph type="title"/>
          </p:nvPr>
        </p:nvSpPr>
        <p:spPr>
          <a:xfrm>
            <a:off x="457200" y="274638"/>
            <a:ext cx="8229600" cy="563562"/>
          </a:xfrm>
          <a:noFill/>
        </p:spPr>
        <p:txBody>
          <a:bodyPr>
            <a:normAutofit fontScale="90000"/>
          </a:bodyPr>
          <a:lstStyle/>
          <a:p>
            <a:r>
              <a:rPr lang="en-US" dirty="0"/>
              <a:t>Tree </a:t>
            </a:r>
            <a:r>
              <a:rPr lang="en-US" dirty="0" smtClean="0"/>
              <a:t>Ring </a:t>
            </a:r>
            <a:r>
              <a:rPr lang="en-US" dirty="0"/>
              <a:t>A</a:t>
            </a:r>
            <a:r>
              <a:rPr lang="en-US" dirty="0" smtClean="0"/>
              <a:t>nalysis</a:t>
            </a:r>
            <a:endParaRPr lang="en-US" dirty="0"/>
          </a:p>
        </p:txBody>
      </p:sp>
      <p:sp>
        <p:nvSpPr>
          <p:cNvPr id="81924" name="Rectangle 4"/>
          <p:cNvSpPr>
            <a:spLocks noGrp="1" noChangeArrowheads="1"/>
          </p:cNvSpPr>
          <p:nvPr>
            <p:ph idx="1"/>
          </p:nvPr>
        </p:nvSpPr>
        <p:spPr>
          <a:xfrm>
            <a:off x="533400" y="990600"/>
            <a:ext cx="8229600" cy="5140325"/>
          </a:xfrm>
          <a:noFill/>
        </p:spPr>
        <p:txBody>
          <a:bodyPr/>
          <a:lstStyle/>
          <a:p>
            <a:r>
              <a:rPr lang="en-US" dirty="0"/>
              <a:t>T</a:t>
            </a:r>
            <a:r>
              <a:rPr lang="en-US" dirty="0" smtClean="0"/>
              <a:t>ree </a:t>
            </a:r>
            <a:r>
              <a:rPr lang="en-US" dirty="0"/>
              <a:t>rings reflect the </a:t>
            </a:r>
            <a:r>
              <a:rPr lang="en-US" u="sng" dirty="0">
                <a:solidFill>
                  <a:srgbClr val="0000FF"/>
                </a:solidFill>
              </a:rPr>
              <a:t>changing seasons of cold and drought, warmth and precipitation </a:t>
            </a:r>
            <a:r>
              <a:rPr lang="en-US" dirty="0"/>
              <a:t>during the life of a tree</a:t>
            </a:r>
          </a:p>
          <a:p>
            <a:pPr>
              <a:buFont typeface="Wingdings" pitchFamily="2" charset="2"/>
              <a:buNone/>
            </a:pPr>
            <a:endParaRPr lang="en-US" dirty="0"/>
          </a:p>
          <a:p>
            <a:endParaRPr lang="en-US" dirty="0"/>
          </a:p>
        </p:txBody>
      </p:sp>
    </p:spTree>
    <p:extLst>
      <p:ext uri="{BB962C8B-B14F-4D97-AF65-F5344CB8AC3E}">
        <p14:creationId xmlns:p14="http://schemas.microsoft.com/office/powerpoint/2010/main" val="4152031196"/>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22" name="Picture 2" descr="http://www.detectingdesign.com/images/Dendrochronology/TreeRings3.jpg"/>
          <p:cNvPicPr>
            <a:picLocks noChangeAspect="1" noChangeArrowheads="1"/>
          </p:cNvPicPr>
          <p:nvPr/>
        </p:nvPicPr>
        <p:blipFill>
          <a:blip r:embed="rId2" r:link="rId3"/>
          <a:srcRect/>
          <a:stretch>
            <a:fillRect/>
          </a:stretch>
        </p:blipFill>
        <p:spPr bwMode="auto">
          <a:xfrm rot="5400000">
            <a:off x="3429000" y="2514600"/>
            <a:ext cx="3048000" cy="4724400"/>
          </a:xfrm>
          <a:prstGeom prst="rect">
            <a:avLst/>
          </a:prstGeom>
          <a:noFill/>
          <a:ln w="9525">
            <a:noFill/>
            <a:miter lim="800000"/>
            <a:headEnd/>
            <a:tailEnd/>
          </a:ln>
        </p:spPr>
      </p:pic>
      <p:sp>
        <p:nvSpPr>
          <p:cNvPr id="81923" name="Rectangle 3"/>
          <p:cNvSpPr>
            <a:spLocks noGrp="1" noChangeArrowheads="1"/>
          </p:cNvSpPr>
          <p:nvPr>
            <p:ph type="title"/>
          </p:nvPr>
        </p:nvSpPr>
        <p:spPr>
          <a:xfrm>
            <a:off x="457200" y="274638"/>
            <a:ext cx="8229600" cy="563562"/>
          </a:xfrm>
          <a:noFill/>
        </p:spPr>
        <p:txBody>
          <a:bodyPr>
            <a:normAutofit fontScale="90000"/>
          </a:bodyPr>
          <a:lstStyle/>
          <a:p>
            <a:r>
              <a:rPr lang="en-US" dirty="0"/>
              <a:t>Tree </a:t>
            </a:r>
            <a:r>
              <a:rPr lang="en-US" dirty="0" smtClean="0"/>
              <a:t>Ring </a:t>
            </a:r>
            <a:r>
              <a:rPr lang="en-US" dirty="0"/>
              <a:t>A</a:t>
            </a:r>
            <a:r>
              <a:rPr lang="en-US" dirty="0" smtClean="0"/>
              <a:t>nalysis</a:t>
            </a:r>
            <a:endParaRPr lang="en-US" dirty="0"/>
          </a:p>
        </p:txBody>
      </p:sp>
      <p:sp>
        <p:nvSpPr>
          <p:cNvPr id="81924" name="Rectangle 4"/>
          <p:cNvSpPr>
            <a:spLocks noGrp="1" noChangeArrowheads="1"/>
          </p:cNvSpPr>
          <p:nvPr>
            <p:ph idx="1"/>
          </p:nvPr>
        </p:nvSpPr>
        <p:spPr>
          <a:xfrm>
            <a:off x="533400" y="990600"/>
            <a:ext cx="8229600" cy="5140325"/>
          </a:xfrm>
          <a:noFill/>
        </p:spPr>
        <p:txBody>
          <a:bodyPr/>
          <a:lstStyle/>
          <a:p>
            <a:r>
              <a:rPr lang="en-US" dirty="0" smtClean="0"/>
              <a:t>By </a:t>
            </a:r>
            <a:r>
              <a:rPr lang="en-US" dirty="0"/>
              <a:t>examining wood from trees of different ages and from different time periods, a continuous record of climate changes can be established that goes back a few thousand years.</a:t>
            </a:r>
          </a:p>
          <a:p>
            <a:pPr>
              <a:buFont typeface="Wingdings" pitchFamily="2" charset="2"/>
              <a:buNone/>
            </a:pPr>
            <a:endParaRPr lang="en-US" dirty="0"/>
          </a:p>
          <a:p>
            <a:endParaRPr lang="en-US" dirty="0"/>
          </a:p>
        </p:txBody>
      </p:sp>
    </p:spTree>
    <p:extLst>
      <p:ext uri="{BB962C8B-B14F-4D97-AF65-F5344CB8AC3E}">
        <p14:creationId xmlns:p14="http://schemas.microsoft.com/office/powerpoint/2010/main" val="263662953"/>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3973" name="Picture 5" descr="http://www.detectingdesign.com/images/Dendrochronology/TreeRings3.jpg"/>
          <p:cNvPicPr>
            <a:picLocks noChangeAspect="1" noChangeArrowheads="1"/>
          </p:cNvPicPr>
          <p:nvPr/>
        </p:nvPicPr>
        <p:blipFill>
          <a:blip r:embed="rId2" r:link="rId3" cstate="print"/>
          <a:srcRect/>
          <a:stretch>
            <a:fillRect/>
          </a:stretch>
        </p:blipFill>
        <p:spPr bwMode="auto">
          <a:xfrm rot="5400000">
            <a:off x="617537" y="-84137"/>
            <a:ext cx="1431925" cy="1905000"/>
          </a:xfrm>
          <a:prstGeom prst="rect">
            <a:avLst/>
          </a:prstGeom>
          <a:noFill/>
          <a:ln w="9525">
            <a:noFill/>
            <a:miter lim="800000"/>
            <a:headEnd/>
            <a:tailEnd/>
          </a:ln>
        </p:spPr>
      </p:pic>
      <p:pic>
        <p:nvPicPr>
          <p:cNvPr id="83974" name="Picture 6"/>
          <p:cNvPicPr>
            <a:picLocks noChangeAspect="1" noChangeArrowheads="1"/>
          </p:cNvPicPr>
          <p:nvPr/>
        </p:nvPicPr>
        <p:blipFill>
          <a:blip r:embed="rId4"/>
          <a:srcRect l="14844" t="19792" r="51563" b="10417"/>
          <a:stretch>
            <a:fillRect/>
          </a:stretch>
        </p:blipFill>
        <p:spPr bwMode="auto">
          <a:xfrm>
            <a:off x="5638800" y="914400"/>
            <a:ext cx="3276600" cy="5410200"/>
          </a:xfrm>
          <a:prstGeom prst="rect">
            <a:avLst/>
          </a:prstGeom>
          <a:noFill/>
          <a:ln w="9525">
            <a:noFill/>
            <a:miter lim="800000"/>
            <a:headEnd/>
            <a:tailEnd/>
          </a:ln>
          <a:effectLst/>
        </p:spPr>
      </p:pic>
      <p:sp>
        <p:nvSpPr>
          <p:cNvPr id="83970" name="Rectangle 2"/>
          <p:cNvSpPr>
            <a:spLocks noGrp="1" noChangeArrowheads="1"/>
          </p:cNvSpPr>
          <p:nvPr>
            <p:ph type="title"/>
          </p:nvPr>
        </p:nvSpPr>
        <p:spPr>
          <a:xfrm>
            <a:off x="457200" y="274638"/>
            <a:ext cx="8229600" cy="792162"/>
          </a:xfrm>
        </p:spPr>
        <p:txBody>
          <a:bodyPr/>
          <a:lstStyle/>
          <a:p>
            <a:r>
              <a:rPr lang="en-US" dirty="0" smtClean="0"/>
              <a:t>Tree </a:t>
            </a:r>
            <a:r>
              <a:rPr lang="en-US" dirty="0"/>
              <a:t>R</a:t>
            </a:r>
            <a:r>
              <a:rPr lang="en-US" dirty="0" smtClean="0"/>
              <a:t>ing </a:t>
            </a:r>
            <a:r>
              <a:rPr lang="en-US" dirty="0"/>
              <a:t>A</a:t>
            </a:r>
            <a:r>
              <a:rPr lang="en-US" dirty="0" smtClean="0"/>
              <a:t>nalysis</a:t>
            </a:r>
            <a:endParaRPr lang="en-US" dirty="0"/>
          </a:p>
        </p:txBody>
      </p:sp>
      <p:sp>
        <p:nvSpPr>
          <p:cNvPr id="83971" name="Rectangle 3"/>
          <p:cNvSpPr>
            <a:spLocks noGrp="1" noChangeArrowheads="1"/>
          </p:cNvSpPr>
          <p:nvPr>
            <p:ph idx="1"/>
          </p:nvPr>
        </p:nvSpPr>
        <p:spPr>
          <a:xfrm>
            <a:off x="152400" y="1600200"/>
            <a:ext cx="5486400" cy="4953000"/>
          </a:xfrm>
        </p:spPr>
        <p:txBody>
          <a:bodyPr/>
          <a:lstStyle/>
          <a:p>
            <a:pPr>
              <a:lnSpc>
                <a:spcPct val="80000"/>
              </a:lnSpc>
            </a:pPr>
            <a:r>
              <a:rPr lang="en-US" sz="2400" dirty="0"/>
              <a:t>The tree's age can be figured out by counting the pairs of light and dark rings. It's easier to see the dark rings so they are usually the ones used for counting. </a:t>
            </a:r>
          </a:p>
          <a:p>
            <a:pPr>
              <a:lnSpc>
                <a:spcPct val="80000"/>
              </a:lnSpc>
            </a:pPr>
            <a:r>
              <a:rPr lang="en-US" sz="2400" dirty="0"/>
              <a:t>To help figure out what climate the tree grew in and what the environment was like, the scientist looks at each ring: </a:t>
            </a:r>
          </a:p>
          <a:p>
            <a:pPr lvl="1">
              <a:lnSpc>
                <a:spcPct val="80000"/>
              </a:lnSpc>
            </a:pPr>
            <a:r>
              <a:rPr lang="en-US" sz="2000" b="1" dirty="0"/>
              <a:t>thickness:</a:t>
            </a:r>
            <a:r>
              <a:rPr lang="en-US" sz="2000" dirty="0"/>
              <a:t> </a:t>
            </a:r>
          </a:p>
          <a:p>
            <a:pPr lvl="2">
              <a:lnSpc>
                <a:spcPct val="80000"/>
              </a:lnSpc>
            </a:pPr>
            <a:r>
              <a:rPr lang="en-US" sz="1800" dirty="0"/>
              <a:t>How wide a ring is can tell you if the environment was good or bad for the tree to grow in. </a:t>
            </a:r>
          </a:p>
          <a:p>
            <a:pPr lvl="2">
              <a:lnSpc>
                <a:spcPct val="80000"/>
              </a:lnSpc>
            </a:pPr>
            <a:r>
              <a:rPr lang="en-US" sz="1800" dirty="0"/>
              <a:t>In years when the amount of rain and temperature were good a tree's rings are wider. </a:t>
            </a:r>
          </a:p>
          <a:p>
            <a:pPr lvl="2">
              <a:lnSpc>
                <a:spcPct val="80000"/>
              </a:lnSpc>
            </a:pPr>
            <a:r>
              <a:rPr lang="en-US" sz="1800" dirty="0"/>
              <a:t>In bad years a tree's rings are thinner. </a:t>
            </a:r>
          </a:p>
        </p:txBody>
      </p:sp>
    </p:spTree>
    <p:extLst>
      <p:ext uri="{BB962C8B-B14F-4D97-AF65-F5344CB8AC3E}">
        <p14:creationId xmlns:p14="http://schemas.microsoft.com/office/powerpoint/2010/main" val="521341908"/>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4997" name="Picture 5" descr="http://www.detectingdesign.com/images/Dendrochronology/TreeRings3.jpg"/>
          <p:cNvPicPr>
            <a:picLocks noChangeAspect="1" noChangeArrowheads="1"/>
          </p:cNvPicPr>
          <p:nvPr/>
        </p:nvPicPr>
        <p:blipFill>
          <a:blip r:embed="rId3" r:link="rId4" cstate="print"/>
          <a:srcRect/>
          <a:stretch>
            <a:fillRect/>
          </a:stretch>
        </p:blipFill>
        <p:spPr bwMode="auto">
          <a:xfrm rot="5400000">
            <a:off x="617537" y="-84137"/>
            <a:ext cx="1431925" cy="1905000"/>
          </a:xfrm>
          <a:prstGeom prst="rect">
            <a:avLst/>
          </a:prstGeom>
          <a:noFill/>
          <a:ln w="9525">
            <a:noFill/>
            <a:miter lim="800000"/>
            <a:headEnd/>
            <a:tailEnd/>
          </a:ln>
        </p:spPr>
      </p:pic>
      <p:pic>
        <p:nvPicPr>
          <p:cNvPr id="84998" name="Picture 6"/>
          <p:cNvPicPr>
            <a:picLocks noChangeAspect="1" noChangeArrowheads="1"/>
          </p:cNvPicPr>
          <p:nvPr/>
        </p:nvPicPr>
        <p:blipFill>
          <a:blip r:embed="rId5"/>
          <a:srcRect l="14844" t="19792" r="51563" b="10417"/>
          <a:stretch>
            <a:fillRect/>
          </a:stretch>
        </p:blipFill>
        <p:spPr bwMode="auto">
          <a:xfrm>
            <a:off x="5638800" y="1371600"/>
            <a:ext cx="3276600" cy="5105400"/>
          </a:xfrm>
          <a:prstGeom prst="rect">
            <a:avLst/>
          </a:prstGeom>
          <a:noFill/>
          <a:ln w="9525">
            <a:noFill/>
            <a:miter lim="800000"/>
            <a:headEnd/>
            <a:tailEnd/>
          </a:ln>
          <a:effectLst/>
        </p:spPr>
      </p:pic>
      <p:sp>
        <p:nvSpPr>
          <p:cNvPr id="84994" name="Rectangle 2"/>
          <p:cNvSpPr>
            <a:spLocks noGrp="1" noChangeArrowheads="1"/>
          </p:cNvSpPr>
          <p:nvPr>
            <p:ph type="title"/>
          </p:nvPr>
        </p:nvSpPr>
        <p:spPr>
          <a:xfrm>
            <a:off x="457200" y="274638"/>
            <a:ext cx="8229600" cy="792162"/>
          </a:xfrm>
        </p:spPr>
        <p:txBody>
          <a:bodyPr/>
          <a:lstStyle/>
          <a:p>
            <a:r>
              <a:rPr lang="en-US" dirty="0"/>
              <a:t>Tree </a:t>
            </a:r>
            <a:r>
              <a:rPr lang="en-US" dirty="0" smtClean="0"/>
              <a:t>Ring </a:t>
            </a:r>
            <a:r>
              <a:rPr lang="en-US" dirty="0"/>
              <a:t>A</a:t>
            </a:r>
            <a:r>
              <a:rPr lang="en-US" dirty="0" smtClean="0"/>
              <a:t>nalysis</a:t>
            </a:r>
            <a:endParaRPr lang="en-US" dirty="0"/>
          </a:p>
        </p:txBody>
      </p:sp>
      <p:sp>
        <p:nvSpPr>
          <p:cNvPr id="84995" name="Rectangle 3"/>
          <p:cNvSpPr>
            <a:spLocks noGrp="1" noChangeArrowheads="1"/>
          </p:cNvSpPr>
          <p:nvPr>
            <p:ph idx="1"/>
          </p:nvPr>
        </p:nvSpPr>
        <p:spPr>
          <a:xfrm>
            <a:off x="228600" y="1600200"/>
            <a:ext cx="5334000" cy="4953000"/>
          </a:xfrm>
        </p:spPr>
        <p:txBody>
          <a:bodyPr/>
          <a:lstStyle/>
          <a:p>
            <a:pPr lvl="1">
              <a:lnSpc>
                <a:spcPct val="80000"/>
              </a:lnSpc>
            </a:pPr>
            <a:r>
              <a:rPr lang="en-US" sz="2400" b="1" dirty="0"/>
              <a:t>shape:</a:t>
            </a:r>
            <a:r>
              <a:rPr lang="en-US" sz="2400" dirty="0"/>
              <a:t> </a:t>
            </a:r>
          </a:p>
          <a:p>
            <a:pPr lvl="2">
              <a:lnSpc>
                <a:spcPct val="80000"/>
              </a:lnSpc>
            </a:pPr>
            <a:r>
              <a:rPr lang="en-US" sz="2000" dirty="0" smtClean="0"/>
              <a:t>if </a:t>
            </a:r>
            <a:r>
              <a:rPr lang="en-US" sz="2000" dirty="0"/>
              <a:t>rings start to become thinner on one side than the other it probably means the tree is leaning over to one side. </a:t>
            </a:r>
          </a:p>
          <a:p>
            <a:pPr lvl="2">
              <a:lnSpc>
                <a:spcPct val="80000"/>
              </a:lnSpc>
            </a:pPr>
            <a:r>
              <a:rPr lang="en-US" sz="2000" dirty="0"/>
              <a:t>High winds or a big storm can cause a tree to lean. </a:t>
            </a:r>
          </a:p>
          <a:p>
            <a:pPr lvl="1">
              <a:lnSpc>
                <a:spcPct val="80000"/>
              </a:lnSpc>
            </a:pPr>
            <a:r>
              <a:rPr lang="en-US" sz="2400" b="1" dirty="0"/>
              <a:t>strange marks</a:t>
            </a:r>
            <a:r>
              <a:rPr lang="en-US" sz="2400" dirty="0"/>
              <a:t> or </a:t>
            </a:r>
            <a:r>
              <a:rPr lang="en-US" sz="2400" b="1" dirty="0"/>
              <a:t>scars</a:t>
            </a:r>
            <a:r>
              <a:rPr lang="en-US" sz="2400" dirty="0"/>
              <a:t>, </a:t>
            </a:r>
          </a:p>
          <a:p>
            <a:pPr lvl="2">
              <a:lnSpc>
                <a:spcPct val="80000"/>
              </a:lnSpc>
            </a:pPr>
            <a:r>
              <a:rPr lang="en-US" sz="2000" dirty="0"/>
              <a:t>can be left by insects or disease. </a:t>
            </a:r>
          </a:p>
          <a:p>
            <a:pPr lvl="2">
              <a:lnSpc>
                <a:spcPct val="80000"/>
              </a:lnSpc>
            </a:pPr>
            <a:r>
              <a:rPr lang="en-US" sz="2000" dirty="0"/>
              <a:t>a forest fire can leave burnt marks. </a:t>
            </a:r>
          </a:p>
          <a:p>
            <a:pPr>
              <a:lnSpc>
                <a:spcPct val="80000"/>
              </a:lnSpc>
            </a:pPr>
            <a:r>
              <a:rPr lang="en-US" sz="2800" dirty="0"/>
              <a:t>S</a:t>
            </a:r>
            <a:r>
              <a:rPr lang="en-US" sz="2800" dirty="0" smtClean="0"/>
              <a:t>cientists </a:t>
            </a:r>
            <a:r>
              <a:rPr lang="en-US" sz="2800" dirty="0"/>
              <a:t>use a computer to measure the width of rings up to 0.01 mm and to find other things they can't see by just looking at the tree</a:t>
            </a:r>
            <a:r>
              <a:rPr lang="en-US" sz="2800" dirty="0" smtClean="0"/>
              <a:t>.</a:t>
            </a:r>
            <a:endParaRPr lang="en-US" sz="2800" dirty="0"/>
          </a:p>
        </p:txBody>
      </p:sp>
      <p:sp>
        <p:nvSpPr>
          <p:cNvPr id="84996" name="Rectangle 4"/>
          <p:cNvSpPr>
            <a:spLocks noChangeArrowheads="1"/>
          </p:cNvSpPr>
          <p:nvPr/>
        </p:nvSpPr>
        <p:spPr bwMode="auto">
          <a:xfrm>
            <a:off x="5638800" y="1004888"/>
            <a:ext cx="2987675" cy="366712"/>
          </a:xfrm>
          <a:prstGeom prst="rect">
            <a:avLst/>
          </a:prstGeom>
          <a:noFill/>
          <a:ln w="9525">
            <a:noFill/>
            <a:miter lim="800000"/>
            <a:headEnd/>
            <a:tailEnd/>
          </a:ln>
          <a:effectLst/>
        </p:spPr>
        <p:txBody>
          <a:bodyPr wrap="none">
            <a:spAutoFit/>
          </a:bodyPr>
          <a:lstStyle/>
          <a:p>
            <a:r>
              <a:rPr lang="en-US" dirty="0">
                <a:hlinkClick r:id="rId6"/>
              </a:rPr>
              <a:t>Sample tree ring analysis</a:t>
            </a:r>
            <a:r>
              <a:rPr lang="en-US" dirty="0"/>
              <a:t> </a:t>
            </a:r>
          </a:p>
        </p:txBody>
      </p:sp>
    </p:spTree>
    <p:extLst>
      <p:ext uri="{BB962C8B-B14F-4D97-AF65-F5344CB8AC3E}">
        <p14:creationId xmlns:p14="http://schemas.microsoft.com/office/powerpoint/2010/main" val="1031827557"/>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2"/>
          <p:cNvSpPr>
            <a:spLocks noGrp="1" noChangeArrowheads="1"/>
          </p:cNvSpPr>
          <p:nvPr>
            <p:ph type="title"/>
          </p:nvPr>
        </p:nvSpPr>
        <p:spPr>
          <a:xfrm>
            <a:off x="457200" y="274638"/>
            <a:ext cx="8229600" cy="487362"/>
          </a:xfrm>
        </p:spPr>
        <p:txBody>
          <a:bodyPr>
            <a:normAutofit fontScale="90000"/>
          </a:bodyPr>
          <a:lstStyle/>
          <a:p>
            <a:r>
              <a:rPr lang="en-US" dirty="0"/>
              <a:t>Ice </a:t>
            </a:r>
            <a:r>
              <a:rPr lang="en-US" dirty="0" smtClean="0"/>
              <a:t>Core </a:t>
            </a:r>
            <a:r>
              <a:rPr lang="en-US" dirty="0"/>
              <a:t>S</a:t>
            </a:r>
            <a:r>
              <a:rPr lang="en-US" dirty="0" smtClean="0"/>
              <a:t>ampling</a:t>
            </a:r>
            <a:endParaRPr lang="en-US" dirty="0"/>
          </a:p>
        </p:txBody>
      </p:sp>
      <p:sp>
        <p:nvSpPr>
          <p:cNvPr id="80899" name="Rectangle 3"/>
          <p:cNvSpPr>
            <a:spLocks noGrp="1" noChangeArrowheads="1"/>
          </p:cNvSpPr>
          <p:nvPr>
            <p:ph idx="1"/>
          </p:nvPr>
        </p:nvSpPr>
        <p:spPr>
          <a:xfrm>
            <a:off x="457200" y="990600"/>
            <a:ext cx="5105400" cy="5562600"/>
          </a:xfrm>
        </p:spPr>
        <p:txBody>
          <a:bodyPr/>
          <a:lstStyle/>
          <a:p>
            <a:pPr>
              <a:lnSpc>
                <a:spcPct val="80000"/>
              </a:lnSpc>
            </a:pPr>
            <a:r>
              <a:rPr lang="en-US" sz="2800" dirty="0"/>
              <a:t>By obtaining a sample of a column of ice 10,000 feet down in our ice sheets, we are looking at ice </a:t>
            </a:r>
            <a:r>
              <a:rPr lang="en-US" sz="2800" u="sng" dirty="0">
                <a:solidFill>
                  <a:srgbClr val="0000FF"/>
                </a:solidFill>
              </a:rPr>
              <a:t>made over 700,000 years </a:t>
            </a:r>
            <a:r>
              <a:rPr lang="en-US" sz="2800" u="sng" dirty="0" smtClean="0">
                <a:solidFill>
                  <a:srgbClr val="0000FF"/>
                </a:solidFill>
              </a:rPr>
              <a:t>ago.</a:t>
            </a:r>
          </a:p>
          <a:p>
            <a:pPr marL="0" indent="0">
              <a:lnSpc>
                <a:spcPct val="80000"/>
              </a:lnSpc>
              <a:buNone/>
            </a:pPr>
            <a:endParaRPr lang="en-US" sz="2800" u="sng" dirty="0">
              <a:solidFill>
                <a:srgbClr val="0000FF"/>
              </a:solidFill>
            </a:endParaRPr>
          </a:p>
          <a:p>
            <a:pPr>
              <a:lnSpc>
                <a:spcPct val="80000"/>
              </a:lnSpc>
            </a:pPr>
            <a:r>
              <a:rPr lang="en-US" sz="2800" dirty="0"/>
              <a:t>By analyzing the tiny bubbles of air trapped in this ice, scientists can collect information about </a:t>
            </a:r>
            <a:endParaRPr lang="en-US" sz="2800" dirty="0" smtClean="0"/>
          </a:p>
          <a:p>
            <a:pPr lvl="1">
              <a:lnSpc>
                <a:spcPct val="80000"/>
              </a:lnSpc>
            </a:pPr>
            <a:r>
              <a:rPr lang="en-US" sz="2400" u="sng" dirty="0" smtClean="0">
                <a:solidFill>
                  <a:srgbClr val="0000FF"/>
                </a:solidFill>
              </a:rPr>
              <a:t>the </a:t>
            </a:r>
            <a:r>
              <a:rPr lang="en-US" sz="2400" u="sng" dirty="0">
                <a:solidFill>
                  <a:srgbClr val="0000FF"/>
                </a:solidFill>
              </a:rPr>
              <a:t>quality of the air at that time, </a:t>
            </a:r>
            <a:endParaRPr lang="en-US" sz="2400" u="sng" dirty="0" smtClean="0">
              <a:solidFill>
                <a:srgbClr val="0000FF"/>
              </a:solidFill>
            </a:endParaRPr>
          </a:p>
          <a:p>
            <a:pPr lvl="1">
              <a:lnSpc>
                <a:spcPct val="80000"/>
              </a:lnSpc>
            </a:pPr>
            <a:r>
              <a:rPr lang="en-US" sz="2400" u="sng" dirty="0" smtClean="0">
                <a:solidFill>
                  <a:srgbClr val="0000FF"/>
                </a:solidFill>
              </a:rPr>
              <a:t>CO</a:t>
            </a:r>
            <a:r>
              <a:rPr lang="en-US" sz="2400" u="sng" baseline="-25000" dirty="0" smtClean="0">
                <a:solidFill>
                  <a:srgbClr val="0000FF"/>
                </a:solidFill>
              </a:rPr>
              <a:t>2</a:t>
            </a:r>
            <a:r>
              <a:rPr lang="en-US" sz="2400" u="sng" dirty="0" smtClean="0">
                <a:solidFill>
                  <a:srgbClr val="0000FF"/>
                </a:solidFill>
              </a:rPr>
              <a:t> </a:t>
            </a:r>
            <a:r>
              <a:rPr lang="en-US" sz="2400" u="sng" dirty="0">
                <a:solidFill>
                  <a:srgbClr val="0000FF"/>
                </a:solidFill>
              </a:rPr>
              <a:t>levels </a:t>
            </a:r>
            <a:endParaRPr lang="en-US" sz="2400" u="sng" dirty="0" smtClean="0">
              <a:solidFill>
                <a:srgbClr val="0000FF"/>
              </a:solidFill>
            </a:endParaRPr>
          </a:p>
          <a:p>
            <a:pPr lvl="1">
              <a:lnSpc>
                <a:spcPct val="80000"/>
              </a:lnSpc>
            </a:pPr>
            <a:r>
              <a:rPr lang="en-US" sz="2400" u="sng" dirty="0" smtClean="0">
                <a:solidFill>
                  <a:srgbClr val="0000FF"/>
                </a:solidFill>
              </a:rPr>
              <a:t>approximate </a:t>
            </a:r>
            <a:r>
              <a:rPr lang="en-US" sz="2400" u="sng" dirty="0">
                <a:solidFill>
                  <a:srgbClr val="0000FF"/>
                </a:solidFill>
              </a:rPr>
              <a:t>air temperature.</a:t>
            </a:r>
          </a:p>
          <a:p>
            <a:pPr>
              <a:lnSpc>
                <a:spcPct val="80000"/>
              </a:lnSpc>
            </a:pPr>
            <a:endParaRPr lang="en-US" sz="2800" dirty="0"/>
          </a:p>
        </p:txBody>
      </p:sp>
      <p:pic>
        <p:nvPicPr>
          <p:cNvPr id="80900" name="Picture 4" descr="Which information is stored in ice cores?"/>
          <p:cNvPicPr>
            <a:picLocks noChangeAspect="1" noChangeArrowheads="1"/>
          </p:cNvPicPr>
          <p:nvPr/>
        </p:nvPicPr>
        <p:blipFill>
          <a:blip r:embed="rId2" r:link="rId3"/>
          <a:srcRect/>
          <a:stretch>
            <a:fillRect/>
          </a:stretch>
        </p:blipFill>
        <p:spPr bwMode="auto">
          <a:xfrm>
            <a:off x="6019800" y="1066800"/>
            <a:ext cx="2895600" cy="3598863"/>
          </a:xfrm>
          <a:prstGeom prst="rect">
            <a:avLst/>
          </a:prstGeom>
          <a:noFill/>
          <a:ln w="9525">
            <a:noFill/>
            <a:miter lim="800000"/>
            <a:headEnd/>
            <a:tailEnd/>
          </a:ln>
        </p:spPr>
      </p:pic>
      <p:sp>
        <p:nvSpPr>
          <p:cNvPr id="5" name="TextBox 4"/>
          <p:cNvSpPr txBox="1"/>
          <p:nvPr/>
        </p:nvSpPr>
        <p:spPr>
          <a:xfrm>
            <a:off x="5943600" y="4724400"/>
            <a:ext cx="2971800" cy="369332"/>
          </a:xfrm>
          <a:prstGeom prst="rect">
            <a:avLst/>
          </a:prstGeom>
          <a:noFill/>
        </p:spPr>
        <p:txBody>
          <a:bodyPr wrap="square" rtlCol="0">
            <a:spAutoFit/>
          </a:bodyPr>
          <a:lstStyle/>
          <a:p>
            <a:pPr algn="ctr"/>
            <a:r>
              <a:rPr lang="en-US" dirty="0" smtClean="0">
                <a:hlinkClick r:id="rId4"/>
              </a:rPr>
              <a:t>Ice core sampling</a:t>
            </a:r>
            <a:endParaRPr lang="en-US" dirty="0"/>
          </a:p>
        </p:txBody>
      </p:sp>
    </p:spTree>
    <p:extLst>
      <p:ext uri="{BB962C8B-B14F-4D97-AF65-F5344CB8AC3E}">
        <p14:creationId xmlns:p14="http://schemas.microsoft.com/office/powerpoint/2010/main" val="2244171402"/>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2"/>
          <p:cNvSpPr>
            <a:spLocks noGrp="1" noChangeArrowheads="1"/>
          </p:cNvSpPr>
          <p:nvPr>
            <p:ph type="title"/>
          </p:nvPr>
        </p:nvSpPr>
        <p:spPr>
          <a:xfrm>
            <a:off x="457200" y="274638"/>
            <a:ext cx="8229600" cy="715962"/>
          </a:xfrm>
        </p:spPr>
        <p:txBody>
          <a:bodyPr>
            <a:normAutofit fontScale="90000"/>
          </a:bodyPr>
          <a:lstStyle/>
          <a:p>
            <a:r>
              <a:rPr lang="en-US" dirty="0"/>
              <a:t>Fossil </a:t>
            </a:r>
            <a:r>
              <a:rPr lang="en-US" dirty="0" smtClean="0"/>
              <a:t>Records </a:t>
            </a:r>
            <a:r>
              <a:rPr lang="en-US" dirty="0"/>
              <a:t>&amp; </a:t>
            </a:r>
            <a:r>
              <a:rPr lang="en-US" dirty="0" smtClean="0"/>
              <a:t>Pollen </a:t>
            </a:r>
            <a:r>
              <a:rPr lang="en-US" dirty="0"/>
              <a:t>S</a:t>
            </a:r>
            <a:r>
              <a:rPr lang="en-US" dirty="0" smtClean="0"/>
              <a:t>amples</a:t>
            </a:r>
            <a:endParaRPr lang="en-US" dirty="0"/>
          </a:p>
        </p:txBody>
      </p:sp>
      <p:sp>
        <p:nvSpPr>
          <p:cNvPr id="82947" name="Rectangle 3"/>
          <p:cNvSpPr>
            <a:spLocks noGrp="1" noChangeArrowheads="1"/>
          </p:cNvSpPr>
          <p:nvPr>
            <p:ph idx="1"/>
          </p:nvPr>
        </p:nvSpPr>
        <p:spPr>
          <a:xfrm>
            <a:off x="457200" y="1219200"/>
            <a:ext cx="8229600" cy="4906963"/>
          </a:xfrm>
        </p:spPr>
        <p:txBody>
          <a:bodyPr/>
          <a:lstStyle/>
          <a:p>
            <a:pPr>
              <a:lnSpc>
                <a:spcPct val="90000"/>
              </a:lnSpc>
            </a:pPr>
            <a:r>
              <a:rPr lang="en-US" dirty="0"/>
              <a:t>By examining fossil records or pollen samples from the past, we can determine </a:t>
            </a:r>
            <a:r>
              <a:rPr lang="en-US" u="sng" dirty="0">
                <a:solidFill>
                  <a:srgbClr val="0000FF"/>
                </a:solidFill>
              </a:rPr>
              <a:t>what plants and insects existed at that point in Earth’s </a:t>
            </a:r>
            <a:r>
              <a:rPr lang="en-US" u="sng" dirty="0" smtClean="0">
                <a:solidFill>
                  <a:srgbClr val="0000FF"/>
                </a:solidFill>
              </a:rPr>
              <a:t>history</a:t>
            </a:r>
            <a:endParaRPr lang="en-US" u="sng" dirty="0">
              <a:solidFill>
                <a:srgbClr val="0000FF"/>
              </a:solidFill>
            </a:endParaRPr>
          </a:p>
        </p:txBody>
      </p:sp>
      <p:pic>
        <p:nvPicPr>
          <p:cNvPr id="82949" name="Picture 5" descr="Spider_in_amber_(1)">
            <a:hlinkClick r:id="rId2"/>
          </p:cNvPr>
          <p:cNvPicPr>
            <a:picLocks noChangeAspect="1" noChangeArrowheads="1"/>
          </p:cNvPicPr>
          <p:nvPr/>
        </p:nvPicPr>
        <p:blipFill>
          <a:blip r:embed="rId3"/>
          <a:srcRect/>
          <a:stretch>
            <a:fillRect/>
          </a:stretch>
        </p:blipFill>
        <p:spPr bwMode="auto">
          <a:xfrm>
            <a:off x="2209800" y="3124200"/>
            <a:ext cx="2952750" cy="2401570"/>
          </a:xfrm>
          <a:prstGeom prst="rect">
            <a:avLst/>
          </a:prstGeom>
          <a:noFill/>
        </p:spPr>
      </p:pic>
      <p:pic>
        <p:nvPicPr>
          <p:cNvPr id="82951" name="Picture 7" descr="pollen">
            <a:hlinkClick r:id="rId4"/>
          </p:cNvPr>
          <p:cNvPicPr>
            <a:picLocks noChangeAspect="1" noChangeArrowheads="1"/>
          </p:cNvPicPr>
          <p:nvPr/>
        </p:nvPicPr>
        <p:blipFill>
          <a:blip r:embed="rId5"/>
          <a:srcRect/>
          <a:stretch>
            <a:fillRect/>
          </a:stretch>
        </p:blipFill>
        <p:spPr bwMode="auto">
          <a:xfrm>
            <a:off x="5410200" y="3200400"/>
            <a:ext cx="2743200" cy="2286000"/>
          </a:xfrm>
          <a:prstGeom prst="rect">
            <a:avLst/>
          </a:prstGeom>
          <a:noFill/>
        </p:spPr>
      </p:pic>
    </p:spTree>
    <p:extLst>
      <p:ext uri="{BB962C8B-B14F-4D97-AF65-F5344CB8AC3E}">
        <p14:creationId xmlns:p14="http://schemas.microsoft.com/office/powerpoint/2010/main" val="3649296719"/>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2"/>
          <p:cNvSpPr>
            <a:spLocks noGrp="1" noChangeArrowheads="1"/>
          </p:cNvSpPr>
          <p:nvPr>
            <p:ph type="title"/>
          </p:nvPr>
        </p:nvSpPr>
        <p:spPr>
          <a:xfrm>
            <a:off x="457200" y="274638"/>
            <a:ext cx="8229600" cy="715962"/>
          </a:xfrm>
        </p:spPr>
        <p:txBody>
          <a:bodyPr>
            <a:normAutofit fontScale="90000"/>
          </a:bodyPr>
          <a:lstStyle/>
          <a:p>
            <a:r>
              <a:rPr lang="en-US" dirty="0"/>
              <a:t>Fossil </a:t>
            </a:r>
            <a:r>
              <a:rPr lang="en-US" dirty="0" smtClean="0"/>
              <a:t>Records </a:t>
            </a:r>
            <a:r>
              <a:rPr lang="en-US" dirty="0"/>
              <a:t>&amp; </a:t>
            </a:r>
            <a:r>
              <a:rPr lang="en-US" dirty="0" smtClean="0"/>
              <a:t>Pollen </a:t>
            </a:r>
            <a:r>
              <a:rPr lang="en-US" dirty="0"/>
              <a:t>S</a:t>
            </a:r>
            <a:r>
              <a:rPr lang="en-US" dirty="0" smtClean="0"/>
              <a:t>amples</a:t>
            </a:r>
            <a:endParaRPr lang="en-US" dirty="0"/>
          </a:p>
        </p:txBody>
      </p:sp>
      <p:sp>
        <p:nvSpPr>
          <p:cNvPr id="82947" name="Rectangle 3"/>
          <p:cNvSpPr>
            <a:spLocks noGrp="1" noChangeArrowheads="1"/>
          </p:cNvSpPr>
          <p:nvPr>
            <p:ph idx="1"/>
          </p:nvPr>
        </p:nvSpPr>
        <p:spPr>
          <a:xfrm>
            <a:off x="457200" y="1143000"/>
            <a:ext cx="8229600" cy="4983163"/>
          </a:xfrm>
        </p:spPr>
        <p:txBody>
          <a:bodyPr/>
          <a:lstStyle/>
          <a:p>
            <a:pPr>
              <a:lnSpc>
                <a:spcPct val="90000"/>
              </a:lnSpc>
            </a:pPr>
            <a:r>
              <a:rPr lang="en-US" dirty="0"/>
              <a:t>S</a:t>
            </a:r>
            <a:r>
              <a:rPr lang="en-US" dirty="0" smtClean="0"/>
              <a:t>ince </a:t>
            </a:r>
            <a:r>
              <a:rPr lang="en-US" dirty="0"/>
              <a:t>we know that plants and animals are adapted to particular climates (temperature, humidity, amount of sunlight), we can make conclusions about </a:t>
            </a:r>
            <a:r>
              <a:rPr lang="en-US" u="sng" dirty="0">
                <a:solidFill>
                  <a:srgbClr val="0000FF"/>
                </a:solidFill>
              </a:rPr>
              <a:t>the conditions in the area in which they were found</a:t>
            </a:r>
          </a:p>
        </p:txBody>
      </p:sp>
      <p:pic>
        <p:nvPicPr>
          <p:cNvPr id="82949" name="Picture 5" descr="Spider_in_amber_(1)">
            <a:hlinkClick r:id="rId2"/>
          </p:cNvPr>
          <p:cNvPicPr>
            <a:picLocks noChangeAspect="1" noChangeArrowheads="1"/>
          </p:cNvPicPr>
          <p:nvPr/>
        </p:nvPicPr>
        <p:blipFill>
          <a:blip r:embed="rId3"/>
          <a:srcRect/>
          <a:stretch>
            <a:fillRect/>
          </a:stretch>
        </p:blipFill>
        <p:spPr bwMode="auto">
          <a:xfrm>
            <a:off x="1676400" y="3733800"/>
            <a:ext cx="2952750" cy="2791938"/>
          </a:xfrm>
          <a:prstGeom prst="rect">
            <a:avLst/>
          </a:prstGeom>
          <a:noFill/>
        </p:spPr>
      </p:pic>
      <p:pic>
        <p:nvPicPr>
          <p:cNvPr id="82951" name="Picture 7" descr="pollen">
            <a:hlinkClick r:id="rId4"/>
          </p:cNvPr>
          <p:cNvPicPr>
            <a:picLocks noChangeAspect="1" noChangeArrowheads="1"/>
          </p:cNvPicPr>
          <p:nvPr/>
        </p:nvPicPr>
        <p:blipFill>
          <a:blip r:embed="rId5"/>
          <a:srcRect/>
          <a:stretch>
            <a:fillRect/>
          </a:stretch>
        </p:blipFill>
        <p:spPr bwMode="auto">
          <a:xfrm>
            <a:off x="4876800" y="3733800"/>
            <a:ext cx="2901316" cy="2791938"/>
          </a:xfrm>
          <a:prstGeom prst="rect">
            <a:avLst/>
          </a:prstGeom>
          <a:noFill/>
        </p:spPr>
      </p:pic>
    </p:spTree>
    <p:extLst>
      <p:ext uri="{BB962C8B-B14F-4D97-AF65-F5344CB8AC3E}">
        <p14:creationId xmlns:p14="http://schemas.microsoft.com/office/powerpoint/2010/main" val="203582169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39762"/>
          </a:xfrm>
        </p:spPr>
        <p:txBody>
          <a:bodyPr>
            <a:normAutofit fontScale="90000"/>
          </a:bodyPr>
          <a:lstStyle/>
          <a:p>
            <a:r>
              <a:rPr lang="en-US" dirty="0" smtClean="0"/>
              <a:t>Earth – Our </a:t>
            </a:r>
            <a:r>
              <a:rPr lang="en-US" dirty="0"/>
              <a:t>B</a:t>
            </a:r>
            <a:r>
              <a:rPr lang="en-US" dirty="0" smtClean="0"/>
              <a:t>iosphere</a:t>
            </a:r>
            <a:endParaRPr lang="en-US" dirty="0"/>
          </a:p>
        </p:txBody>
      </p:sp>
      <p:sp>
        <p:nvSpPr>
          <p:cNvPr id="3" name="Content Placeholder 2"/>
          <p:cNvSpPr>
            <a:spLocks noGrp="1"/>
          </p:cNvSpPr>
          <p:nvPr>
            <p:ph idx="1"/>
          </p:nvPr>
        </p:nvSpPr>
        <p:spPr>
          <a:xfrm>
            <a:off x="152400" y="914401"/>
            <a:ext cx="8763000" cy="4800599"/>
          </a:xfrm>
        </p:spPr>
        <p:txBody>
          <a:bodyPr>
            <a:normAutofit/>
          </a:bodyPr>
          <a:lstStyle/>
          <a:p>
            <a:r>
              <a:rPr lang="en-US" dirty="0" smtClean="0"/>
              <a:t>The </a:t>
            </a:r>
            <a:r>
              <a:rPr lang="en-US" b="1" dirty="0" smtClean="0"/>
              <a:t>biosphere</a:t>
            </a:r>
            <a:r>
              <a:rPr lang="en-US" dirty="0" smtClean="0"/>
              <a:t> refers to the thin layer of Earth that has conditions suitable for life, includes:</a:t>
            </a:r>
          </a:p>
          <a:p>
            <a:pPr lvl="1"/>
            <a:r>
              <a:rPr lang="en-US" u="sng" dirty="0" smtClean="0">
                <a:solidFill>
                  <a:srgbClr val="0000FF"/>
                </a:solidFill>
              </a:rPr>
              <a:t>all living things</a:t>
            </a:r>
          </a:p>
          <a:p>
            <a:pPr lvl="1"/>
            <a:r>
              <a:rPr lang="en-US" u="sng" dirty="0" smtClean="0">
                <a:solidFill>
                  <a:srgbClr val="0000FF"/>
                </a:solidFill>
              </a:rPr>
              <a:t>the physical environment that supports those living things.</a:t>
            </a:r>
          </a:p>
        </p:txBody>
      </p:sp>
      <p:pic>
        <p:nvPicPr>
          <p:cNvPr id="4" name="Picture 3" descr="Screen Shot 2017-01-07 at 1.39.41 P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67000" y="3200400"/>
            <a:ext cx="5410200" cy="3187700"/>
          </a:xfrm>
          <a:prstGeom prst="rect">
            <a:avLst/>
          </a:prstGeom>
        </p:spPr>
      </p:pic>
    </p:spTree>
    <p:extLst>
      <p:ext uri="{BB962C8B-B14F-4D97-AF65-F5344CB8AC3E}">
        <p14:creationId xmlns:p14="http://schemas.microsoft.com/office/powerpoint/2010/main" val="6890469"/>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Assignment</a:t>
            </a:r>
            <a:endParaRPr lang="en-US" dirty="0"/>
          </a:p>
        </p:txBody>
      </p:sp>
      <p:sp>
        <p:nvSpPr>
          <p:cNvPr id="3" name="Content Placeholder 2"/>
          <p:cNvSpPr>
            <a:spLocks noGrp="1"/>
          </p:cNvSpPr>
          <p:nvPr>
            <p:ph idx="1"/>
          </p:nvPr>
        </p:nvSpPr>
        <p:spPr/>
        <p:txBody>
          <a:bodyPr/>
          <a:lstStyle/>
          <a:p>
            <a:r>
              <a:rPr lang="en-US" dirty="0"/>
              <a:t>Check and Reflect </a:t>
            </a:r>
            <a:r>
              <a:rPr lang="en-US" dirty="0" err="1"/>
              <a:t>Pg</a:t>
            </a:r>
            <a:r>
              <a:rPr lang="en-US" dirty="0"/>
              <a:t> 348 #</a:t>
            </a:r>
            <a:r>
              <a:rPr lang="en-US" dirty="0" smtClean="0"/>
              <a:t>1,3,5,7,10</a:t>
            </a:r>
          </a:p>
          <a:p>
            <a:r>
              <a:rPr lang="en-US" dirty="0" smtClean="0"/>
              <a:t>Section Review Pg 355 #1-14 (even)</a:t>
            </a:r>
            <a:endParaRPr lang="en-US" dirty="0"/>
          </a:p>
        </p:txBody>
      </p:sp>
    </p:spTree>
    <p:extLst>
      <p:ext uri="{BB962C8B-B14F-4D97-AF65-F5344CB8AC3E}">
        <p14:creationId xmlns:p14="http://schemas.microsoft.com/office/powerpoint/2010/main" val="609432038"/>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722313" y="914401"/>
            <a:ext cx="7772400" cy="609600"/>
          </a:xfrm>
        </p:spPr>
        <p:txBody>
          <a:bodyPr>
            <a:normAutofit fontScale="90000"/>
          </a:bodyPr>
          <a:lstStyle/>
          <a:p>
            <a:r>
              <a:rPr lang="en-US" dirty="0"/>
              <a:t>Unit D – Global Systems</a:t>
            </a:r>
          </a:p>
        </p:txBody>
      </p:sp>
      <p:sp>
        <p:nvSpPr>
          <p:cNvPr id="2" name="Text Placeholder 1"/>
          <p:cNvSpPr>
            <a:spLocks noGrp="1"/>
          </p:cNvSpPr>
          <p:nvPr>
            <p:ph type="body" idx="1"/>
          </p:nvPr>
        </p:nvSpPr>
        <p:spPr>
          <a:xfrm>
            <a:off x="722313" y="381001"/>
            <a:ext cx="7772400" cy="380999"/>
          </a:xfrm>
        </p:spPr>
        <p:txBody>
          <a:bodyPr>
            <a:normAutofit lnSpcReduction="10000"/>
          </a:bodyPr>
          <a:lstStyle/>
          <a:p>
            <a:r>
              <a:rPr lang="en-US" dirty="0" smtClean="0"/>
              <a:t>D2 – Energy transfer through the biosphere</a:t>
            </a:r>
            <a:endParaRPr lang="en-US" dirty="0"/>
          </a:p>
        </p:txBody>
      </p:sp>
      <p:pic>
        <p:nvPicPr>
          <p:cNvPr id="4" name="Picture 3" descr="Screen Shot 2017-01-07 at 2.24.32 P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95400" y="1828800"/>
            <a:ext cx="6629400" cy="4546600"/>
          </a:xfrm>
          <a:prstGeom prst="rect">
            <a:avLst/>
          </a:prstGeom>
        </p:spPr>
      </p:pic>
    </p:spTree>
    <p:extLst>
      <p:ext uri="{BB962C8B-B14F-4D97-AF65-F5344CB8AC3E}">
        <p14:creationId xmlns:p14="http://schemas.microsoft.com/office/powerpoint/2010/main" val="1323267159"/>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15962"/>
          </a:xfrm>
        </p:spPr>
        <p:txBody>
          <a:bodyPr>
            <a:normAutofit fontScale="90000"/>
          </a:bodyPr>
          <a:lstStyle/>
          <a:p>
            <a:r>
              <a:rPr lang="en-US" dirty="0" smtClean="0"/>
              <a:t>Mechanism for Change</a:t>
            </a:r>
            <a:endParaRPr lang="en-US" dirty="0"/>
          </a:p>
        </p:txBody>
      </p:sp>
      <p:sp>
        <p:nvSpPr>
          <p:cNvPr id="3" name="Content Placeholder 2"/>
          <p:cNvSpPr>
            <a:spLocks noGrp="1"/>
          </p:cNvSpPr>
          <p:nvPr>
            <p:ph idx="1"/>
          </p:nvPr>
        </p:nvSpPr>
        <p:spPr>
          <a:xfrm>
            <a:off x="457200" y="1143000"/>
            <a:ext cx="8229600" cy="4983163"/>
          </a:xfrm>
        </p:spPr>
        <p:txBody>
          <a:bodyPr>
            <a:normAutofit/>
          </a:bodyPr>
          <a:lstStyle/>
          <a:p>
            <a:r>
              <a:rPr lang="en-US" dirty="0" smtClean="0"/>
              <a:t>You’ve probably heard that </a:t>
            </a:r>
            <a:r>
              <a:rPr lang="en-US" b="1" dirty="0" smtClean="0"/>
              <a:t>greenhouse gases</a:t>
            </a:r>
            <a:r>
              <a:rPr lang="en-US" dirty="0" smtClean="0"/>
              <a:t> are to blame for climate change – that’s partly true.</a:t>
            </a:r>
          </a:p>
          <a:p>
            <a:r>
              <a:rPr lang="en-US" dirty="0" smtClean="0"/>
              <a:t>Natural factors, including </a:t>
            </a:r>
            <a:r>
              <a:rPr lang="en-US" u="sng" dirty="0" smtClean="0">
                <a:solidFill>
                  <a:srgbClr val="0000FF"/>
                </a:solidFill>
              </a:rPr>
              <a:t>solar fluctuations, slight “wobbles” in the Earth’s orbit, and the movement of the continents</a:t>
            </a:r>
            <a:r>
              <a:rPr lang="en-US" dirty="0" smtClean="0">
                <a:solidFill>
                  <a:srgbClr val="0000FF"/>
                </a:solidFill>
              </a:rPr>
              <a:t> </a:t>
            </a:r>
            <a:r>
              <a:rPr lang="en-US" dirty="0" smtClean="0"/>
              <a:t>have also influenced climate over Earth’s history.</a:t>
            </a:r>
          </a:p>
        </p:txBody>
      </p:sp>
    </p:spTree>
    <p:extLst>
      <p:ext uri="{BB962C8B-B14F-4D97-AF65-F5344CB8AC3E}">
        <p14:creationId xmlns:p14="http://schemas.microsoft.com/office/powerpoint/2010/main" val="1430084176"/>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15962"/>
          </a:xfrm>
        </p:spPr>
        <p:txBody>
          <a:bodyPr>
            <a:normAutofit fontScale="90000"/>
          </a:bodyPr>
          <a:lstStyle/>
          <a:p>
            <a:r>
              <a:rPr lang="en-US" dirty="0" smtClean="0"/>
              <a:t>Mechanism for Change</a:t>
            </a:r>
            <a:endParaRPr lang="en-US" dirty="0"/>
          </a:p>
        </p:txBody>
      </p:sp>
      <p:sp>
        <p:nvSpPr>
          <p:cNvPr id="3" name="Content Placeholder 2"/>
          <p:cNvSpPr>
            <a:spLocks noGrp="1"/>
          </p:cNvSpPr>
          <p:nvPr>
            <p:ph idx="1"/>
          </p:nvPr>
        </p:nvSpPr>
        <p:spPr>
          <a:xfrm>
            <a:off x="457200" y="1143000"/>
            <a:ext cx="8229600" cy="4983163"/>
          </a:xfrm>
        </p:spPr>
        <p:txBody>
          <a:bodyPr>
            <a:normAutofit/>
          </a:bodyPr>
          <a:lstStyle/>
          <a:p>
            <a:r>
              <a:rPr lang="en-US" dirty="0" smtClean="0"/>
              <a:t>However, in the case of current global warming, the speed and degree of change </a:t>
            </a:r>
            <a:r>
              <a:rPr lang="en-US" dirty="0" smtClean="0">
                <a:solidFill>
                  <a:srgbClr val="0000FF"/>
                </a:solidFill>
              </a:rPr>
              <a:t>(</a:t>
            </a:r>
            <a:r>
              <a:rPr lang="en-US" u="sng" dirty="0" smtClean="0">
                <a:solidFill>
                  <a:srgbClr val="0000FF"/>
                </a:solidFill>
              </a:rPr>
              <a:t>how fast and how much</a:t>
            </a:r>
            <a:r>
              <a:rPr lang="en-US" dirty="0" smtClean="0">
                <a:solidFill>
                  <a:srgbClr val="0000FF"/>
                </a:solidFill>
              </a:rPr>
              <a:t>) </a:t>
            </a:r>
            <a:r>
              <a:rPr lang="en-US" dirty="0" smtClean="0"/>
              <a:t>can only be explained by </a:t>
            </a:r>
            <a:r>
              <a:rPr lang="en-US" u="sng" dirty="0" smtClean="0">
                <a:solidFill>
                  <a:srgbClr val="0000FF"/>
                </a:solidFill>
              </a:rPr>
              <a:t>human activity.</a:t>
            </a:r>
            <a:endParaRPr lang="en-US" dirty="0" smtClean="0">
              <a:solidFill>
                <a:srgbClr val="0000FF"/>
              </a:solidFill>
            </a:endParaRPr>
          </a:p>
          <a:p>
            <a:pPr lvl="1"/>
            <a:r>
              <a:rPr lang="en-US" dirty="0" smtClean="0"/>
              <a:t>to understand how heat becomes trapped in the atmosphere, we have to understand the sun’s energy.</a:t>
            </a:r>
          </a:p>
        </p:txBody>
      </p:sp>
      <p:pic>
        <p:nvPicPr>
          <p:cNvPr id="4" name="Picture 3" descr="Screen Shot 2017-01-07 at 2.27.30 P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819400" y="4267200"/>
            <a:ext cx="5765800" cy="2311400"/>
          </a:xfrm>
          <a:prstGeom prst="rect">
            <a:avLst/>
          </a:prstGeom>
        </p:spPr>
      </p:pic>
    </p:spTree>
    <p:extLst>
      <p:ext uri="{BB962C8B-B14F-4D97-AF65-F5344CB8AC3E}">
        <p14:creationId xmlns:p14="http://schemas.microsoft.com/office/powerpoint/2010/main" val="1930021891"/>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15962"/>
          </a:xfrm>
        </p:spPr>
        <p:txBody>
          <a:bodyPr>
            <a:normAutofit fontScale="90000"/>
          </a:bodyPr>
          <a:lstStyle/>
          <a:p>
            <a:r>
              <a:rPr lang="en-US" dirty="0" smtClean="0"/>
              <a:t>Solar Energy</a:t>
            </a:r>
            <a:endParaRPr lang="en-US" dirty="0"/>
          </a:p>
        </p:txBody>
      </p:sp>
      <p:sp>
        <p:nvSpPr>
          <p:cNvPr id="3" name="Content Placeholder 2"/>
          <p:cNvSpPr>
            <a:spLocks noGrp="1"/>
          </p:cNvSpPr>
          <p:nvPr>
            <p:ph idx="1"/>
          </p:nvPr>
        </p:nvSpPr>
        <p:spPr>
          <a:xfrm>
            <a:off x="457200" y="1143000"/>
            <a:ext cx="8229600" cy="4983163"/>
          </a:xfrm>
        </p:spPr>
        <p:txBody>
          <a:bodyPr/>
          <a:lstStyle/>
          <a:p>
            <a:r>
              <a:rPr lang="en-US" dirty="0" smtClean="0"/>
              <a:t>The sun’s energy is </a:t>
            </a:r>
            <a:r>
              <a:rPr lang="en-US" b="1" dirty="0" smtClean="0"/>
              <a:t>radiant energy</a:t>
            </a:r>
            <a:r>
              <a:rPr lang="en-US" dirty="0" smtClean="0"/>
              <a:t> – recall, that means energy that is transmitted in waves</a:t>
            </a:r>
          </a:p>
          <a:p>
            <a:pPr lvl="1"/>
            <a:r>
              <a:rPr lang="en-US" dirty="0" smtClean="0"/>
              <a:t>There are a wide variety of waves radiating from the sun</a:t>
            </a:r>
          </a:p>
        </p:txBody>
      </p:sp>
      <p:pic>
        <p:nvPicPr>
          <p:cNvPr id="6" name="Picture 14"/>
          <p:cNvPicPr>
            <a:picLocks noChangeAspect="1" noChangeArrowheads="1"/>
          </p:cNvPicPr>
          <p:nvPr/>
        </p:nvPicPr>
        <p:blipFill>
          <a:blip r:embed="rId2" cstate="print"/>
          <a:srcRect/>
          <a:stretch>
            <a:fillRect/>
          </a:stretch>
        </p:blipFill>
        <p:spPr bwMode="auto">
          <a:xfrm>
            <a:off x="762000" y="3886200"/>
            <a:ext cx="7704137" cy="2552697"/>
          </a:xfrm>
          <a:prstGeom prst="rect">
            <a:avLst/>
          </a:prstGeom>
          <a:noFill/>
          <a:ln w="9525">
            <a:noFill/>
            <a:miter lim="800000"/>
            <a:headEnd/>
            <a:tailEnd/>
          </a:ln>
        </p:spPr>
      </p:pic>
    </p:spTree>
    <p:extLst>
      <p:ext uri="{BB962C8B-B14F-4D97-AF65-F5344CB8AC3E}">
        <p14:creationId xmlns:p14="http://schemas.microsoft.com/office/powerpoint/2010/main" val="795615059"/>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15962"/>
          </a:xfrm>
        </p:spPr>
        <p:txBody>
          <a:bodyPr>
            <a:normAutofit fontScale="90000"/>
          </a:bodyPr>
          <a:lstStyle/>
          <a:p>
            <a:r>
              <a:rPr lang="en-US" dirty="0" smtClean="0"/>
              <a:t>Solar Energy</a:t>
            </a:r>
            <a:endParaRPr lang="en-US" dirty="0"/>
          </a:p>
        </p:txBody>
      </p:sp>
      <p:sp>
        <p:nvSpPr>
          <p:cNvPr id="3" name="Content Placeholder 2"/>
          <p:cNvSpPr>
            <a:spLocks noGrp="1"/>
          </p:cNvSpPr>
          <p:nvPr>
            <p:ph idx="1"/>
          </p:nvPr>
        </p:nvSpPr>
        <p:spPr>
          <a:xfrm>
            <a:off x="457200" y="1143000"/>
            <a:ext cx="8229600" cy="4983163"/>
          </a:xfrm>
        </p:spPr>
        <p:txBody>
          <a:bodyPr/>
          <a:lstStyle/>
          <a:p>
            <a:pPr lvl="1"/>
            <a:r>
              <a:rPr lang="en-US" dirty="0" smtClean="0"/>
              <a:t>All waves from the sun travel at the same speed, </a:t>
            </a:r>
            <a:r>
              <a:rPr lang="en-US" dirty="0" smtClean="0">
                <a:solidFill>
                  <a:srgbClr val="0000FF"/>
                </a:solidFill>
              </a:rPr>
              <a:t>(</a:t>
            </a:r>
            <a:r>
              <a:rPr lang="en-US" u="sng" dirty="0" smtClean="0">
                <a:solidFill>
                  <a:srgbClr val="0000FF"/>
                </a:solidFill>
              </a:rPr>
              <a:t>the speed of light, 3.00x10</a:t>
            </a:r>
            <a:r>
              <a:rPr lang="en-US" u="sng" baseline="30000" dirty="0" smtClean="0">
                <a:solidFill>
                  <a:srgbClr val="0000FF"/>
                </a:solidFill>
              </a:rPr>
              <a:t>8</a:t>
            </a:r>
            <a:r>
              <a:rPr lang="en-US" u="sng" dirty="0" smtClean="0">
                <a:solidFill>
                  <a:srgbClr val="0000FF"/>
                </a:solidFill>
              </a:rPr>
              <a:t> m/s)</a:t>
            </a:r>
            <a:r>
              <a:rPr lang="en-US" dirty="0" smtClean="0"/>
              <a:t>, but they vary in the amount of energy they carry.</a:t>
            </a:r>
          </a:p>
        </p:txBody>
      </p:sp>
      <p:pic>
        <p:nvPicPr>
          <p:cNvPr id="5" name="Picture 4"/>
          <p:cNvPicPr>
            <a:picLocks noChangeAspect="1" noChangeArrowheads="1"/>
          </p:cNvPicPr>
          <p:nvPr/>
        </p:nvPicPr>
        <p:blipFill rotWithShape="1">
          <a:blip r:embed="rId2">
            <a:extLst>
              <a:ext uri="{28A0092B-C50C-407E-A947-70E740481C1C}">
                <a14:useLocalDpi xmlns:a14="http://schemas.microsoft.com/office/drawing/2010/main" val="0"/>
              </a:ext>
            </a:extLst>
          </a:blip>
          <a:srcRect r="2956" b="3279"/>
          <a:stretch/>
        </p:blipFill>
        <p:spPr bwMode="auto">
          <a:xfrm>
            <a:off x="685800" y="2819400"/>
            <a:ext cx="7772400" cy="376219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val="1571902485"/>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39762"/>
          </a:xfrm>
        </p:spPr>
        <p:txBody>
          <a:bodyPr>
            <a:normAutofit fontScale="90000"/>
          </a:bodyPr>
          <a:lstStyle/>
          <a:p>
            <a:r>
              <a:rPr lang="en-US" dirty="0" smtClean="0"/>
              <a:t>Insolation &amp; the Angle of Inclination</a:t>
            </a:r>
            <a:endParaRPr lang="en-US" dirty="0"/>
          </a:p>
        </p:txBody>
      </p:sp>
      <p:sp>
        <p:nvSpPr>
          <p:cNvPr id="3" name="Content Placeholder 2"/>
          <p:cNvSpPr>
            <a:spLocks noGrp="1"/>
          </p:cNvSpPr>
          <p:nvPr>
            <p:ph idx="1"/>
          </p:nvPr>
        </p:nvSpPr>
        <p:spPr>
          <a:xfrm>
            <a:off x="457200" y="990600"/>
            <a:ext cx="8382000" cy="5135563"/>
          </a:xfrm>
        </p:spPr>
        <p:txBody>
          <a:bodyPr/>
          <a:lstStyle/>
          <a:p>
            <a:r>
              <a:rPr lang="en-US" dirty="0" smtClean="0"/>
              <a:t>Not all regions of the Earth receive the same amount of the Sun’s energy.</a:t>
            </a:r>
          </a:p>
          <a:p>
            <a:pPr lvl="1"/>
            <a:r>
              <a:rPr lang="en-US" b="1" dirty="0" smtClean="0"/>
              <a:t>Insolation</a:t>
            </a:r>
            <a:r>
              <a:rPr lang="en-US" dirty="0" smtClean="0"/>
              <a:t> is the amount solar energy received by a region of the Earth’s surface.</a:t>
            </a:r>
          </a:p>
        </p:txBody>
      </p:sp>
      <p:pic>
        <p:nvPicPr>
          <p:cNvPr id="5122" name="Picture 2" descr="http://www.solar-facts-and-advice.com/images/worldinsolationmap.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47800" y="3199410"/>
            <a:ext cx="6260289" cy="3448051"/>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val="1691633643"/>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ChangeArrowheads="1"/>
          </p:cNvSpPr>
          <p:nvPr>
            <p:ph type="title"/>
          </p:nvPr>
        </p:nvSpPr>
        <p:spPr>
          <a:xfrm>
            <a:off x="468313" y="0"/>
            <a:ext cx="8362950" cy="868363"/>
          </a:xfrm>
        </p:spPr>
        <p:txBody>
          <a:bodyPr/>
          <a:lstStyle/>
          <a:p>
            <a:pPr algn="l" eaLnBrk="1" hangingPunct="1"/>
            <a:r>
              <a:rPr lang="en-US" sz="3200" b="1" dirty="0" smtClean="0">
                <a:solidFill>
                  <a:schemeClr val="accent1">
                    <a:lumMod val="75000"/>
                  </a:schemeClr>
                </a:solidFill>
              </a:rPr>
              <a:t>Q: What causes the different seasons?</a:t>
            </a:r>
            <a:endParaRPr lang="en-US" sz="3600" dirty="0" smtClean="0">
              <a:solidFill>
                <a:schemeClr val="accent1">
                  <a:lumMod val="75000"/>
                </a:schemeClr>
              </a:solidFill>
            </a:endParaRPr>
          </a:p>
        </p:txBody>
      </p:sp>
      <p:sp>
        <p:nvSpPr>
          <p:cNvPr id="33795" name="Rectangle 3"/>
          <p:cNvSpPr>
            <a:spLocks noGrp="1" noChangeArrowheads="1"/>
          </p:cNvSpPr>
          <p:nvPr>
            <p:ph type="body" idx="1"/>
          </p:nvPr>
        </p:nvSpPr>
        <p:spPr>
          <a:xfrm>
            <a:off x="457200" y="785794"/>
            <a:ext cx="8329642" cy="5759450"/>
          </a:xfrm>
        </p:spPr>
        <p:txBody>
          <a:bodyPr/>
          <a:lstStyle/>
          <a:p>
            <a:pPr eaLnBrk="1" hangingPunct="1">
              <a:lnSpc>
                <a:spcPct val="90000"/>
              </a:lnSpc>
              <a:buNone/>
            </a:pPr>
            <a:r>
              <a:rPr lang="en-US" sz="2800" dirty="0" smtClean="0"/>
              <a:t>Some people think that Earth is closer to the Sun in the summer and that is what causes the hot weather, but this is not true.  </a:t>
            </a:r>
          </a:p>
          <a:p>
            <a:pPr lvl="1" eaLnBrk="1" hangingPunct="1">
              <a:lnSpc>
                <a:spcPct val="90000"/>
              </a:lnSpc>
            </a:pPr>
            <a:r>
              <a:rPr lang="en-US" sz="2400" dirty="0" smtClean="0"/>
              <a:t>Earth is actually further from the Sun in the summer and closer in the winter.  </a:t>
            </a:r>
          </a:p>
          <a:p>
            <a:pPr lvl="1" eaLnBrk="1" hangingPunct="1">
              <a:lnSpc>
                <a:spcPct val="90000"/>
              </a:lnSpc>
            </a:pPr>
            <a:r>
              <a:rPr lang="en-US" sz="2400" dirty="0" smtClean="0"/>
              <a:t>However, these minimal changes do not affect our seasons.  </a:t>
            </a:r>
          </a:p>
          <a:p>
            <a:pPr lvl="1" eaLnBrk="1" hangingPunct="1">
              <a:lnSpc>
                <a:spcPct val="90000"/>
              </a:lnSpc>
            </a:pPr>
            <a:endParaRPr lang="en-US" sz="2400" dirty="0" smtClean="0"/>
          </a:p>
          <a:p>
            <a:pPr eaLnBrk="1" hangingPunct="1">
              <a:lnSpc>
                <a:spcPct val="90000"/>
              </a:lnSpc>
            </a:pPr>
            <a:r>
              <a:rPr lang="en-US" sz="2800" dirty="0" smtClean="0"/>
              <a:t>Earth orbits around the sun in an ellipse, not a circle.  </a:t>
            </a:r>
          </a:p>
          <a:p>
            <a:pPr lvl="1" eaLnBrk="1" hangingPunct="1">
              <a:lnSpc>
                <a:spcPct val="90000"/>
              </a:lnSpc>
            </a:pPr>
            <a:r>
              <a:rPr lang="en-US" sz="2400" dirty="0" smtClean="0"/>
              <a:t>Since Earth is tilted, different concentrations of sunlight reach the surface.  </a:t>
            </a:r>
          </a:p>
          <a:p>
            <a:pPr lvl="1" eaLnBrk="1" hangingPunct="1">
              <a:lnSpc>
                <a:spcPct val="90000"/>
              </a:lnSpc>
            </a:pPr>
            <a:r>
              <a:rPr lang="en-US" sz="2400" dirty="0" smtClean="0"/>
              <a:t>This change of concentration of sunlight rays is what creates our different seasons. </a:t>
            </a:r>
          </a:p>
        </p:txBody>
      </p:sp>
    </p:spTree>
    <p:extLst>
      <p:ext uri="{BB962C8B-B14F-4D97-AF65-F5344CB8AC3E}">
        <p14:creationId xmlns:p14="http://schemas.microsoft.com/office/powerpoint/2010/main" val="2364802303"/>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1"/>
          <p:cNvPicPr>
            <a:picLocks noChangeAspect="1" noChangeArrowheads="1"/>
          </p:cNvPicPr>
          <p:nvPr/>
        </p:nvPicPr>
        <p:blipFill>
          <a:blip r:embed="rId2"/>
          <a:srcRect/>
          <a:stretch>
            <a:fillRect/>
          </a:stretch>
        </p:blipFill>
        <p:spPr bwMode="auto">
          <a:xfrm>
            <a:off x="5867400" y="1219200"/>
            <a:ext cx="1905000" cy="1905000"/>
          </a:xfrm>
          <a:prstGeom prst="rect">
            <a:avLst/>
          </a:prstGeom>
          <a:noFill/>
          <a:ln w="9525">
            <a:noFill/>
            <a:miter lim="800000"/>
            <a:headEnd/>
            <a:tailEnd/>
          </a:ln>
        </p:spPr>
      </p:pic>
      <p:sp>
        <p:nvSpPr>
          <p:cNvPr id="2" name="Title 1"/>
          <p:cNvSpPr>
            <a:spLocks noGrp="1"/>
          </p:cNvSpPr>
          <p:nvPr>
            <p:ph type="title"/>
          </p:nvPr>
        </p:nvSpPr>
        <p:spPr>
          <a:xfrm>
            <a:off x="457200" y="274638"/>
            <a:ext cx="8229600" cy="715962"/>
          </a:xfrm>
        </p:spPr>
        <p:txBody>
          <a:bodyPr>
            <a:normAutofit fontScale="90000"/>
          </a:bodyPr>
          <a:lstStyle/>
          <a:p>
            <a:r>
              <a:rPr lang="en-US" dirty="0" smtClean="0"/>
              <a:t>Insolation &amp; the Angle of Inclination</a:t>
            </a:r>
            <a:endParaRPr lang="en-US" dirty="0"/>
          </a:p>
        </p:txBody>
      </p:sp>
      <p:sp>
        <p:nvSpPr>
          <p:cNvPr id="3" name="Content Placeholder 2"/>
          <p:cNvSpPr>
            <a:spLocks noGrp="1"/>
          </p:cNvSpPr>
          <p:nvPr>
            <p:ph idx="1"/>
          </p:nvPr>
        </p:nvSpPr>
        <p:spPr>
          <a:xfrm>
            <a:off x="457200" y="1143000"/>
            <a:ext cx="5334000" cy="4983163"/>
          </a:xfrm>
        </p:spPr>
        <p:txBody>
          <a:bodyPr>
            <a:normAutofit/>
          </a:bodyPr>
          <a:lstStyle/>
          <a:p>
            <a:r>
              <a:rPr lang="en-US" b="1" dirty="0" smtClean="0"/>
              <a:t>Angle of Inclination</a:t>
            </a:r>
            <a:endParaRPr lang="en-US" dirty="0" smtClean="0"/>
          </a:p>
          <a:p>
            <a:pPr lvl="1"/>
            <a:r>
              <a:rPr lang="en-US" dirty="0" smtClean="0"/>
              <a:t>while we often illustrate the Earth like this </a:t>
            </a:r>
            <a:r>
              <a:rPr lang="en-US" dirty="0" smtClean="0">
                <a:sym typeface="Wingdings" pitchFamily="2" charset="2"/>
              </a:rPr>
              <a:t> </a:t>
            </a:r>
          </a:p>
          <a:p>
            <a:pPr marL="365760" lvl="1" indent="0">
              <a:buNone/>
            </a:pPr>
            <a:endParaRPr lang="en-US" dirty="0" smtClean="0">
              <a:sym typeface="Wingdings" pitchFamily="2" charset="2"/>
            </a:endParaRPr>
          </a:p>
          <a:p>
            <a:pPr lvl="1"/>
            <a:r>
              <a:rPr lang="en-US" dirty="0" smtClean="0">
                <a:sym typeface="Wingdings" pitchFamily="2" charset="2"/>
              </a:rPr>
              <a:t>it’s actually on a tilt, like this </a:t>
            </a:r>
          </a:p>
        </p:txBody>
      </p:sp>
      <p:pic>
        <p:nvPicPr>
          <p:cNvPr id="5" name="Picture 3"/>
          <p:cNvPicPr>
            <a:picLocks noChangeAspect="1" noChangeArrowheads="1"/>
          </p:cNvPicPr>
          <p:nvPr/>
        </p:nvPicPr>
        <p:blipFill>
          <a:blip r:embed="rId3"/>
          <a:srcRect/>
          <a:stretch>
            <a:fillRect/>
          </a:stretch>
        </p:blipFill>
        <p:spPr bwMode="auto">
          <a:xfrm>
            <a:off x="6705600" y="3733800"/>
            <a:ext cx="1600200" cy="2000250"/>
          </a:xfrm>
          <a:prstGeom prst="rect">
            <a:avLst/>
          </a:prstGeom>
          <a:noFill/>
          <a:ln w="9525">
            <a:noFill/>
            <a:miter lim="800000"/>
            <a:headEnd/>
            <a:tailEnd/>
          </a:ln>
        </p:spPr>
      </p:pic>
    </p:spTree>
    <p:extLst>
      <p:ext uri="{BB962C8B-B14F-4D97-AF65-F5344CB8AC3E}">
        <p14:creationId xmlns:p14="http://schemas.microsoft.com/office/powerpoint/2010/main" val="15400003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15962"/>
          </a:xfrm>
        </p:spPr>
        <p:txBody>
          <a:bodyPr>
            <a:normAutofit fontScale="90000"/>
          </a:bodyPr>
          <a:lstStyle/>
          <a:p>
            <a:r>
              <a:rPr lang="en-US" dirty="0" smtClean="0"/>
              <a:t>Insolation &amp; the Angle of Inclination</a:t>
            </a:r>
            <a:endParaRPr lang="en-US" dirty="0"/>
          </a:p>
        </p:txBody>
      </p:sp>
      <p:sp>
        <p:nvSpPr>
          <p:cNvPr id="3" name="Content Placeholder 2"/>
          <p:cNvSpPr>
            <a:spLocks noGrp="1"/>
          </p:cNvSpPr>
          <p:nvPr>
            <p:ph idx="1"/>
          </p:nvPr>
        </p:nvSpPr>
        <p:spPr>
          <a:xfrm>
            <a:off x="457200" y="1143000"/>
            <a:ext cx="5334000" cy="4983163"/>
          </a:xfrm>
        </p:spPr>
        <p:txBody>
          <a:bodyPr>
            <a:normAutofit/>
          </a:bodyPr>
          <a:lstStyle/>
          <a:p>
            <a:r>
              <a:rPr lang="en-US" b="1" dirty="0" smtClean="0"/>
              <a:t>Angle of Inclination</a:t>
            </a:r>
            <a:endParaRPr lang="en-US" dirty="0" smtClean="0"/>
          </a:p>
          <a:p>
            <a:pPr lvl="1"/>
            <a:r>
              <a:rPr lang="en-US" dirty="0" smtClean="0">
                <a:sym typeface="Wingdings" pitchFamily="2" charset="2"/>
              </a:rPr>
              <a:t>the angle of inclination refers to </a:t>
            </a:r>
            <a:r>
              <a:rPr lang="en-US" u="sng" dirty="0" smtClean="0">
                <a:solidFill>
                  <a:srgbClr val="0000FF"/>
                </a:solidFill>
                <a:sym typeface="Wingdings" pitchFamily="2" charset="2"/>
              </a:rPr>
              <a:t>the angle of the Earth’s axis compared to the vertical.</a:t>
            </a:r>
          </a:p>
          <a:p>
            <a:pPr lvl="1"/>
            <a:r>
              <a:rPr lang="en-US" dirty="0" smtClean="0">
                <a:sym typeface="Wingdings" pitchFamily="2" charset="2"/>
              </a:rPr>
              <a:t>while we have evidence that suggests the Earth wobbles a bit, </a:t>
            </a:r>
            <a:r>
              <a:rPr lang="en-US" u="sng" dirty="0" smtClean="0">
                <a:solidFill>
                  <a:srgbClr val="0000FF"/>
                </a:solidFill>
                <a:sym typeface="Wingdings" pitchFamily="2" charset="2"/>
              </a:rPr>
              <a:t>the angle of inclination is 23.5</a:t>
            </a:r>
            <a:r>
              <a:rPr lang="en-US" u="sng" baseline="30000" dirty="0" smtClean="0">
                <a:solidFill>
                  <a:srgbClr val="0000FF"/>
                </a:solidFill>
                <a:sym typeface="Wingdings" pitchFamily="2" charset="2"/>
              </a:rPr>
              <a:t>o</a:t>
            </a:r>
            <a:endParaRPr lang="en-US" u="sng" dirty="0" smtClean="0">
              <a:solidFill>
                <a:srgbClr val="0000FF"/>
              </a:solidFill>
              <a:sym typeface="Wingdings" pitchFamily="2" charset="2"/>
            </a:endParaRPr>
          </a:p>
        </p:txBody>
      </p:sp>
      <p:pic>
        <p:nvPicPr>
          <p:cNvPr id="6" name="Picture 18" descr="untitled"/>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6000" y="1447800"/>
            <a:ext cx="2667000" cy="3429000"/>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val="20634252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487362"/>
          </a:xfrm>
        </p:spPr>
        <p:txBody>
          <a:bodyPr>
            <a:normAutofit fontScale="90000"/>
          </a:bodyPr>
          <a:lstStyle/>
          <a:p>
            <a:r>
              <a:rPr lang="en-US" dirty="0" smtClean="0"/>
              <a:t>Earth-Our Biosphere</a:t>
            </a:r>
            <a:endParaRPr lang="en-US" dirty="0"/>
          </a:p>
        </p:txBody>
      </p:sp>
      <p:sp>
        <p:nvSpPr>
          <p:cNvPr id="3" name="Content Placeholder 2"/>
          <p:cNvSpPr>
            <a:spLocks noGrp="1"/>
          </p:cNvSpPr>
          <p:nvPr>
            <p:ph idx="1"/>
          </p:nvPr>
        </p:nvSpPr>
        <p:spPr>
          <a:xfrm>
            <a:off x="152400" y="990600"/>
            <a:ext cx="8839200" cy="5135563"/>
          </a:xfrm>
        </p:spPr>
        <p:txBody>
          <a:bodyPr/>
          <a:lstStyle/>
          <a:p>
            <a:pPr lvl="1"/>
            <a:r>
              <a:rPr lang="en-US" dirty="0" smtClean="0"/>
              <a:t>subdivided into three components that interact:</a:t>
            </a:r>
          </a:p>
          <a:p>
            <a:pPr lvl="2"/>
            <a:r>
              <a:rPr lang="en-US" b="1" dirty="0" smtClean="0"/>
              <a:t>atmosphere</a:t>
            </a:r>
            <a:r>
              <a:rPr lang="en-US" dirty="0" smtClean="0"/>
              <a:t> – </a:t>
            </a:r>
            <a:r>
              <a:rPr lang="en-US" u="sng" dirty="0" smtClean="0">
                <a:solidFill>
                  <a:srgbClr val="0000FF"/>
                </a:solidFill>
              </a:rPr>
              <a:t>layer of gases that surround the Earth</a:t>
            </a:r>
            <a:endParaRPr lang="en-US" dirty="0" smtClean="0">
              <a:solidFill>
                <a:srgbClr val="0000FF"/>
              </a:solidFill>
            </a:endParaRPr>
          </a:p>
          <a:p>
            <a:pPr lvl="2"/>
            <a:r>
              <a:rPr lang="en-US" b="1" dirty="0" smtClean="0"/>
              <a:t>lithosphere</a:t>
            </a:r>
            <a:r>
              <a:rPr lang="en-US" dirty="0" smtClean="0"/>
              <a:t> – a.k.a. Earth’s crust – </a:t>
            </a:r>
            <a:r>
              <a:rPr lang="en-US" u="sng" dirty="0" smtClean="0">
                <a:solidFill>
                  <a:srgbClr val="0000FF"/>
                </a:solidFill>
              </a:rPr>
              <a:t>the solid portion off the Earth</a:t>
            </a:r>
            <a:r>
              <a:rPr lang="en-US" dirty="0" smtClean="0"/>
              <a:t> (includes the land under the oceans)</a:t>
            </a:r>
          </a:p>
          <a:p>
            <a:pPr lvl="2"/>
            <a:r>
              <a:rPr lang="en-US" b="1" dirty="0" smtClean="0"/>
              <a:t>hydrosphere</a:t>
            </a:r>
            <a:r>
              <a:rPr lang="en-US" dirty="0" smtClean="0"/>
              <a:t> – </a:t>
            </a:r>
            <a:r>
              <a:rPr lang="en-US" u="sng" dirty="0" smtClean="0">
                <a:solidFill>
                  <a:srgbClr val="0000FF"/>
                </a:solidFill>
              </a:rPr>
              <a:t>all the water on Earth</a:t>
            </a:r>
            <a:r>
              <a:rPr lang="en-US" dirty="0" smtClean="0">
                <a:solidFill>
                  <a:srgbClr val="0000FF"/>
                </a:solidFill>
              </a:rPr>
              <a:t> </a:t>
            </a:r>
            <a:r>
              <a:rPr lang="en-US" dirty="0" smtClean="0"/>
              <a:t>(includes liquid, </a:t>
            </a:r>
            <a:r>
              <a:rPr lang="en-US" dirty="0" err="1" smtClean="0"/>
              <a:t>vapour</a:t>
            </a:r>
            <a:r>
              <a:rPr lang="en-US" dirty="0" smtClean="0"/>
              <a:t> and ice)</a:t>
            </a:r>
            <a:endParaRPr lang="en-US" b="1" dirty="0" smtClean="0"/>
          </a:p>
          <a:p>
            <a:endParaRPr lang="en-US" dirty="0"/>
          </a:p>
        </p:txBody>
      </p:sp>
      <p:pic>
        <p:nvPicPr>
          <p:cNvPr id="4" name="Picture 2" descr="https://missmanganssciencesite.pbworks.com/f/biosphere-illustration.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95400" y="3657600"/>
            <a:ext cx="7162800" cy="2991717"/>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val="846960065"/>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92162"/>
          </a:xfrm>
        </p:spPr>
        <p:txBody>
          <a:bodyPr/>
          <a:lstStyle/>
          <a:p>
            <a:r>
              <a:rPr lang="en-US" dirty="0" smtClean="0"/>
              <a:t>Insolation &amp; the Angle of Incidence</a:t>
            </a:r>
            <a:endParaRPr lang="en-US" dirty="0"/>
          </a:p>
        </p:txBody>
      </p:sp>
      <p:sp>
        <p:nvSpPr>
          <p:cNvPr id="3" name="Content Placeholder 2"/>
          <p:cNvSpPr>
            <a:spLocks noGrp="1"/>
          </p:cNvSpPr>
          <p:nvPr>
            <p:ph sz="half" idx="1"/>
          </p:nvPr>
        </p:nvSpPr>
        <p:spPr>
          <a:xfrm>
            <a:off x="457200" y="1143000"/>
            <a:ext cx="8153400" cy="4983163"/>
          </a:xfrm>
        </p:spPr>
        <p:txBody>
          <a:bodyPr/>
          <a:lstStyle/>
          <a:p>
            <a:r>
              <a:rPr lang="en-US" dirty="0"/>
              <a:t>T</a:t>
            </a:r>
            <a:r>
              <a:rPr lang="en-US" dirty="0" smtClean="0"/>
              <a:t>he Earth orbits the Sun once per year.</a:t>
            </a:r>
          </a:p>
          <a:p>
            <a:r>
              <a:rPr lang="en-US" dirty="0"/>
              <a:t>T</a:t>
            </a:r>
            <a:r>
              <a:rPr lang="en-US" dirty="0" smtClean="0"/>
              <a:t>he Earth’s tilt is the reason for the seasons.</a:t>
            </a:r>
          </a:p>
          <a:p>
            <a:pPr lvl="1"/>
            <a:r>
              <a:rPr lang="en-US" dirty="0"/>
              <a:t>R</a:t>
            </a:r>
            <a:r>
              <a:rPr lang="en-US" dirty="0" smtClean="0"/>
              <a:t>emember, you have to distinguish between hemispheres when discussing seasons.</a:t>
            </a:r>
          </a:p>
          <a:p>
            <a:endParaRPr lang="en-US" dirty="0"/>
          </a:p>
        </p:txBody>
      </p:sp>
      <p:pic>
        <p:nvPicPr>
          <p:cNvPr id="5" name="Picture 5" descr="seasons_lg"/>
          <p:cNvPicPr>
            <a:picLocks noChangeAspect="1" noChangeArrowheads="1"/>
          </p:cNvPicPr>
          <p:nvPr/>
        </p:nvPicPr>
        <p:blipFill rotWithShape="1">
          <a:blip r:embed="rId2">
            <a:extLst>
              <a:ext uri="{28A0092B-C50C-407E-A947-70E740481C1C}">
                <a14:useLocalDpi xmlns:a14="http://schemas.microsoft.com/office/drawing/2010/main" val="0"/>
              </a:ext>
            </a:extLst>
          </a:blip>
          <a:srcRect l="58818" b="80283"/>
          <a:stretch/>
        </p:blipFill>
        <p:spPr bwMode="auto">
          <a:xfrm>
            <a:off x="2286000" y="3200400"/>
            <a:ext cx="5257800" cy="3048000"/>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val="1853451914"/>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Content Placeholder 6"/>
          <p:cNvGraphicFramePr>
            <a:graphicFrameLocks noGrp="1"/>
          </p:cNvGraphicFramePr>
          <p:nvPr>
            <p:ph sz="half" idx="1"/>
            <p:extLst>
              <p:ext uri="{D42A27DB-BD31-4B8C-83A1-F6EECF244321}">
                <p14:modId xmlns:p14="http://schemas.microsoft.com/office/powerpoint/2010/main" val="1962953109"/>
              </p:ext>
            </p:extLst>
          </p:nvPr>
        </p:nvGraphicFramePr>
        <p:xfrm>
          <a:off x="609600" y="152401"/>
          <a:ext cx="8001000" cy="6477001"/>
        </p:xfrm>
        <a:graphic>
          <a:graphicData uri="http://schemas.openxmlformats.org/drawingml/2006/table">
            <a:tbl>
              <a:tblPr firstRow="1" bandRow="1">
                <a:tableStyleId>{125E5076-3810-47DD-B79F-674D7AD40C01}</a:tableStyleId>
              </a:tblPr>
              <a:tblGrid>
                <a:gridCol w="3743588">
                  <a:extLst>
                    <a:ext uri="{9D8B030D-6E8A-4147-A177-3AD203B41FA5}">
                      <a16:colId xmlns:a16="http://schemas.microsoft.com/office/drawing/2014/main" val="20000"/>
                    </a:ext>
                  </a:extLst>
                </a:gridCol>
                <a:gridCol w="2128706">
                  <a:extLst>
                    <a:ext uri="{9D8B030D-6E8A-4147-A177-3AD203B41FA5}">
                      <a16:colId xmlns:a16="http://schemas.microsoft.com/office/drawing/2014/main" val="20001"/>
                    </a:ext>
                  </a:extLst>
                </a:gridCol>
                <a:gridCol w="2128706">
                  <a:extLst>
                    <a:ext uri="{9D8B030D-6E8A-4147-A177-3AD203B41FA5}">
                      <a16:colId xmlns:a16="http://schemas.microsoft.com/office/drawing/2014/main" val="20002"/>
                    </a:ext>
                  </a:extLst>
                </a:gridCol>
              </a:tblGrid>
              <a:tr h="1436325">
                <a:tc>
                  <a:txBody>
                    <a:bodyPr/>
                    <a:lstStyle/>
                    <a:p>
                      <a:pPr algn="ctr"/>
                      <a:endParaRPr lang="en-US" dirty="0"/>
                    </a:p>
                  </a:txBody>
                  <a:tcPr/>
                </a:tc>
                <a:tc>
                  <a:txBody>
                    <a:bodyPr/>
                    <a:lstStyle/>
                    <a:p>
                      <a:pPr algn="ctr"/>
                      <a:endParaRPr lang="en-US" dirty="0"/>
                    </a:p>
                  </a:txBody>
                  <a:tcPr/>
                </a:tc>
                <a:tc>
                  <a:txBody>
                    <a:bodyPr/>
                    <a:lstStyle/>
                    <a:p>
                      <a:pPr algn="ctr"/>
                      <a:endParaRPr lang="en-US" dirty="0"/>
                    </a:p>
                  </a:txBody>
                  <a:tcPr/>
                </a:tc>
                <a:extLst>
                  <a:ext uri="{0D108BD9-81ED-4DB2-BD59-A6C34878D82A}">
                    <a16:rowId xmlns:a16="http://schemas.microsoft.com/office/drawing/2014/main" val="10000"/>
                  </a:ext>
                </a:extLst>
              </a:tr>
              <a:tr h="1260169">
                <a:tc>
                  <a:txBody>
                    <a:bodyPr/>
                    <a:lstStyle/>
                    <a:p>
                      <a:pPr algn="ctr"/>
                      <a:endParaRPr lang="en-US" dirty="0" smtClean="0"/>
                    </a:p>
                  </a:txBody>
                  <a:tcPr/>
                </a:tc>
                <a:tc>
                  <a:txBody>
                    <a:bodyPr/>
                    <a:lstStyle/>
                    <a:p>
                      <a:pPr algn="ctr"/>
                      <a:endParaRPr lang="en-US" dirty="0" smtClean="0"/>
                    </a:p>
                  </a:txBody>
                  <a:tcPr/>
                </a:tc>
                <a:tc>
                  <a:txBody>
                    <a:bodyPr/>
                    <a:lstStyle/>
                    <a:p>
                      <a:pPr algn="ctr"/>
                      <a:endParaRPr lang="en-US" dirty="0"/>
                    </a:p>
                  </a:txBody>
                  <a:tcPr/>
                </a:tc>
                <a:extLst>
                  <a:ext uri="{0D108BD9-81ED-4DB2-BD59-A6C34878D82A}">
                    <a16:rowId xmlns:a16="http://schemas.microsoft.com/office/drawing/2014/main" val="10001"/>
                  </a:ext>
                </a:extLst>
              </a:tr>
              <a:tr h="1260169">
                <a:tc>
                  <a:txBody>
                    <a:bodyPr/>
                    <a:lstStyle/>
                    <a:p>
                      <a:pPr algn="ctr"/>
                      <a:endParaRPr lang="en-US" dirty="0"/>
                    </a:p>
                  </a:txBody>
                  <a:tcPr/>
                </a:tc>
                <a:tc>
                  <a:txBody>
                    <a:bodyPr/>
                    <a:lstStyle/>
                    <a:p>
                      <a:pPr algn="ctr"/>
                      <a:endParaRPr lang="en-US" dirty="0"/>
                    </a:p>
                  </a:txBody>
                  <a:tcPr/>
                </a:tc>
                <a:tc>
                  <a:txBody>
                    <a:bodyPr/>
                    <a:lstStyle/>
                    <a:p>
                      <a:pPr algn="ctr"/>
                      <a:endParaRPr lang="en-US" dirty="0"/>
                    </a:p>
                  </a:txBody>
                  <a:tcPr/>
                </a:tc>
                <a:extLst>
                  <a:ext uri="{0D108BD9-81ED-4DB2-BD59-A6C34878D82A}">
                    <a16:rowId xmlns:a16="http://schemas.microsoft.com/office/drawing/2014/main" val="10002"/>
                  </a:ext>
                </a:extLst>
              </a:tr>
              <a:tr h="1260169">
                <a:tc>
                  <a:txBody>
                    <a:bodyPr/>
                    <a:lstStyle/>
                    <a:p>
                      <a:pPr algn="ctr"/>
                      <a:endParaRPr lang="en-US" dirty="0"/>
                    </a:p>
                  </a:txBody>
                  <a:tcPr/>
                </a:tc>
                <a:tc>
                  <a:txBody>
                    <a:bodyPr/>
                    <a:lstStyle/>
                    <a:p>
                      <a:pPr algn="ctr"/>
                      <a:endParaRPr lang="en-US" dirty="0"/>
                    </a:p>
                  </a:txBody>
                  <a:tcPr/>
                </a:tc>
                <a:tc>
                  <a:txBody>
                    <a:bodyPr/>
                    <a:lstStyle/>
                    <a:p>
                      <a:pPr algn="ctr"/>
                      <a:endParaRPr lang="en-US" dirty="0"/>
                    </a:p>
                  </a:txBody>
                  <a:tcPr/>
                </a:tc>
                <a:extLst>
                  <a:ext uri="{0D108BD9-81ED-4DB2-BD59-A6C34878D82A}">
                    <a16:rowId xmlns:a16="http://schemas.microsoft.com/office/drawing/2014/main" val="10003"/>
                  </a:ext>
                </a:extLst>
              </a:tr>
              <a:tr h="1260169">
                <a:tc>
                  <a:txBody>
                    <a:bodyPr/>
                    <a:lstStyle/>
                    <a:p>
                      <a:pPr algn="ctr"/>
                      <a:endParaRPr lang="en-US" dirty="0"/>
                    </a:p>
                  </a:txBody>
                  <a:tcPr/>
                </a:tc>
                <a:tc>
                  <a:txBody>
                    <a:bodyPr/>
                    <a:lstStyle/>
                    <a:p>
                      <a:pPr algn="ctr"/>
                      <a:endParaRPr lang="en-US" dirty="0"/>
                    </a:p>
                  </a:txBody>
                  <a:tcPr/>
                </a:tc>
                <a:tc>
                  <a:txBody>
                    <a:bodyPr/>
                    <a:lstStyle/>
                    <a:p>
                      <a:pPr algn="ctr"/>
                      <a:endParaRPr lang="en-US" dirty="0"/>
                    </a:p>
                  </a:txBody>
                  <a:tcPr/>
                </a:tc>
                <a:extLst>
                  <a:ext uri="{0D108BD9-81ED-4DB2-BD59-A6C34878D82A}">
                    <a16:rowId xmlns:a16="http://schemas.microsoft.com/office/drawing/2014/main" val="10004"/>
                  </a:ext>
                </a:extLst>
              </a:tr>
            </a:tbl>
          </a:graphicData>
        </a:graphic>
      </p:graphicFrame>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62463" y="1698041"/>
            <a:ext cx="2014537" cy="1025301"/>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1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28335" y="4305300"/>
            <a:ext cx="2014537" cy="1025301"/>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07273" y="3015406"/>
            <a:ext cx="1992766" cy="1014221"/>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1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25925" y="5500255"/>
            <a:ext cx="1992766" cy="1014221"/>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2052"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528335" y="1698041"/>
            <a:ext cx="1992766" cy="100912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15"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444882" y="4305300"/>
            <a:ext cx="1992766" cy="100912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2053"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398681" y="3015406"/>
            <a:ext cx="1992766" cy="1014221"/>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17"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539220" y="5486399"/>
            <a:ext cx="1992766" cy="1014221"/>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2054" name="Picture 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500051" y="344924"/>
            <a:ext cx="1532505" cy="1164361"/>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2055" name="Picture 7"/>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734175" y="239615"/>
            <a:ext cx="1571625" cy="12954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4" name="Picture 5" descr="seasons_lg"/>
          <p:cNvPicPr>
            <a:picLocks noChangeAspect="1" noChangeArrowheads="1"/>
          </p:cNvPicPr>
          <p:nvPr/>
        </p:nvPicPr>
        <p:blipFill rotWithShape="1">
          <a:blip r:embed="rId8">
            <a:extLst>
              <a:ext uri="{28A0092B-C50C-407E-A947-70E740481C1C}">
                <a14:useLocalDpi xmlns:a14="http://schemas.microsoft.com/office/drawing/2010/main" val="0"/>
              </a:ext>
            </a:extLst>
          </a:blip>
          <a:srcRect t="18182" r="39178" b="64955"/>
          <a:stretch/>
        </p:blipFill>
        <p:spPr bwMode="auto">
          <a:xfrm>
            <a:off x="909389" y="1756707"/>
            <a:ext cx="3244006" cy="989396"/>
          </a:xfrm>
          <a:prstGeom prst="rect">
            <a:avLst/>
          </a:prstGeom>
          <a:noFill/>
          <a:extLst>
            <a:ext uri="{909E8E84-426E-40dd-AFC4-6F175D3DCCD1}">
              <a14:hiddenFill xmlns:a14="http://schemas.microsoft.com/office/drawing/2010/main" xmlns="">
                <a:solidFill>
                  <a:srgbClr val="FFFFFF"/>
                </a:solidFill>
              </a14:hiddenFill>
            </a:ext>
          </a:extLst>
        </p:spPr>
      </p:pic>
      <p:pic>
        <p:nvPicPr>
          <p:cNvPr id="21" name="Picture 5" descr="seasons_lg"/>
          <p:cNvPicPr>
            <a:picLocks noChangeAspect="1" noChangeArrowheads="1"/>
          </p:cNvPicPr>
          <p:nvPr/>
        </p:nvPicPr>
        <p:blipFill rotWithShape="1">
          <a:blip r:embed="rId8">
            <a:extLst>
              <a:ext uri="{28A0092B-C50C-407E-A947-70E740481C1C}">
                <a14:useLocalDpi xmlns:a14="http://schemas.microsoft.com/office/drawing/2010/main" val="0"/>
              </a:ext>
            </a:extLst>
          </a:blip>
          <a:srcRect t="35045" r="39178" b="44506"/>
          <a:stretch/>
        </p:blipFill>
        <p:spPr bwMode="auto">
          <a:xfrm>
            <a:off x="909389" y="2888766"/>
            <a:ext cx="3244006" cy="1199817"/>
          </a:xfrm>
          <a:prstGeom prst="rect">
            <a:avLst/>
          </a:prstGeom>
          <a:noFill/>
          <a:extLst>
            <a:ext uri="{909E8E84-426E-40dd-AFC4-6F175D3DCCD1}">
              <a14:hiddenFill xmlns:a14="http://schemas.microsoft.com/office/drawing/2010/main" xmlns="">
                <a:solidFill>
                  <a:srgbClr val="FFFFFF"/>
                </a:solidFill>
              </a14:hiddenFill>
            </a:ext>
          </a:extLst>
        </p:spPr>
      </p:pic>
      <p:pic>
        <p:nvPicPr>
          <p:cNvPr id="22" name="Picture 5" descr="seasons_lg"/>
          <p:cNvPicPr>
            <a:picLocks noChangeAspect="1" noChangeArrowheads="1"/>
          </p:cNvPicPr>
          <p:nvPr/>
        </p:nvPicPr>
        <p:blipFill rotWithShape="1">
          <a:blip r:embed="rId8">
            <a:extLst>
              <a:ext uri="{28A0092B-C50C-407E-A947-70E740481C1C}">
                <a14:useLocalDpi xmlns:a14="http://schemas.microsoft.com/office/drawing/2010/main" val="0"/>
              </a:ext>
            </a:extLst>
          </a:blip>
          <a:srcRect t="57583" r="39178" b="25280"/>
          <a:stretch/>
        </p:blipFill>
        <p:spPr bwMode="auto">
          <a:xfrm>
            <a:off x="914400" y="4191000"/>
            <a:ext cx="3244006" cy="1005511"/>
          </a:xfrm>
          <a:prstGeom prst="rect">
            <a:avLst/>
          </a:prstGeom>
          <a:noFill/>
          <a:extLst>
            <a:ext uri="{909E8E84-426E-40dd-AFC4-6F175D3DCCD1}">
              <a14:hiddenFill xmlns:a14="http://schemas.microsoft.com/office/drawing/2010/main" xmlns="">
                <a:solidFill>
                  <a:srgbClr val="FFFFFF"/>
                </a:solidFill>
              </a14:hiddenFill>
            </a:ext>
          </a:extLst>
        </p:spPr>
      </p:pic>
      <p:pic>
        <p:nvPicPr>
          <p:cNvPr id="23" name="Picture 5" descr="seasons_lg"/>
          <p:cNvPicPr>
            <a:picLocks noChangeAspect="1" noChangeArrowheads="1"/>
          </p:cNvPicPr>
          <p:nvPr/>
        </p:nvPicPr>
        <p:blipFill rotWithShape="1">
          <a:blip r:embed="rId8">
            <a:extLst>
              <a:ext uri="{28A0092B-C50C-407E-A947-70E740481C1C}">
                <a14:useLocalDpi xmlns:a14="http://schemas.microsoft.com/office/drawing/2010/main" val="0"/>
              </a:ext>
            </a:extLst>
          </a:blip>
          <a:srcRect t="77150" r="39178" b="2207"/>
          <a:stretch/>
        </p:blipFill>
        <p:spPr bwMode="auto">
          <a:xfrm>
            <a:off x="946994" y="5364959"/>
            <a:ext cx="3244006" cy="1211284"/>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val="10901601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050"/>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052"/>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21"/>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2053"/>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2051"/>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2"/>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5"/>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10"/>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23"/>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nodeType="clickEffect">
                                  <p:stCondLst>
                                    <p:cond delay="0"/>
                                  </p:stCondLst>
                                  <p:childTnLst>
                                    <p:set>
                                      <p:cBhvr>
                                        <p:cTn id="40" dur="1" fill="hold">
                                          <p:stCondLst>
                                            <p:cond delay="0"/>
                                          </p:stCondLst>
                                        </p:cTn>
                                        <p:tgtEl>
                                          <p:spTgt spid="13"/>
                                        </p:tgtEl>
                                        <p:attrNameLst>
                                          <p:attrName>style.visibility</p:attrName>
                                        </p:attrNameLst>
                                      </p:cBhvr>
                                      <p:to>
                                        <p:strVal val="visible"/>
                                      </p:to>
                                    </p:set>
                                  </p:childTnLst>
                                </p:cTn>
                              </p:par>
                              <p:par>
                                <p:cTn id="41" presetID="1" presetClass="entr" presetSubtype="0" fill="hold" nodeType="withEffect">
                                  <p:stCondLst>
                                    <p:cond delay="0"/>
                                  </p:stCondLst>
                                  <p:childTnLst>
                                    <p:set>
                                      <p:cBhvr>
                                        <p:cTn id="42"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57200" y="274638"/>
            <a:ext cx="8229600" cy="639762"/>
          </a:xfrm>
        </p:spPr>
        <p:txBody>
          <a:bodyPr>
            <a:normAutofit fontScale="90000"/>
          </a:bodyPr>
          <a:lstStyle/>
          <a:p>
            <a:r>
              <a:rPr lang="en-US" dirty="0" smtClean="0"/>
              <a:t>Earth / Sun Relationships</a:t>
            </a:r>
            <a:endParaRPr lang="en-US" dirty="0"/>
          </a:p>
        </p:txBody>
      </p:sp>
      <p:sp>
        <p:nvSpPr>
          <p:cNvPr id="6" name="Content Placeholder 5"/>
          <p:cNvSpPr>
            <a:spLocks noGrp="1"/>
          </p:cNvSpPr>
          <p:nvPr>
            <p:ph idx="1"/>
          </p:nvPr>
        </p:nvSpPr>
        <p:spPr>
          <a:xfrm>
            <a:off x="457200" y="1219200"/>
            <a:ext cx="8229600" cy="4906963"/>
          </a:xfrm>
        </p:spPr>
        <p:txBody>
          <a:bodyPr>
            <a:normAutofit/>
          </a:bodyPr>
          <a:lstStyle/>
          <a:p>
            <a:r>
              <a:rPr lang="en-US" dirty="0" smtClean="0"/>
              <a:t>A </a:t>
            </a:r>
            <a:r>
              <a:rPr lang="en-US" b="1" dirty="0" smtClean="0"/>
              <a:t>equinox </a:t>
            </a:r>
            <a:r>
              <a:rPr lang="en-US" dirty="0" smtClean="0"/>
              <a:t>occurs when the Earth is tilted sideways relative to the sun</a:t>
            </a:r>
          </a:p>
          <a:p>
            <a:pPr lvl="1"/>
            <a:r>
              <a:rPr lang="en-US" dirty="0" smtClean="0"/>
              <a:t>the number of daylight hours = the number of hours of darkness</a:t>
            </a:r>
          </a:p>
          <a:p>
            <a:pPr lvl="2"/>
            <a:r>
              <a:rPr lang="en-US" dirty="0" smtClean="0"/>
              <a:t>Spring Equinox – March 21</a:t>
            </a:r>
          </a:p>
          <a:p>
            <a:pPr lvl="2"/>
            <a:r>
              <a:rPr lang="en-US" dirty="0" smtClean="0"/>
              <a:t>Fall Equinox – September 21</a:t>
            </a:r>
          </a:p>
          <a:p>
            <a:pPr lvl="3"/>
            <a:r>
              <a:rPr lang="en-US" dirty="0" smtClean="0"/>
              <a:t>*in the Northern Hemisphere</a:t>
            </a:r>
          </a:p>
        </p:txBody>
      </p:sp>
    </p:spTree>
    <p:extLst>
      <p:ext uri="{BB962C8B-B14F-4D97-AF65-F5344CB8AC3E}">
        <p14:creationId xmlns:p14="http://schemas.microsoft.com/office/powerpoint/2010/main" val="2599686696"/>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57200" y="274638"/>
            <a:ext cx="8229600" cy="639762"/>
          </a:xfrm>
        </p:spPr>
        <p:txBody>
          <a:bodyPr>
            <a:normAutofit fontScale="90000"/>
          </a:bodyPr>
          <a:lstStyle/>
          <a:p>
            <a:r>
              <a:rPr lang="en-US" dirty="0" smtClean="0"/>
              <a:t>Earth / Sun Relationships</a:t>
            </a:r>
            <a:endParaRPr lang="en-US" dirty="0"/>
          </a:p>
        </p:txBody>
      </p:sp>
      <p:sp>
        <p:nvSpPr>
          <p:cNvPr id="6" name="Content Placeholder 5"/>
          <p:cNvSpPr>
            <a:spLocks noGrp="1"/>
          </p:cNvSpPr>
          <p:nvPr>
            <p:ph idx="1"/>
          </p:nvPr>
        </p:nvSpPr>
        <p:spPr>
          <a:xfrm>
            <a:off x="457200" y="1219200"/>
            <a:ext cx="8229600" cy="4906963"/>
          </a:xfrm>
        </p:spPr>
        <p:txBody>
          <a:bodyPr>
            <a:normAutofit/>
          </a:bodyPr>
          <a:lstStyle/>
          <a:p>
            <a:r>
              <a:rPr lang="en-US" dirty="0" smtClean="0"/>
              <a:t>A </a:t>
            </a:r>
            <a:r>
              <a:rPr lang="en-US" b="1" dirty="0" smtClean="0"/>
              <a:t>solstice</a:t>
            </a:r>
            <a:r>
              <a:rPr lang="en-US" dirty="0" smtClean="0"/>
              <a:t> occurs when the Earth is tilted toward or away from the sun</a:t>
            </a:r>
          </a:p>
          <a:p>
            <a:pPr lvl="1"/>
            <a:r>
              <a:rPr lang="en-US" dirty="0" smtClean="0"/>
              <a:t>the number of daylight hours are at their maximum or minimum</a:t>
            </a:r>
          </a:p>
          <a:p>
            <a:pPr lvl="2"/>
            <a:r>
              <a:rPr lang="en-US" dirty="0" smtClean="0"/>
              <a:t>Summer solstice – June 21</a:t>
            </a:r>
          </a:p>
          <a:p>
            <a:pPr lvl="2"/>
            <a:r>
              <a:rPr lang="en-US" dirty="0" smtClean="0"/>
              <a:t>Winter solstice – December 21</a:t>
            </a:r>
          </a:p>
          <a:p>
            <a:pPr lvl="3"/>
            <a:r>
              <a:rPr lang="en-US" dirty="0"/>
              <a:t>*in the Northern </a:t>
            </a:r>
            <a:r>
              <a:rPr lang="en-US" dirty="0" smtClean="0"/>
              <a:t>Hemisphere</a:t>
            </a:r>
            <a:endParaRPr lang="en-US" dirty="0"/>
          </a:p>
        </p:txBody>
      </p:sp>
    </p:spTree>
    <p:extLst>
      <p:ext uri="{BB962C8B-B14F-4D97-AF65-F5344CB8AC3E}">
        <p14:creationId xmlns:p14="http://schemas.microsoft.com/office/powerpoint/2010/main" val="2470869039"/>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57200" y="274638"/>
            <a:ext cx="8229600" cy="639762"/>
          </a:xfrm>
        </p:spPr>
        <p:txBody>
          <a:bodyPr>
            <a:normAutofit fontScale="90000"/>
          </a:bodyPr>
          <a:lstStyle/>
          <a:p>
            <a:r>
              <a:rPr lang="en-US" dirty="0" smtClean="0"/>
              <a:t>Earth / Sun Relationships</a:t>
            </a:r>
            <a:endParaRPr lang="en-US" dirty="0"/>
          </a:p>
        </p:txBody>
      </p:sp>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7687" y="990600"/>
            <a:ext cx="8524875" cy="56292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val="1103792419"/>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descr="How Axial Tilt Affects Sunlight in Different Seasons from the Sun-Earth Relationships: Causes of the Seasons image gallery"/>
          <p:cNvPicPr>
            <a:picLocks noChangeAspect="1" noChangeArrowheads="1"/>
          </p:cNvPicPr>
          <p:nvPr/>
        </p:nvPicPr>
        <p:blipFill rotWithShape="1">
          <a:blip r:embed="rId2">
            <a:extLst>
              <a:ext uri="{28A0092B-C50C-407E-A947-70E740481C1C}">
                <a14:useLocalDpi xmlns:a14="http://schemas.microsoft.com/office/drawing/2010/main" val="0"/>
              </a:ext>
            </a:extLst>
          </a:blip>
          <a:srcRect l="2494" r="2545"/>
          <a:stretch/>
        </p:blipFill>
        <p:spPr bwMode="auto">
          <a:xfrm>
            <a:off x="1295401" y="533400"/>
            <a:ext cx="6705600" cy="5715000"/>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val="2244624550"/>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a:p>
        </p:txBody>
      </p:sp>
      <p:sp>
        <p:nvSpPr>
          <p:cNvPr id="3" name="Subtitle 2"/>
          <p:cNvSpPr>
            <a:spLocks noGrp="1"/>
          </p:cNvSpPr>
          <p:nvPr>
            <p:ph type="subTitle" idx="1"/>
          </p:nvPr>
        </p:nvSpPr>
        <p:spPr/>
        <p:txBody>
          <a:bodyPr/>
          <a:lstStyle/>
          <a:p>
            <a:endParaRPr lang="en-US"/>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15962"/>
          </a:xfrm>
        </p:spPr>
        <p:txBody>
          <a:bodyPr>
            <a:normAutofit fontScale="90000"/>
          </a:bodyPr>
          <a:lstStyle/>
          <a:p>
            <a:r>
              <a:rPr lang="en-US" dirty="0" smtClean="0"/>
              <a:t>Earth/Sun Relationships</a:t>
            </a:r>
            <a:endParaRPr lang="en-US" dirty="0"/>
          </a:p>
        </p:txBody>
      </p:sp>
      <p:pic>
        <p:nvPicPr>
          <p:cNvPr id="9218" name="Picture 2" descr="http://www.meteoblue.com/public/fileadmin/meteoblue/pictures/meteo_s_cool/Earth/Tageslaenge_800px-en.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0" y="1143000"/>
            <a:ext cx="7848600" cy="5333999"/>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val="788220975"/>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92162"/>
          </a:xfrm>
        </p:spPr>
        <p:txBody>
          <a:bodyPr/>
          <a:lstStyle/>
          <a:p>
            <a:r>
              <a:rPr lang="en-US" dirty="0" smtClean="0"/>
              <a:t>Angle of Incidence</a:t>
            </a:r>
            <a:endParaRPr lang="en-US" dirty="0"/>
          </a:p>
        </p:txBody>
      </p:sp>
      <p:sp>
        <p:nvSpPr>
          <p:cNvPr id="3" name="Content Placeholder 2"/>
          <p:cNvSpPr>
            <a:spLocks noGrp="1"/>
          </p:cNvSpPr>
          <p:nvPr>
            <p:ph idx="1"/>
          </p:nvPr>
        </p:nvSpPr>
        <p:spPr>
          <a:xfrm>
            <a:off x="457200" y="1143000"/>
            <a:ext cx="8229600" cy="4983163"/>
          </a:xfrm>
        </p:spPr>
        <p:txBody>
          <a:bodyPr>
            <a:normAutofit/>
          </a:bodyPr>
          <a:lstStyle/>
          <a:p>
            <a:r>
              <a:rPr lang="en-US" sz="2800" dirty="0" smtClean="0"/>
              <a:t>The shape of the Earth also plays a part in insolation.</a:t>
            </a:r>
          </a:p>
          <a:p>
            <a:pPr lvl="1"/>
            <a:r>
              <a:rPr lang="en-US" sz="2400" dirty="0" smtClean="0"/>
              <a:t>Because it’s spherical, a light ray hitting at the equator </a:t>
            </a:r>
            <a:r>
              <a:rPr lang="en-US" sz="2400" u="sng" dirty="0" smtClean="0">
                <a:solidFill>
                  <a:srgbClr val="0000FF"/>
                </a:solidFill>
              </a:rPr>
              <a:t>strikes the Earth with more intensity</a:t>
            </a:r>
            <a:r>
              <a:rPr lang="en-US" sz="2400" dirty="0" smtClean="0">
                <a:solidFill>
                  <a:srgbClr val="0000FF"/>
                </a:solidFill>
              </a:rPr>
              <a:t> </a:t>
            </a:r>
            <a:r>
              <a:rPr lang="en-US" sz="2400" dirty="0" smtClean="0"/>
              <a:t>than a light ray hitting at a </a:t>
            </a:r>
            <a:r>
              <a:rPr lang="en-US" sz="2400" u="sng" dirty="0" smtClean="0">
                <a:solidFill>
                  <a:srgbClr val="0000FF"/>
                </a:solidFill>
              </a:rPr>
              <a:t>higher latitude.</a:t>
            </a:r>
          </a:p>
        </p:txBody>
      </p:sp>
      <p:pic>
        <p:nvPicPr>
          <p:cNvPr id="11266" name="Picture 2" descr="http://www.physicalgeography.net/fundamentals/images/insolation_latitude.gif"/>
          <p:cNvPicPr>
            <a:picLocks noChangeAspect="1" noChangeArrowheads="1"/>
          </p:cNvPicPr>
          <p:nvPr/>
        </p:nvPicPr>
        <p:blipFill>
          <a:blip>
            <a:extLst>
              <a:ext uri="{28A0092B-C50C-407E-A947-70E740481C1C}">
                <a14:useLocalDpi xmlns:a14="http://schemas.microsoft.com/office/drawing/2010/main" val="0"/>
              </a:ext>
            </a:extLst>
          </a:blip>
          <a:srcRect/>
          <a:stretch>
            <a:fillRect/>
          </a:stretch>
        </p:blipFill>
        <p:spPr bwMode="auto">
          <a:xfrm>
            <a:off x="4431648" y="3276600"/>
            <a:ext cx="4559952" cy="3429000"/>
          </a:xfrm>
          <a:prstGeom prst="rect">
            <a:avLst/>
          </a:prstGeom>
          <a:noFill/>
          <a:extLst>
            <a:ext uri="{909E8E84-426E-40dd-AFC4-6F175D3DCCD1}">
              <a14:hiddenFill xmlns:a14="http://schemas.microsoft.com/office/drawing/2010/main" xmlns="">
                <a:solidFill>
                  <a:srgbClr val="FFFFFF"/>
                </a:solidFill>
              </a14:hiddenFill>
            </a:ext>
          </a:extLst>
        </p:spPr>
      </p:pic>
      <p:pic>
        <p:nvPicPr>
          <p:cNvPr id="11268" name="Picture 4" descr="http://www.bio.miami.edu/dana/pix/solarradiation.jpg"/>
          <p:cNvPicPr>
            <a:picLocks noChangeAspect="1" noChangeArrowheads="1"/>
          </p:cNvPicPr>
          <p:nvPr/>
        </p:nvPicPr>
        <p:blipFill>
          <a:blip>
            <a:extLst>
              <a:ext uri="{28A0092B-C50C-407E-A947-70E740481C1C}">
                <a14:useLocalDpi xmlns:a14="http://schemas.microsoft.com/office/drawing/2010/main" val="0"/>
              </a:ext>
            </a:extLst>
          </a:blip>
          <a:srcRect/>
          <a:stretch>
            <a:fillRect/>
          </a:stretch>
        </p:blipFill>
        <p:spPr bwMode="auto">
          <a:xfrm>
            <a:off x="189932" y="3200400"/>
            <a:ext cx="4038600" cy="3505200"/>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val="19958953"/>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92162"/>
          </a:xfrm>
        </p:spPr>
        <p:txBody>
          <a:bodyPr/>
          <a:lstStyle/>
          <a:p>
            <a:r>
              <a:rPr lang="en-US" dirty="0" smtClean="0"/>
              <a:t>Angle of Incidence</a:t>
            </a:r>
            <a:endParaRPr lang="en-US" dirty="0"/>
          </a:p>
        </p:txBody>
      </p:sp>
      <p:sp>
        <p:nvSpPr>
          <p:cNvPr id="3" name="Content Placeholder 2"/>
          <p:cNvSpPr>
            <a:spLocks noGrp="1"/>
          </p:cNvSpPr>
          <p:nvPr>
            <p:ph idx="1"/>
          </p:nvPr>
        </p:nvSpPr>
        <p:spPr>
          <a:xfrm>
            <a:off x="304800" y="1295401"/>
            <a:ext cx="8534400" cy="4854204"/>
          </a:xfrm>
        </p:spPr>
        <p:txBody>
          <a:bodyPr/>
          <a:lstStyle/>
          <a:p>
            <a:r>
              <a:rPr lang="en-US" dirty="0" smtClean="0"/>
              <a:t>The </a:t>
            </a:r>
            <a:r>
              <a:rPr lang="en-US" b="1" dirty="0" smtClean="0"/>
              <a:t>Angle of Incidence</a:t>
            </a:r>
            <a:r>
              <a:rPr lang="en-US" dirty="0" smtClean="0"/>
              <a:t> is the angle between </a:t>
            </a:r>
            <a:r>
              <a:rPr lang="en-US" u="sng" dirty="0" smtClean="0">
                <a:solidFill>
                  <a:srgbClr val="0000FF"/>
                </a:solidFill>
              </a:rPr>
              <a:t>the incoming sun ray and a line perpendicular to the Earth’s surface.</a:t>
            </a:r>
            <a:endParaRPr lang="en-US" u="sng" dirty="0">
              <a:solidFill>
                <a:srgbClr val="0000FF"/>
              </a:solidFill>
            </a:endParaRPr>
          </a:p>
        </p:txBody>
      </p:sp>
    </p:spTree>
    <p:extLst>
      <p:ext uri="{BB962C8B-B14F-4D97-AF65-F5344CB8AC3E}">
        <p14:creationId xmlns:p14="http://schemas.microsoft.com/office/powerpoint/2010/main" val="373660884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15962"/>
          </a:xfrm>
        </p:spPr>
        <p:txBody>
          <a:bodyPr>
            <a:normAutofit fontScale="90000"/>
          </a:bodyPr>
          <a:lstStyle/>
          <a:p>
            <a:r>
              <a:rPr lang="en-US" dirty="0" smtClean="0"/>
              <a:t>Atmosphere</a:t>
            </a:r>
            <a:endParaRPr lang="en-US" dirty="0"/>
          </a:p>
        </p:txBody>
      </p:sp>
      <p:sp>
        <p:nvSpPr>
          <p:cNvPr id="3" name="Content Placeholder 2"/>
          <p:cNvSpPr>
            <a:spLocks noGrp="1"/>
          </p:cNvSpPr>
          <p:nvPr>
            <p:ph idx="1"/>
          </p:nvPr>
        </p:nvSpPr>
        <p:spPr>
          <a:xfrm>
            <a:off x="304800" y="1219200"/>
            <a:ext cx="5943600" cy="4906963"/>
          </a:xfrm>
        </p:spPr>
        <p:txBody>
          <a:bodyPr>
            <a:normAutofit fontScale="92500" lnSpcReduction="20000"/>
          </a:bodyPr>
          <a:lstStyle/>
          <a:p>
            <a:r>
              <a:rPr lang="en-US" dirty="0"/>
              <a:t>M</a:t>
            </a:r>
            <a:r>
              <a:rPr lang="en-US" dirty="0" smtClean="0"/>
              <a:t>ade up of a mixture of gases, </a:t>
            </a:r>
          </a:p>
          <a:p>
            <a:pPr lvl="1"/>
            <a:r>
              <a:rPr lang="en-US" dirty="0" smtClean="0"/>
              <a:t>78% N</a:t>
            </a:r>
            <a:r>
              <a:rPr lang="en-US" baseline="-25000" dirty="0" smtClean="0"/>
              <a:t>2(g)</a:t>
            </a:r>
            <a:r>
              <a:rPr lang="en-US" dirty="0" smtClean="0"/>
              <a:t>, 21% O</a:t>
            </a:r>
            <a:r>
              <a:rPr lang="en-US" baseline="-25000" dirty="0" smtClean="0"/>
              <a:t>2(g)</a:t>
            </a:r>
            <a:r>
              <a:rPr lang="en-US" dirty="0" smtClean="0"/>
              <a:t>, 1% other</a:t>
            </a:r>
          </a:p>
          <a:p>
            <a:pPr lvl="1"/>
            <a:r>
              <a:rPr lang="en-US" dirty="0" smtClean="0"/>
              <a:t>“other” includes </a:t>
            </a:r>
            <a:r>
              <a:rPr lang="en-US" dirty="0" err="1" smtClean="0"/>
              <a:t>Ar</a:t>
            </a:r>
            <a:r>
              <a:rPr lang="en-US" dirty="0" smtClean="0"/>
              <a:t>, CO</a:t>
            </a:r>
            <a:r>
              <a:rPr lang="en-US" baseline="-25000" dirty="0" smtClean="0"/>
              <a:t>2</a:t>
            </a:r>
            <a:r>
              <a:rPr lang="en-US" dirty="0" smtClean="0"/>
              <a:t>, Ne, He, CH</a:t>
            </a:r>
            <a:r>
              <a:rPr lang="en-US" baseline="-25000" dirty="0" smtClean="0"/>
              <a:t>4</a:t>
            </a:r>
            <a:r>
              <a:rPr lang="en-US" dirty="0" smtClean="0"/>
              <a:t> and Kr</a:t>
            </a:r>
          </a:p>
          <a:p>
            <a:pPr lvl="1"/>
            <a:r>
              <a:rPr lang="en-US" dirty="0" smtClean="0"/>
              <a:t>does not include H</a:t>
            </a:r>
            <a:r>
              <a:rPr lang="en-US" baseline="-25000" dirty="0" smtClean="0"/>
              <a:t>2</a:t>
            </a:r>
            <a:r>
              <a:rPr lang="en-US" dirty="0" smtClean="0"/>
              <a:t>O because it is considered to be </a:t>
            </a:r>
            <a:r>
              <a:rPr lang="en-US" u="sng" dirty="0" smtClean="0">
                <a:solidFill>
                  <a:srgbClr val="0000FF"/>
                </a:solidFill>
              </a:rPr>
              <a:t>part of the hydrosphere</a:t>
            </a:r>
            <a:endParaRPr lang="en-US" dirty="0" smtClean="0">
              <a:solidFill>
                <a:srgbClr val="0000FF"/>
              </a:solidFill>
            </a:endParaRPr>
          </a:p>
          <a:p>
            <a:r>
              <a:rPr lang="en-US" dirty="0"/>
              <a:t>A</a:t>
            </a:r>
            <a:r>
              <a:rPr lang="en-US" dirty="0" smtClean="0"/>
              <a:t>lso includes tiny solid particles called </a:t>
            </a:r>
            <a:r>
              <a:rPr lang="en-US" b="1" dirty="0" smtClean="0"/>
              <a:t>atmospheric dust.</a:t>
            </a:r>
            <a:endParaRPr lang="en-US" dirty="0" smtClean="0"/>
          </a:p>
          <a:p>
            <a:pPr lvl="1"/>
            <a:r>
              <a:rPr lang="en-US" dirty="0" smtClean="0"/>
              <a:t>including living things (e.g. </a:t>
            </a:r>
            <a:r>
              <a:rPr lang="en-US" u="sng" dirty="0" smtClean="0">
                <a:solidFill>
                  <a:srgbClr val="0000FF"/>
                </a:solidFill>
              </a:rPr>
              <a:t>pollen, micro-organisms</a:t>
            </a:r>
            <a:r>
              <a:rPr lang="en-US" dirty="0" smtClean="0">
                <a:solidFill>
                  <a:srgbClr val="0000FF"/>
                </a:solidFill>
              </a:rPr>
              <a:t>) </a:t>
            </a:r>
            <a:r>
              <a:rPr lang="en-US" dirty="0" smtClean="0"/>
              <a:t>and non-living (e.g. </a:t>
            </a:r>
            <a:r>
              <a:rPr lang="en-US" u="sng" dirty="0" smtClean="0">
                <a:solidFill>
                  <a:srgbClr val="0000FF"/>
                </a:solidFill>
              </a:rPr>
              <a:t>soot</a:t>
            </a:r>
            <a:r>
              <a:rPr lang="en-US" dirty="0" smtClean="0"/>
              <a:t>) </a:t>
            </a:r>
          </a:p>
        </p:txBody>
      </p:sp>
      <p:pic>
        <p:nvPicPr>
          <p:cNvPr id="4" name="Picture 4" descr="D01_FigD1_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00800" y="457200"/>
            <a:ext cx="2743200" cy="2807179"/>
          </a:xfrm>
          <a:prstGeom prst="rect">
            <a:avLst/>
          </a:prstGeom>
          <a:noFill/>
          <a:extLst>
            <a:ext uri="{909E8E84-426E-40dd-AFC4-6F175D3DCCD1}">
              <a14:hiddenFill xmlns:a14="http://schemas.microsoft.com/office/drawing/2010/main" xmlns="">
                <a:solidFill>
                  <a:srgbClr val="FFFFFF"/>
                </a:solidFill>
              </a14:hiddenFill>
            </a:ext>
          </a:extLst>
        </p:spPr>
      </p:pic>
      <p:pic>
        <p:nvPicPr>
          <p:cNvPr id="3076" name="Picture 4" descr="http://static.newworldencyclopedia.org/thumb/a/a4/Misc_pollen.jpg/300px-Misc_pollen.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62800" y="3360421"/>
            <a:ext cx="1676400" cy="982980"/>
          </a:xfrm>
          <a:prstGeom prst="rect">
            <a:avLst/>
          </a:prstGeom>
          <a:noFill/>
          <a:extLst>
            <a:ext uri="{909E8E84-426E-40dd-AFC4-6F175D3DCCD1}">
              <a14:hiddenFill xmlns:a14="http://schemas.microsoft.com/office/drawing/2010/main" xmlns="">
                <a:solidFill>
                  <a:srgbClr val="FFFFFF"/>
                </a:solidFill>
              </a14:hiddenFill>
            </a:ext>
          </a:extLst>
        </p:spPr>
      </p:pic>
      <p:pic>
        <p:nvPicPr>
          <p:cNvPr id="3078" name="Picture 6" descr="http://www.innovations-report.com/bilder_neu/20182_microorganism.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5400000">
            <a:off x="7499772" y="4072832"/>
            <a:ext cx="1026840" cy="1700783"/>
          </a:xfrm>
          <a:prstGeom prst="rect">
            <a:avLst/>
          </a:prstGeom>
          <a:noFill/>
          <a:extLst>
            <a:ext uri="{909E8E84-426E-40dd-AFC4-6F175D3DCCD1}">
              <a14:hiddenFill xmlns:a14="http://schemas.microsoft.com/office/drawing/2010/main" xmlns="">
                <a:solidFill>
                  <a:srgbClr val="FFFFFF"/>
                </a:solidFill>
              </a14:hiddenFill>
            </a:ext>
          </a:extLst>
        </p:spPr>
      </p:pic>
      <p:pic>
        <p:nvPicPr>
          <p:cNvPr id="3080" name="Picture 8" descr="http://www.nasa.gov/images/content/110641main_soot.gif"/>
          <p:cNvPicPr>
            <a:picLocks noChangeAspect="1" noChangeArrowheads="1"/>
          </p:cNvPicPr>
          <p:nvPr/>
        </p:nvPicPr>
        <p:blipFill>
          <a:blip r:embed="rId5">
            <a:grayscl/>
            <a:extLst>
              <a:ext uri="{28A0092B-C50C-407E-A947-70E740481C1C}">
                <a14:useLocalDpi xmlns:a14="http://schemas.microsoft.com/office/drawing/2010/main" val="0"/>
              </a:ext>
            </a:extLst>
          </a:blip>
          <a:srcRect/>
          <a:stretch>
            <a:fillRect/>
          </a:stretch>
        </p:blipFill>
        <p:spPr bwMode="auto">
          <a:xfrm>
            <a:off x="7162800" y="5486400"/>
            <a:ext cx="1676399" cy="990601"/>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val="3694299918"/>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2" name="Picture 4"/>
          <p:cNvPicPr>
            <a:picLocks noChangeAspect="1" noChangeArrowheads="1"/>
          </p:cNvPicPr>
          <p:nvPr/>
        </p:nvPicPr>
        <p:blipFill>
          <a:blip>
            <a:extLst>
              <a:ext uri="{28A0092B-C50C-407E-A947-70E740481C1C}">
                <a14:useLocalDpi xmlns:a14="http://schemas.microsoft.com/office/drawing/2010/main" val="0"/>
              </a:ext>
            </a:extLst>
          </a:blip>
          <a:srcRect/>
          <a:stretch>
            <a:fillRect/>
          </a:stretch>
        </p:blipFill>
        <p:spPr bwMode="auto">
          <a:xfrm>
            <a:off x="3200400" y="0"/>
            <a:ext cx="5943600" cy="68580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12313" name="Arc 12312"/>
          <p:cNvSpPr/>
          <p:nvPr/>
        </p:nvSpPr>
        <p:spPr>
          <a:xfrm rot="13217638">
            <a:off x="5825154" y="100193"/>
            <a:ext cx="1676620" cy="3076665"/>
          </a:xfrm>
          <a:prstGeom prst="arc">
            <a:avLst>
              <a:gd name="adj1" fmla="val 19177600"/>
              <a:gd name="adj2" fmla="val 352019"/>
            </a:avLst>
          </a:prstGeom>
          <a:solidFill>
            <a:schemeClr val="accent5"/>
          </a:solidFill>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9" name="Straight Connector 8"/>
          <p:cNvCxnSpPr/>
          <p:nvPr/>
        </p:nvCxnSpPr>
        <p:spPr>
          <a:xfrm flipH="1">
            <a:off x="6345291" y="1234445"/>
            <a:ext cx="819150" cy="76200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a:xfrm>
            <a:off x="5833336" y="746755"/>
            <a:ext cx="872264" cy="929645"/>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sp>
        <p:nvSpPr>
          <p:cNvPr id="12317" name="Arc 12316"/>
          <p:cNvSpPr/>
          <p:nvPr/>
        </p:nvSpPr>
        <p:spPr>
          <a:xfrm rot="10800000">
            <a:off x="5360949" y="2590801"/>
            <a:ext cx="1420851" cy="1371599"/>
          </a:xfrm>
          <a:prstGeom prst="arc">
            <a:avLst/>
          </a:prstGeom>
          <a:solidFill>
            <a:schemeClr val="accent5"/>
          </a:solidFill>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20" name="Straight Arrow Connector 19"/>
          <p:cNvCxnSpPr/>
          <p:nvPr/>
        </p:nvCxnSpPr>
        <p:spPr>
          <a:xfrm flipV="1">
            <a:off x="2438400" y="3276600"/>
            <a:ext cx="3594169" cy="2"/>
          </a:xfrm>
          <a:prstGeom prst="straightConnector1">
            <a:avLst/>
          </a:prstGeom>
          <a:ln w="76200">
            <a:solidFill>
              <a:schemeClr val="accent2">
                <a:lumMod val="60000"/>
                <a:lumOff val="40000"/>
              </a:schemeClr>
            </a:solidFill>
            <a:bevel/>
            <a:tailEnd type="triangle"/>
          </a:ln>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p:nvCxnSpPr>
        <p:spPr>
          <a:xfrm flipV="1">
            <a:off x="4958063" y="3259907"/>
            <a:ext cx="1137937" cy="16695"/>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a:off x="6056456" y="2691497"/>
            <a:ext cx="0" cy="1270903"/>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6" name="Straight Arrow Connector 25"/>
          <p:cNvCxnSpPr/>
          <p:nvPr/>
        </p:nvCxnSpPr>
        <p:spPr>
          <a:xfrm flipV="1">
            <a:off x="2538485" y="1600200"/>
            <a:ext cx="4090915" cy="2"/>
          </a:xfrm>
          <a:prstGeom prst="straightConnector1">
            <a:avLst/>
          </a:prstGeom>
          <a:ln w="76200">
            <a:solidFill>
              <a:schemeClr val="accent2">
                <a:lumMod val="60000"/>
                <a:lumOff val="40000"/>
              </a:schemeClr>
            </a:solidFill>
            <a:bevel/>
            <a:tailEnd type="triangle"/>
          </a:ln>
        </p:spPr>
        <p:style>
          <a:lnRef idx="1">
            <a:schemeClr val="accent1"/>
          </a:lnRef>
          <a:fillRef idx="0">
            <a:schemeClr val="accent1"/>
          </a:fillRef>
          <a:effectRef idx="0">
            <a:schemeClr val="accent1"/>
          </a:effectRef>
          <a:fontRef idx="minor">
            <a:schemeClr val="tx1"/>
          </a:fontRef>
        </p:style>
      </p:cxnSp>
      <p:sp>
        <p:nvSpPr>
          <p:cNvPr id="5" name="Oval 4"/>
          <p:cNvSpPr/>
          <p:nvPr/>
        </p:nvSpPr>
        <p:spPr>
          <a:xfrm>
            <a:off x="533400" y="4953000"/>
            <a:ext cx="753450" cy="685800"/>
          </a:xfrm>
          <a:prstGeom prst="ellipse">
            <a:avLst/>
          </a:prstGeom>
          <a:ln>
            <a:noFill/>
          </a:ln>
          <a:effectLst>
            <a:glow rad="101600">
              <a:schemeClr val="accent2">
                <a:satMod val="175000"/>
                <a:alpha val="40000"/>
              </a:schemeClr>
            </a:glow>
            <a:outerShdw blurRad="63500" dist="25400" dir="5400000" rotWithShape="0">
              <a:srgbClr val="000000">
                <a:alpha val="43000"/>
              </a:srgbClr>
            </a:outerShdw>
          </a:effectLst>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p>
        </p:txBody>
      </p:sp>
      <p:sp>
        <p:nvSpPr>
          <p:cNvPr id="15" name="Oval 14"/>
          <p:cNvSpPr/>
          <p:nvPr/>
        </p:nvSpPr>
        <p:spPr>
          <a:xfrm>
            <a:off x="1752600" y="4495800"/>
            <a:ext cx="1681463" cy="1530490"/>
          </a:xfrm>
          <a:prstGeom prst="ellipse">
            <a:avLst/>
          </a:prstGeom>
          <a:ln>
            <a:noFill/>
          </a:ln>
          <a:effectLst>
            <a:glow rad="139700">
              <a:schemeClr val="accent2">
                <a:satMod val="175000"/>
                <a:alpha val="40000"/>
              </a:schemeClr>
            </a:glow>
            <a:outerShdw blurRad="63500" dist="25400" dir="5400000" rotWithShape="0">
              <a:srgbClr val="000000">
                <a:alpha val="43000"/>
              </a:srgbClr>
            </a:outerShdw>
            <a:softEdge rad="317500"/>
          </a:effectLst>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p>
        </p:txBody>
      </p:sp>
      <p:sp>
        <p:nvSpPr>
          <p:cNvPr id="8" name="TextBox 7"/>
          <p:cNvSpPr txBox="1"/>
          <p:nvPr/>
        </p:nvSpPr>
        <p:spPr>
          <a:xfrm>
            <a:off x="609599" y="5791201"/>
            <a:ext cx="1371601" cy="923330"/>
          </a:xfrm>
          <a:prstGeom prst="rect">
            <a:avLst/>
          </a:prstGeom>
          <a:noFill/>
        </p:spPr>
        <p:txBody>
          <a:bodyPr wrap="square" rtlCol="0">
            <a:spAutoFit/>
          </a:bodyPr>
          <a:lstStyle/>
          <a:p>
            <a:r>
              <a:rPr lang="en-US" dirty="0" smtClean="0"/>
              <a:t>90</a:t>
            </a:r>
            <a:r>
              <a:rPr lang="en-US" baseline="30000" dirty="0" smtClean="0"/>
              <a:t>o</a:t>
            </a:r>
            <a:r>
              <a:rPr lang="en-US" dirty="0" smtClean="0"/>
              <a:t> angle</a:t>
            </a:r>
          </a:p>
          <a:p>
            <a:r>
              <a:rPr lang="en-US" dirty="0" smtClean="0"/>
              <a:t>sun is intense</a:t>
            </a:r>
            <a:endParaRPr lang="en-US" dirty="0"/>
          </a:p>
        </p:txBody>
      </p:sp>
      <p:sp>
        <p:nvSpPr>
          <p:cNvPr id="18" name="TextBox 17"/>
          <p:cNvSpPr txBox="1"/>
          <p:nvPr/>
        </p:nvSpPr>
        <p:spPr>
          <a:xfrm>
            <a:off x="1828801" y="5890378"/>
            <a:ext cx="1371600" cy="923330"/>
          </a:xfrm>
          <a:prstGeom prst="rect">
            <a:avLst/>
          </a:prstGeom>
          <a:noFill/>
        </p:spPr>
        <p:txBody>
          <a:bodyPr wrap="square" rtlCol="0">
            <a:spAutoFit/>
          </a:bodyPr>
          <a:lstStyle/>
          <a:p>
            <a:r>
              <a:rPr lang="en-US" dirty="0" smtClean="0"/>
              <a:t>40</a:t>
            </a:r>
            <a:r>
              <a:rPr lang="en-US" baseline="30000" dirty="0" smtClean="0"/>
              <a:t>o</a:t>
            </a:r>
            <a:r>
              <a:rPr lang="en-US" dirty="0" smtClean="0"/>
              <a:t> angle</a:t>
            </a:r>
          </a:p>
          <a:p>
            <a:r>
              <a:rPr lang="en-US" dirty="0" smtClean="0"/>
              <a:t>sun is diffuse</a:t>
            </a:r>
            <a:endParaRPr lang="en-US" dirty="0"/>
          </a:p>
        </p:txBody>
      </p:sp>
    </p:spTree>
    <p:extLst>
      <p:ext uri="{BB962C8B-B14F-4D97-AF65-F5344CB8AC3E}">
        <p14:creationId xmlns:p14="http://schemas.microsoft.com/office/powerpoint/2010/main" val="23534160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left)">
                                      <p:cBhvr>
                                        <p:cTn id="7" dur="500"/>
                                        <p:tgtEl>
                                          <p:spTgt spid="20"/>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30"/>
                                        </p:tgtEl>
                                        <p:attrNameLst>
                                          <p:attrName>style.visibility</p:attrName>
                                        </p:attrNameLst>
                                      </p:cBhvr>
                                      <p:to>
                                        <p:strVal val="visible"/>
                                      </p:to>
                                    </p:set>
                                    <p:animEffect transition="in" filter="wipe(down)">
                                      <p:cBhvr>
                                        <p:cTn id="12" dur="500"/>
                                        <p:tgtEl>
                                          <p:spTgt spid="30"/>
                                        </p:tgtEl>
                                      </p:cBhvr>
                                    </p:animEffect>
                                  </p:childTnLst>
                                </p:cTn>
                              </p:par>
                              <p:par>
                                <p:cTn id="13" presetID="22" presetClass="entr" presetSubtype="4" fill="hold" nodeType="with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wipe(down)">
                                      <p:cBhvr>
                                        <p:cTn id="15" dur="500"/>
                                        <p:tgtEl>
                                          <p:spTgt spid="7"/>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8" fill="hold" nodeType="clickEffect">
                                  <p:stCondLst>
                                    <p:cond delay="0"/>
                                  </p:stCondLst>
                                  <p:childTnLst>
                                    <p:set>
                                      <p:cBhvr>
                                        <p:cTn id="19" dur="1" fill="hold">
                                          <p:stCondLst>
                                            <p:cond delay="0"/>
                                          </p:stCondLst>
                                        </p:cTn>
                                        <p:tgtEl>
                                          <p:spTgt spid="26"/>
                                        </p:tgtEl>
                                        <p:attrNameLst>
                                          <p:attrName>style.visibility</p:attrName>
                                        </p:attrNameLst>
                                      </p:cBhvr>
                                      <p:to>
                                        <p:strVal val="visible"/>
                                      </p:to>
                                    </p:set>
                                    <p:animEffect transition="in" filter="wipe(left)">
                                      <p:cBhvr>
                                        <p:cTn id="20" dur="500"/>
                                        <p:tgtEl>
                                          <p:spTgt spid="26"/>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4" fill="hold" nodeType="clickEffect">
                                  <p:stCondLst>
                                    <p:cond delay="0"/>
                                  </p:stCondLst>
                                  <p:childTnLst>
                                    <p:set>
                                      <p:cBhvr>
                                        <p:cTn id="24" dur="1" fill="hold">
                                          <p:stCondLst>
                                            <p:cond delay="0"/>
                                          </p:stCondLst>
                                        </p:cTn>
                                        <p:tgtEl>
                                          <p:spTgt spid="28"/>
                                        </p:tgtEl>
                                        <p:attrNameLst>
                                          <p:attrName>style.visibility</p:attrName>
                                        </p:attrNameLst>
                                      </p:cBhvr>
                                      <p:to>
                                        <p:strVal val="visible"/>
                                      </p:to>
                                    </p:set>
                                    <p:animEffect transition="in" filter="wipe(down)">
                                      <p:cBhvr>
                                        <p:cTn id="25" dur="500"/>
                                        <p:tgtEl>
                                          <p:spTgt spid="28"/>
                                        </p:tgtEl>
                                      </p:cBhvr>
                                    </p:animEffect>
                                  </p:childTnLst>
                                </p:cTn>
                              </p:par>
                              <p:par>
                                <p:cTn id="26" presetID="22" presetClass="entr" presetSubtype="4" fill="hold" nodeType="withEffect">
                                  <p:stCondLst>
                                    <p:cond delay="0"/>
                                  </p:stCondLst>
                                  <p:childTnLst>
                                    <p:set>
                                      <p:cBhvr>
                                        <p:cTn id="27" dur="1" fill="hold">
                                          <p:stCondLst>
                                            <p:cond delay="0"/>
                                          </p:stCondLst>
                                        </p:cTn>
                                        <p:tgtEl>
                                          <p:spTgt spid="9"/>
                                        </p:tgtEl>
                                        <p:attrNameLst>
                                          <p:attrName>style.visibility</p:attrName>
                                        </p:attrNameLst>
                                      </p:cBhvr>
                                      <p:to>
                                        <p:strVal val="visible"/>
                                      </p:to>
                                    </p:set>
                                    <p:animEffect transition="in" filter="wipe(down)">
                                      <p:cBhvr>
                                        <p:cTn id="28" dur="500"/>
                                        <p:tgtEl>
                                          <p:spTgt spid="9"/>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2" fill="hold" grpId="0" nodeType="clickEffect">
                                  <p:stCondLst>
                                    <p:cond delay="0"/>
                                  </p:stCondLst>
                                  <p:childTnLst>
                                    <p:set>
                                      <p:cBhvr>
                                        <p:cTn id="32" dur="1" fill="hold">
                                          <p:stCondLst>
                                            <p:cond delay="0"/>
                                          </p:stCondLst>
                                        </p:cTn>
                                        <p:tgtEl>
                                          <p:spTgt spid="12317"/>
                                        </p:tgtEl>
                                        <p:attrNameLst>
                                          <p:attrName>style.visibility</p:attrName>
                                        </p:attrNameLst>
                                      </p:cBhvr>
                                      <p:to>
                                        <p:strVal val="visible"/>
                                      </p:to>
                                    </p:set>
                                    <p:animEffect transition="in" filter="wipe(right)">
                                      <p:cBhvr>
                                        <p:cTn id="33" dur="500"/>
                                        <p:tgtEl>
                                          <p:spTgt spid="12317"/>
                                        </p:tgtEl>
                                      </p:cBhvr>
                                    </p:animEffect>
                                  </p:childTnLst>
                                </p:cTn>
                              </p:par>
                            </p:childTnLst>
                          </p:cTn>
                        </p:par>
                        <p:par>
                          <p:cTn id="34" fill="hold">
                            <p:stCondLst>
                              <p:cond delay="500"/>
                            </p:stCondLst>
                            <p:childTnLst>
                              <p:par>
                                <p:cTn id="35" presetID="10" presetClass="entr" presetSubtype="0" fill="hold" grpId="0" nodeType="afterEffect">
                                  <p:stCondLst>
                                    <p:cond delay="0"/>
                                  </p:stCondLst>
                                  <p:childTnLst>
                                    <p:set>
                                      <p:cBhvr>
                                        <p:cTn id="36" dur="1" fill="hold">
                                          <p:stCondLst>
                                            <p:cond delay="0"/>
                                          </p:stCondLst>
                                        </p:cTn>
                                        <p:tgtEl>
                                          <p:spTgt spid="5"/>
                                        </p:tgtEl>
                                        <p:attrNameLst>
                                          <p:attrName>style.visibility</p:attrName>
                                        </p:attrNameLst>
                                      </p:cBhvr>
                                      <p:to>
                                        <p:strVal val="visible"/>
                                      </p:to>
                                    </p:set>
                                    <p:animEffect transition="in" filter="fade">
                                      <p:cBhvr>
                                        <p:cTn id="37" dur="500"/>
                                        <p:tgtEl>
                                          <p:spTgt spid="5"/>
                                        </p:tgtEl>
                                      </p:cBhvr>
                                    </p:animEffect>
                                  </p:childTnLst>
                                </p:cTn>
                              </p:par>
                              <p:par>
                                <p:cTn id="38" presetID="1" presetClass="entr" presetSubtype="0" fill="hold" grpId="0" nodeType="withEffect">
                                  <p:stCondLst>
                                    <p:cond delay="0"/>
                                  </p:stCondLst>
                                  <p:childTnLst>
                                    <p:set>
                                      <p:cBhvr>
                                        <p:cTn id="39" dur="1" fill="hold">
                                          <p:stCondLst>
                                            <p:cond delay="0"/>
                                          </p:stCondLst>
                                        </p:cTn>
                                        <p:tgtEl>
                                          <p:spTgt spid="8"/>
                                        </p:tgtEl>
                                        <p:attrNameLst>
                                          <p:attrName>style.visibility</p:attrName>
                                        </p:attrNameLst>
                                      </p:cBhvr>
                                      <p:to>
                                        <p:strVal val="visible"/>
                                      </p:to>
                                    </p:set>
                                  </p:childTnLst>
                                </p:cTn>
                              </p:par>
                            </p:childTnLst>
                          </p:cTn>
                        </p:par>
                      </p:childTnLst>
                    </p:cTn>
                  </p:par>
                  <p:par>
                    <p:cTn id="40" fill="hold">
                      <p:stCondLst>
                        <p:cond delay="indefinite"/>
                      </p:stCondLst>
                      <p:childTnLst>
                        <p:par>
                          <p:cTn id="41" fill="hold">
                            <p:stCondLst>
                              <p:cond delay="0"/>
                            </p:stCondLst>
                            <p:childTnLst>
                              <p:par>
                                <p:cTn id="42" presetID="22" presetClass="entr" presetSubtype="2" fill="hold" grpId="0" nodeType="clickEffect">
                                  <p:stCondLst>
                                    <p:cond delay="0"/>
                                  </p:stCondLst>
                                  <p:childTnLst>
                                    <p:set>
                                      <p:cBhvr>
                                        <p:cTn id="43" dur="1" fill="hold">
                                          <p:stCondLst>
                                            <p:cond delay="0"/>
                                          </p:stCondLst>
                                        </p:cTn>
                                        <p:tgtEl>
                                          <p:spTgt spid="12313"/>
                                        </p:tgtEl>
                                        <p:attrNameLst>
                                          <p:attrName>style.visibility</p:attrName>
                                        </p:attrNameLst>
                                      </p:cBhvr>
                                      <p:to>
                                        <p:strVal val="visible"/>
                                      </p:to>
                                    </p:set>
                                    <p:animEffect transition="in" filter="wipe(right)">
                                      <p:cBhvr>
                                        <p:cTn id="44" dur="500"/>
                                        <p:tgtEl>
                                          <p:spTgt spid="12313"/>
                                        </p:tgtEl>
                                      </p:cBhvr>
                                    </p:animEffect>
                                  </p:childTnLst>
                                </p:cTn>
                              </p:par>
                            </p:childTnLst>
                          </p:cTn>
                        </p:par>
                        <p:par>
                          <p:cTn id="45" fill="hold">
                            <p:stCondLst>
                              <p:cond delay="500"/>
                            </p:stCondLst>
                            <p:childTnLst>
                              <p:par>
                                <p:cTn id="46" presetID="10" presetClass="entr" presetSubtype="0" fill="hold" grpId="0" nodeType="afterEffect">
                                  <p:stCondLst>
                                    <p:cond delay="0"/>
                                  </p:stCondLst>
                                  <p:childTnLst>
                                    <p:set>
                                      <p:cBhvr>
                                        <p:cTn id="47" dur="1" fill="hold">
                                          <p:stCondLst>
                                            <p:cond delay="0"/>
                                          </p:stCondLst>
                                        </p:cTn>
                                        <p:tgtEl>
                                          <p:spTgt spid="15"/>
                                        </p:tgtEl>
                                        <p:attrNameLst>
                                          <p:attrName>style.visibility</p:attrName>
                                        </p:attrNameLst>
                                      </p:cBhvr>
                                      <p:to>
                                        <p:strVal val="visible"/>
                                      </p:to>
                                    </p:set>
                                    <p:animEffect transition="in" filter="fade">
                                      <p:cBhvr>
                                        <p:cTn id="48" dur="500"/>
                                        <p:tgtEl>
                                          <p:spTgt spid="15"/>
                                        </p:tgtEl>
                                      </p:cBhvr>
                                    </p:animEffect>
                                  </p:childTnLst>
                                </p:cTn>
                              </p:par>
                              <p:par>
                                <p:cTn id="49" presetID="1" presetClass="entr" presetSubtype="0" fill="hold" grpId="0" nodeType="withEffect">
                                  <p:stCondLst>
                                    <p:cond delay="0"/>
                                  </p:stCondLst>
                                  <p:childTnLst>
                                    <p:set>
                                      <p:cBhvr>
                                        <p:cTn id="50"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313" grpId="0" animBg="1"/>
      <p:bldP spid="12317" grpId="0" animBg="1"/>
      <p:bldP spid="5" grpId="0" animBg="1"/>
      <p:bldP spid="15" grpId="0" animBg="1"/>
      <p:bldP spid="8" grpId="0"/>
      <p:bldP spid="18" grpId="0"/>
    </p:bld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92162"/>
          </a:xfrm>
        </p:spPr>
        <p:txBody>
          <a:bodyPr/>
          <a:lstStyle/>
          <a:p>
            <a:r>
              <a:rPr lang="en-US" dirty="0" smtClean="0"/>
              <a:t>Albedo</a:t>
            </a:r>
            <a:endParaRPr lang="en-US" dirty="0"/>
          </a:p>
        </p:txBody>
      </p:sp>
      <p:sp>
        <p:nvSpPr>
          <p:cNvPr id="3" name="Content Placeholder 2"/>
          <p:cNvSpPr>
            <a:spLocks noGrp="1"/>
          </p:cNvSpPr>
          <p:nvPr>
            <p:ph idx="1"/>
          </p:nvPr>
        </p:nvSpPr>
        <p:spPr>
          <a:xfrm>
            <a:off x="685800" y="1219200"/>
            <a:ext cx="8153400" cy="4906963"/>
          </a:xfrm>
        </p:spPr>
        <p:txBody>
          <a:bodyPr>
            <a:normAutofit/>
          </a:bodyPr>
          <a:lstStyle/>
          <a:p>
            <a:r>
              <a:rPr lang="en-US" dirty="0" smtClean="0"/>
              <a:t>Ever notice when you go out on a hot day wearing a black t-shirt, you feel warmer than if you were wearing white?</a:t>
            </a:r>
          </a:p>
          <a:p>
            <a:r>
              <a:rPr lang="en-US" dirty="0" smtClean="0"/>
              <a:t>Conversely, when you go snowboarding, notice how the sun reflects very brightly off the white snow than it does off rocks or exposed ground?</a:t>
            </a:r>
          </a:p>
          <a:p>
            <a:r>
              <a:rPr lang="en-US" dirty="0" smtClean="0"/>
              <a:t>These two phenomena can be explained using a concept called </a:t>
            </a:r>
            <a:r>
              <a:rPr lang="en-US" b="1" dirty="0" smtClean="0"/>
              <a:t>albedo.</a:t>
            </a:r>
            <a:endParaRPr lang="en-US" dirty="0" smtClean="0"/>
          </a:p>
        </p:txBody>
      </p:sp>
    </p:spTree>
    <p:extLst>
      <p:ext uri="{BB962C8B-B14F-4D97-AF65-F5344CB8AC3E}">
        <p14:creationId xmlns:p14="http://schemas.microsoft.com/office/powerpoint/2010/main" val="3331857561"/>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487362"/>
          </a:xfrm>
        </p:spPr>
        <p:txBody>
          <a:bodyPr>
            <a:normAutofit fontScale="90000"/>
          </a:bodyPr>
          <a:lstStyle/>
          <a:p>
            <a:r>
              <a:rPr lang="en-US" dirty="0" smtClean="0"/>
              <a:t>Albedo</a:t>
            </a:r>
            <a:endParaRPr lang="en-US" dirty="0"/>
          </a:p>
        </p:txBody>
      </p:sp>
      <p:sp>
        <p:nvSpPr>
          <p:cNvPr id="3" name="Content Placeholder 2"/>
          <p:cNvSpPr>
            <a:spLocks noGrp="1"/>
          </p:cNvSpPr>
          <p:nvPr>
            <p:ph idx="1"/>
          </p:nvPr>
        </p:nvSpPr>
        <p:spPr>
          <a:xfrm>
            <a:off x="228600" y="990600"/>
            <a:ext cx="8686800" cy="2133601"/>
          </a:xfrm>
        </p:spPr>
        <p:txBody>
          <a:bodyPr>
            <a:normAutofit fontScale="85000" lnSpcReduction="10000"/>
          </a:bodyPr>
          <a:lstStyle/>
          <a:p>
            <a:r>
              <a:rPr lang="en-US" dirty="0"/>
              <a:t>T</a:t>
            </a:r>
            <a:r>
              <a:rPr lang="en-US" dirty="0" smtClean="0"/>
              <a:t>he </a:t>
            </a:r>
            <a:r>
              <a:rPr lang="en-US" b="1" dirty="0" smtClean="0"/>
              <a:t>albedo </a:t>
            </a:r>
            <a:r>
              <a:rPr lang="en-US" dirty="0" smtClean="0"/>
              <a:t>of a surface is </a:t>
            </a:r>
            <a:r>
              <a:rPr lang="en-US" u="sng" dirty="0" smtClean="0">
                <a:solidFill>
                  <a:srgbClr val="0000FF"/>
                </a:solidFill>
              </a:rPr>
              <a:t>the percent of solar radiation that it reflects</a:t>
            </a:r>
          </a:p>
          <a:p>
            <a:pPr lvl="1"/>
            <a:r>
              <a:rPr lang="en-US" dirty="0" smtClean="0"/>
              <a:t>a white shiny surface (e.g. snow) </a:t>
            </a:r>
            <a:r>
              <a:rPr lang="en-US" u="sng" dirty="0" smtClean="0">
                <a:solidFill>
                  <a:srgbClr val="0000FF"/>
                </a:solidFill>
              </a:rPr>
              <a:t>has a high albedo</a:t>
            </a:r>
            <a:endParaRPr lang="en-US" dirty="0" smtClean="0">
              <a:solidFill>
                <a:srgbClr val="0000FF"/>
              </a:solidFill>
            </a:endParaRPr>
          </a:p>
          <a:p>
            <a:pPr lvl="1"/>
            <a:r>
              <a:rPr lang="en-US" dirty="0" smtClean="0"/>
              <a:t>a dark, dull surface (e.g. forest, dirt) </a:t>
            </a:r>
            <a:r>
              <a:rPr lang="en-US" u="sng" dirty="0" smtClean="0">
                <a:solidFill>
                  <a:srgbClr val="0000FF"/>
                </a:solidFill>
              </a:rPr>
              <a:t>has a low albedo</a:t>
            </a:r>
            <a:endParaRPr lang="en-US" dirty="0" smtClean="0">
              <a:solidFill>
                <a:srgbClr val="0000FF"/>
              </a:solidFill>
            </a:endParaRPr>
          </a:p>
          <a:p>
            <a:r>
              <a:rPr lang="en-US" dirty="0"/>
              <a:t>T</a:t>
            </a:r>
            <a:r>
              <a:rPr lang="en-US" dirty="0" smtClean="0"/>
              <a:t>he average albedo for Earth’s surface is 30% (or 0.30).</a:t>
            </a:r>
            <a:endParaRPr lang="en-US" dirty="0"/>
          </a:p>
        </p:txBody>
      </p:sp>
      <p:pic>
        <p:nvPicPr>
          <p:cNvPr id="15364" name="Picture 4"/>
          <p:cNvPicPr>
            <a:picLocks noChangeAspect="1" noChangeArrowheads="1"/>
          </p:cNvPicPr>
          <p:nvPr/>
        </p:nvPicPr>
        <p:blipFill>
          <a:blip>
            <a:extLst>
              <a:ext uri="{28A0092B-C50C-407E-A947-70E740481C1C}">
                <a14:useLocalDpi xmlns:a14="http://schemas.microsoft.com/office/drawing/2010/main" val="0"/>
              </a:ext>
            </a:extLst>
          </a:blip>
          <a:srcRect/>
          <a:stretch>
            <a:fillRect/>
          </a:stretch>
        </p:blipFill>
        <p:spPr bwMode="auto">
          <a:xfrm>
            <a:off x="1143000" y="3276600"/>
            <a:ext cx="6858000" cy="3428999"/>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val="3314963318"/>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92162"/>
          </a:xfrm>
        </p:spPr>
        <p:txBody>
          <a:bodyPr/>
          <a:lstStyle/>
          <a:p>
            <a:r>
              <a:rPr lang="en-US" dirty="0" smtClean="0"/>
              <a:t>Implications of Albedo</a:t>
            </a:r>
            <a:endParaRPr lang="en-US" dirty="0"/>
          </a:p>
        </p:txBody>
      </p:sp>
      <p:sp>
        <p:nvSpPr>
          <p:cNvPr id="3" name="Content Placeholder 2"/>
          <p:cNvSpPr>
            <a:spLocks noGrp="1"/>
          </p:cNvSpPr>
          <p:nvPr>
            <p:ph idx="1"/>
          </p:nvPr>
        </p:nvSpPr>
        <p:spPr>
          <a:xfrm>
            <a:off x="228600" y="1295400"/>
            <a:ext cx="4038600" cy="4830763"/>
          </a:xfrm>
        </p:spPr>
        <p:txBody>
          <a:bodyPr>
            <a:normAutofit fontScale="70000" lnSpcReduction="20000"/>
          </a:bodyPr>
          <a:lstStyle/>
          <a:p>
            <a:r>
              <a:rPr lang="en-US" dirty="0"/>
              <a:t>B</a:t>
            </a:r>
            <a:r>
              <a:rPr lang="en-US" dirty="0" smtClean="0"/>
              <a:t>ecause snow and ice have a much higher albedo, regions that are frozen reflect more snow than regions without snow or ice</a:t>
            </a:r>
          </a:p>
          <a:p>
            <a:r>
              <a:rPr lang="en-US" dirty="0"/>
              <a:t>T</a:t>
            </a:r>
            <a:r>
              <a:rPr lang="en-US" dirty="0" smtClean="0"/>
              <a:t>he albedo of most regions in Canada is </a:t>
            </a:r>
            <a:r>
              <a:rPr lang="en-US" u="sng" dirty="0" smtClean="0">
                <a:solidFill>
                  <a:srgbClr val="0000FF"/>
                </a:solidFill>
              </a:rPr>
              <a:t>significantly higher in winter than in summer</a:t>
            </a:r>
            <a:endParaRPr lang="en-US" dirty="0" smtClean="0">
              <a:solidFill>
                <a:srgbClr val="0000FF"/>
              </a:solidFill>
            </a:endParaRPr>
          </a:p>
          <a:p>
            <a:r>
              <a:rPr lang="en-US" dirty="0"/>
              <a:t>I</a:t>
            </a:r>
            <a:r>
              <a:rPr lang="en-US" dirty="0" smtClean="0"/>
              <a:t>n the arctic, the albedo is </a:t>
            </a:r>
            <a:r>
              <a:rPr lang="en-US" u="sng" dirty="0" smtClean="0">
                <a:solidFill>
                  <a:srgbClr val="0000FF"/>
                </a:solidFill>
              </a:rPr>
              <a:t>high year-round</a:t>
            </a:r>
          </a:p>
          <a:p>
            <a:r>
              <a:rPr lang="en-US" dirty="0"/>
              <a:t>D</a:t>
            </a:r>
            <a:r>
              <a:rPr lang="en-US" dirty="0" smtClean="0"/>
              <a:t>eserts also have high albedo because they lack </a:t>
            </a:r>
            <a:r>
              <a:rPr lang="en-US" u="sng" dirty="0" smtClean="0">
                <a:solidFill>
                  <a:srgbClr val="0000FF"/>
                </a:solidFill>
              </a:rPr>
              <a:t>vegetation to absorb the sun’s rays</a:t>
            </a:r>
            <a:endParaRPr lang="en-US" dirty="0">
              <a:solidFill>
                <a:srgbClr val="0000FF"/>
              </a:solidFill>
            </a:endParaRPr>
          </a:p>
        </p:txBody>
      </p:sp>
      <p:pic>
        <p:nvPicPr>
          <p:cNvPr id="13314" name="Picture 2" descr="http://www.the-m-factory.com/portfolio/all_images/ill_maps-Albedo-Effect.jpg"/>
          <p:cNvPicPr>
            <a:picLocks noChangeAspect="1" noChangeArrowheads="1"/>
          </p:cNvPicPr>
          <p:nvPr/>
        </p:nvPicPr>
        <p:blipFill>
          <a:blip>
            <a:extLst>
              <a:ext uri="{28A0092B-C50C-407E-A947-70E740481C1C}">
                <a14:useLocalDpi xmlns:a14="http://schemas.microsoft.com/office/drawing/2010/main" val="0"/>
              </a:ext>
            </a:extLst>
          </a:blip>
          <a:srcRect/>
          <a:stretch>
            <a:fillRect/>
          </a:stretch>
        </p:blipFill>
        <p:spPr bwMode="auto">
          <a:xfrm>
            <a:off x="4343401" y="1371600"/>
            <a:ext cx="4775200" cy="4114800"/>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val="1464502829"/>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39762"/>
          </a:xfrm>
        </p:spPr>
        <p:txBody>
          <a:bodyPr>
            <a:normAutofit fontScale="90000"/>
          </a:bodyPr>
          <a:lstStyle/>
          <a:p>
            <a:r>
              <a:rPr lang="en-US" dirty="0" smtClean="0"/>
              <a:t>Summary of Earth/Sun Relationships</a:t>
            </a:r>
            <a:endParaRPr lang="en-US" dirty="0"/>
          </a:p>
        </p:txBody>
      </p:sp>
      <p:sp>
        <p:nvSpPr>
          <p:cNvPr id="3" name="Content Placeholder 2"/>
          <p:cNvSpPr>
            <a:spLocks noGrp="1"/>
          </p:cNvSpPr>
          <p:nvPr>
            <p:ph idx="1"/>
          </p:nvPr>
        </p:nvSpPr>
        <p:spPr>
          <a:xfrm>
            <a:off x="457200" y="990600"/>
            <a:ext cx="8229600" cy="5135563"/>
          </a:xfrm>
        </p:spPr>
        <p:txBody>
          <a:bodyPr>
            <a:normAutofit fontScale="85000" lnSpcReduction="10000"/>
          </a:bodyPr>
          <a:lstStyle/>
          <a:p>
            <a:r>
              <a:rPr lang="en-US" dirty="0" smtClean="0"/>
              <a:t>The climate of a region is largely determined by </a:t>
            </a:r>
            <a:r>
              <a:rPr lang="en-US" u="sng" dirty="0" smtClean="0">
                <a:solidFill>
                  <a:srgbClr val="0000FF"/>
                </a:solidFill>
              </a:rPr>
              <a:t>the insolation, or amount of sunlight, the area gets</a:t>
            </a:r>
            <a:endParaRPr lang="en-US" dirty="0" smtClean="0">
              <a:solidFill>
                <a:srgbClr val="0000FF"/>
              </a:solidFill>
            </a:endParaRPr>
          </a:p>
          <a:p>
            <a:r>
              <a:rPr lang="en-US" dirty="0" smtClean="0"/>
              <a:t>Insolation is affected by</a:t>
            </a:r>
          </a:p>
          <a:p>
            <a:pPr lvl="1"/>
            <a:r>
              <a:rPr lang="en-US" b="1" dirty="0" smtClean="0"/>
              <a:t>the Angle of Inclination </a:t>
            </a:r>
            <a:r>
              <a:rPr lang="en-US" dirty="0" smtClean="0"/>
              <a:t>– due to the tilt of the Earth, areas further from the equator see more </a:t>
            </a:r>
            <a:r>
              <a:rPr lang="en-US" u="sng" dirty="0" smtClean="0">
                <a:solidFill>
                  <a:srgbClr val="0000FF"/>
                </a:solidFill>
              </a:rPr>
              <a:t>variation in seasonal temperatures and the number of daylight hours</a:t>
            </a:r>
            <a:endParaRPr lang="en-US" dirty="0" smtClean="0">
              <a:solidFill>
                <a:srgbClr val="0000FF"/>
              </a:solidFill>
            </a:endParaRPr>
          </a:p>
          <a:p>
            <a:pPr lvl="1"/>
            <a:r>
              <a:rPr lang="en-US" b="1" dirty="0" smtClean="0"/>
              <a:t>the Angle of Incidence </a:t>
            </a:r>
            <a:r>
              <a:rPr lang="en-US" dirty="0" smtClean="0"/>
              <a:t>– due to the spherical shape of the Earth, areas further from the equator get </a:t>
            </a:r>
            <a:r>
              <a:rPr lang="en-US" u="sng" dirty="0" smtClean="0">
                <a:solidFill>
                  <a:srgbClr val="0000FF"/>
                </a:solidFill>
              </a:rPr>
              <a:t>less direct and intense sun</a:t>
            </a:r>
          </a:p>
          <a:p>
            <a:r>
              <a:rPr lang="en-US" dirty="0" smtClean="0"/>
              <a:t>Once the sun hits the Earth’s surface, it may be absorbed or reflected, </a:t>
            </a:r>
            <a:r>
              <a:rPr lang="en-US" u="sng" dirty="0" smtClean="0">
                <a:solidFill>
                  <a:srgbClr val="0000FF"/>
                </a:solidFill>
              </a:rPr>
              <a:t>depending on the albedo of the surface</a:t>
            </a:r>
            <a:endParaRPr lang="en-US" dirty="0">
              <a:solidFill>
                <a:srgbClr val="0000FF"/>
              </a:solidFill>
            </a:endParaRPr>
          </a:p>
        </p:txBody>
      </p:sp>
    </p:spTree>
    <p:extLst>
      <p:ext uri="{BB962C8B-B14F-4D97-AF65-F5344CB8AC3E}">
        <p14:creationId xmlns:p14="http://schemas.microsoft.com/office/powerpoint/2010/main" val="2125977475"/>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39762"/>
          </a:xfrm>
        </p:spPr>
        <p:txBody>
          <a:bodyPr>
            <a:normAutofit fontScale="90000"/>
          </a:bodyPr>
          <a:lstStyle/>
          <a:p>
            <a:r>
              <a:rPr lang="en-US" dirty="0" smtClean="0"/>
              <a:t>Natural Greenhouse Effect</a:t>
            </a:r>
            <a:endParaRPr lang="en-US" dirty="0"/>
          </a:p>
        </p:txBody>
      </p:sp>
      <p:sp>
        <p:nvSpPr>
          <p:cNvPr id="3" name="Content Placeholder 2"/>
          <p:cNvSpPr>
            <a:spLocks noGrp="1"/>
          </p:cNvSpPr>
          <p:nvPr>
            <p:ph idx="1"/>
          </p:nvPr>
        </p:nvSpPr>
        <p:spPr>
          <a:xfrm>
            <a:off x="457200" y="1066800"/>
            <a:ext cx="8229600" cy="5059363"/>
          </a:xfrm>
        </p:spPr>
        <p:txBody>
          <a:bodyPr/>
          <a:lstStyle/>
          <a:p>
            <a:r>
              <a:rPr lang="en-US" dirty="0" smtClean="0"/>
              <a:t>Recall, energy cannot be destroyed – so if some/most of the sun’s rays reflect off the Earth’s surface, where do they go?</a:t>
            </a:r>
          </a:p>
          <a:p>
            <a:r>
              <a:rPr lang="en-US" dirty="0"/>
              <a:t>T</a:t>
            </a:r>
            <a:r>
              <a:rPr lang="en-US" dirty="0" smtClean="0"/>
              <a:t>he energy gets </a:t>
            </a:r>
            <a:r>
              <a:rPr lang="en-US" u="sng" dirty="0" smtClean="0">
                <a:solidFill>
                  <a:srgbClr val="0000FF"/>
                </a:solidFill>
              </a:rPr>
              <a:t>radiated back into the atmosphere in the form of thermal energy</a:t>
            </a:r>
            <a:endParaRPr lang="en-US" dirty="0" smtClean="0">
              <a:solidFill>
                <a:srgbClr val="0000FF"/>
              </a:solidFill>
            </a:endParaRPr>
          </a:p>
        </p:txBody>
      </p:sp>
      <p:pic>
        <p:nvPicPr>
          <p:cNvPr id="1026" name="Picture 2"/>
          <p:cNvPicPr>
            <a:picLocks noChangeAspect="1" noChangeArrowheads="1"/>
          </p:cNvPicPr>
          <p:nvPr/>
        </p:nvPicPr>
        <p:blipFill>
          <a:blip>
            <a:extLst>
              <a:ext uri="{28A0092B-C50C-407E-A947-70E740481C1C}">
                <a14:useLocalDpi xmlns:a14="http://schemas.microsoft.com/office/drawing/2010/main" val="0"/>
              </a:ext>
            </a:extLst>
          </a:blip>
          <a:srcRect/>
          <a:stretch>
            <a:fillRect/>
          </a:stretch>
        </p:blipFill>
        <p:spPr bwMode="auto">
          <a:xfrm>
            <a:off x="1676400" y="3886200"/>
            <a:ext cx="5791200" cy="269557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val="4240618540"/>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15962"/>
          </a:xfrm>
        </p:spPr>
        <p:txBody>
          <a:bodyPr>
            <a:normAutofit fontScale="90000"/>
          </a:bodyPr>
          <a:lstStyle/>
          <a:p>
            <a:r>
              <a:rPr lang="en-US" dirty="0" smtClean="0"/>
              <a:t>Natural Greenhouse Effect</a:t>
            </a:r>
            <a:endParaRPr lang="en-US" dirty="0"/>
          </a:p>
        </p:txBody>
      </p:sp>
      <p:sp>
        <p:nvSpPr>
          <p:cNvPr id="3" name="Content Placeholder 2"/>
          <p:cNvSpPr>
            <a:spLocks noGrp="1"/>
          </p:cNvSpPr>
          <p:nvPr>
            <p:ph idx="1"/>
          </p:nvPr>
        </p:nvSpPr>
        <p:spPr>
          <a:xfrm>
            <a:off x="457200" y="1066800"/>
            <a:ext cx="8229600" cy="5059363"/>
          </a:xfrm>
        </p:spPr>
        <p:txBody>
          <a:bodyPr/>
          <a:lstStyle/>
          <a:p>
            <a:pPr lvl="1"/>
            <a:r>
              <a:rPr lang="en-US" dirty="0"/>
              <a:t>N</a:t>
            </a:r>
            <a:r>
              <a:rPr lang="en-US" dirty="0" smtClean="0"/>
              <a:t>ormally, a portion of this thermal energy is lost to space, and </a:t>
            </a:r>
            <a:r>
              <a:rPr lang="en-US" u="sng" dirty="0" smtClean="0"/>
              <a:t>a portion is absorbed by the atmosphere</a:t>
            </a:r>
          </a:p>
          <a:p>
            <a:pPr lvl="1"/>
            <a:r>
              <a:rPr lang="en-US" dirty="0"/>
              <a:t>T</a:t>
            </a:r>
            <a:r>
              <a:rPr lang="en-US" dirty="0" smtClean="0"/>
              <a:t>he trapping of this heat by the atmosphere is called the </a:t>
            </a:r>
            <a:r>
              <a:rPr lang="en-US" b="1" dirty="0" smtClean="0"/>
              <a:t>Natural Greenhouse Effect</a:t>
            </a:r>
            <a:r>
              <a:rPr lang="en-US" dirty="0" smtClean="0"/>
              <a:t> </a:t>
            </a:r>
          </a:p>
          <a:p>
            <a:pPr lvl="1"/>
            <a:r>
              <a:rPr lang="en-US" dirty="0"/>
              <a:t>W</a:t>
            </a:r>
            <a:r>
              <a:rPr lang="en-US" dirty="0" smtClean="0"/>
              <a:t>ithout this effect, the Earth would be 33</a:t>
            </a:r>
            <a:r>
              <a:rPr lang="en-US" baseline="30000" dirty="0" smtClean="0"/>
              <a:t>o</a:t>
            </a:r>
            <a:r>
              <a:rPr lang="en-US" dirty="0" smtClean="0"/>
              <a:t>C colder</a:t>
            </a:r>
            <a:endParaRPr lang="en-US" dirty="0"/>
          </a:p>
        </p:txBody>
      </p:sp>
      <p:pic>
        <p:nvPicPr>
          <p:cNvPr id="1026" name="Picture 2"/>
          <p:cNvPicPr>
            <a:picLocks noChangeAspect="1" noChangeArrowheads="1"/>
          </p:cNvPicPr>
          <p:nvPr/>
        </p:nvPicPr>
        <p:blipFill>
          <a:blip>
            <a:extLst>
              <a:ext uri="{28A0092B-C50C-407E-A947-70E740481C1C}">
                <a14:useLocalDpi xmlns:a14="http://schemas.microsoft.com/office/drawing/2010/main" val="0"/>
              </a:ext>
            </a:extLst>
          </a:blip>
          <a:srcRect/>
          <a:stretch>
            <a:fillRect/>
          </a:stretch>
        </p:blipFill>
        <p:spPr bwMode="auto">
          <a:xfrm>
            <a:off x="2743200" y="4038600"/>
            <a:ext cx="5486400" cy="25146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val="1920005648"/>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a:p>
        </p:txBody>
      </p:sp>
      <p:sp>
        <p:nvSpPr>
          <p:cNvPr id="3" name="Subtitle 2"/>
          <p:cNvSpPr>
            <a:spLocks noGrp="1"/>
          </p:cNvSpPr>
          <p:nvPr>
            <p:ph type="subTitle" idx="1"/>
          </p:nvPr>
        </p:nvSpPr>
        <p:spPr/>
        <p:txBody>
          <a:bodyPr/>
          <a:lstStyle/>
          <a:p>
            <a:endParaRPr lang="en-US"/>
          </a:p>
        </p:txBody>
      </p:sp>
    </p:spTree>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15962"/>
          </a:xfrm>
        </p:spPr>
        <p:txBody>
          <a:bodyPr>
            <a:normAutofit fontScale="90000"/>
          </a:bodyPr>
          <a:lstStyle/>
          <a:p>
            <a:r>
              <a:rPr lang="en-US" dirty="0" smtClean="0"/>
              <a:t>Net Radiation Budget</a:t>
            </a:r>
            <a:endParaRPr lang="en-US" dirty="0"/>
          </a:p>
        </p:txBody>
      </p:sp>
      <p:sp>
        <p:nvSpPr>
          <p:cNvPr id="3" name="Content Placeholder 2"/>
          <p:cNvSpPr>
            <a:spLocks noGrp="1"/>
          </p:cNvSpPr>
          <p:nvPr>
            <p:ph idx="1"/>
          </p:nvPr>
        </p:nvSpPr>
        <p:spPr>
          <a:xfrm>
            <a:off x="457200" y="1066800"/>
            <a:ext cx="8229600" cy="5059363"/>
          </a:xfrm>
        </p:spPr>
        <p:txBody>
          <a:bodyPr>
            <a:normAutofit/>
          </a:bodyPr>
          <a:lstStyle/>
          <a:p>
            <a:r>
              <a:rPr lang="en-US" dirty="0" smtClean="0"/>
              <a:t>Before human activity made such an impact, the Earth’s </a:t>
            </a:r>
            <a:r>
              <a:rPr lang="en-US" b="1" dirty="0" smtClean="0"/>
              <a:t>radiation budget </a:t>
            </a:r>
            <a:r>
              <a:rPr lang="en-US" dirty="0" smtClean="0"/>
              <a:t>was balanced</a:t>
            </a:r>
          </a:p>
          <a:p>
            <a:pPr lvl="1"/>
            <a:r>
              <a:rPr lang="en-US" dirty="0" smtClean="0"/>
              <a:t>that is, some thermal energy was reflected out into space, and some absorbed by the atmosphere</a:t>
            </a:r>
          </a:p>
          <a:p>
            <a:pPr lvl="1"/>
            <a:r>
              <a:rPr lang="en-US" dirty="0" smtClean="0"/>
              <a:t>the </a:t>
            </a:r>
            <a:r>
              <a:rPr lang="en-US" b="1" dirty="0" smtClean="0"/>
              <a:t>net </a:t>
            </a:r>
            <a:r>
              <a:rPr lang="en-US" dirty="0" smtClean="0"/>
              <a:t>result was zero</a:t>
            </a:r>
          </a:p>
          <a:p>
            <a:r>
              <a:rPr lang="en-US" dirty="0" smtClean="0">
                <a:solidFill>
                  <a:schemeClr val="accent5"/>
                </a:solidFill>
              </a:rPr>
              <a:t>net radiation budget = incoming radiation – outgoing radiation</a:t>
            </a:r>
          </a:p>
        </p:txBody>
      </p:sp>
    </p:spTree>
    <p:extLst>
      <p:ext uri="{BB962C8B-B14F-4D97-AF65-F5344CB8AC3E}">
        <p14:creationId xmlns:p14="http://schemas.microsoft.com/office/powerpoint/2010/main" val="3652199801"/>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15962"/>
          </a:xfrm>
        </p:spPr>
        <p:txBody>
          <a:bodyPr>
            <a:normAutofit fontScale="90000"/>
          </a:bodyPr>
          <a:lstStyle/>
          <a:p>
            <a:r>
              <a:rPr lang="en-US" dirty="0" smtClean="0"/>
              <a:t>Net Radiation Budget</a:t>
            </a:r>
            <a:endParaRPr lang="en-US" dirty="0"/>
          </a:p>
        </p:txBody>
      </p:sp>
      <p:sp>
        <p:nvSpPr>
          <p:cNvPr id="3" name="Content Placeholder 2"/>
          <p:cNvSpPr>
            <a:spLocks noGrp="1"/>
          </p:cNvSpPr>
          <p:nvPr>
            <p:ph idx="1"/>
          </p:nvPr>
        </p:nvSpPr>
        <p:spPr>
          <a:xfrm>
            <a:off x="457200" y="1066800"/>
            <a:ext cx="8229600" cy="5059363"/>
          </a:xfrm>
        </p:spPr>
        <p:txBody>
          <a:bodyPr>
            <a:normAutofit/>
          </a:bodyPr>
          <a:lstStyle/>
          <a:p>
            <a:pPr lvl="1"/>
            <a:r>
              <a:rPr lang="en-US" dirty="0"/>
              <a:t>I</a:t>
            </a:r>
            <a:r>
              <a:rPr lang="en-US" dirty="0" smtClean="0"/>
              <a:t>t is important to note that the budget is balanced on a planetary basis, but some regions are in </a:t>
            </a:r>
            <a:r>
              <a:rPr lang="en-US" b="1" dirty="0" smtClean="0"/>
              <a:t>surplus</a:t>
            </a:r>
            <a:r>
              <a:rPr lang="en-US" dirty="0" smtClean="0"/>
              <a:t> and some in </a:t>
            </a:r>
            <a:r>
              <a:rPr lang="en-US" b="1" dirty="0" smtClean="0"/>
              <a:t>deficit.</a:t>
            </a:r>
            <a:endParaRPr lang="en-US" dirty="0" smtClean="0"/>
          </a:p>
          <a:p>
            <a:pPr lvl="1"/>
            <a:r>
              <a:rPr lang="en-US" dirty="0"/>
              <a:t>T</a:t>
            </a:r>
            <a:r>
              <a:rPr lang="en-US" dirty="0" smtClean="0"/>
              <a:t>he areas at the equator tend to </a:t>
            </a:r>
            <a:r>
              <a:rPr lang="en-US" u="sng" dirty="0" smtClean="0">
                <a:solidFill>
                  <a:srgbClr val="0000FF"/>
                </a:solidFill>
              </a:rPr>
              <a:t>have higher insolation, which gives them a surplus.</a:t>
            </a:r>
          </a:p>
          <a:p>
            <a:pPr lvl="1"/>
            <a:r>
              <a:rPr lang="en-US" dirty="0"/>
              <a:t>T</a:t>
            </a:r>
            <a:r>
              <a:rPr lang="en-US" dirty="0" smtClean="0"/>
              <a:t>he areas closer to the poles tend to </a:t>
            </a:r>
            <a:r>
              <a:rPr lang="en-US" u="sng" dirty="0" smtClean="0">
                <a:solidFill>
                  <a:srgbClr val="0000FF"/>
                </a:solidFill>
              </a:rPr>
              <a:t>have lower insolation, which gives them a deficit.</a:t>
            </a:r>
            <a:endParaRPr lang="en-US" dirty="0" smtClean="0">
              <a:solidFill>
                <a:srgbClr val="0000FF"/>
              </a:solidFill>
            </a:endParaRPr>
          </a:p>
        </p:txBody>
      </p:sp>
    </p:spTree>
    <p:extLst>
      <p:ext uri="{BB962C8B-B14F-4D97-AF65-F5344CB8AC3E}">
        <p14:creationId xmlns:p14="http://schemas.microsoft.com/office/powerpoint/2010/main" val="19149722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487362"/>
          </a:xfrm>
        </p:spPr>
        <p:txBody>
          <a:bodyPr>
            <a:normAutofit fontScale="90000"/>
          </a:bodyPr>
          <a:lstStyle/>
          <a:p>
            <a:r>
              <a:rPr lang="en-US" dirty="0" smtClean="0"/>
              <a:t>Atmosphere</a:t>
            </a:r>
            <a:endParaRPr lang="en-US" dirty="0"/>
          </a:p>
        </p:txBody>
      </p:sp>
      <p:sp>
        <p:nvSpPr>
          <p:cNvPr id="3" name="Content Placeholder 2"/>
          <p:cNvSpPr>
            <a:spLocks noGrp="1"/>
          </p:cNvSpPr>
          <p:nvPr>
            <p:ph idx="1"/>
          </p:nvPr>
        </p:nvSpPr>
        <p:spPr>
          <a:xfrm>
            <a:off x="457200" y="990600"/>
            <a:ext cx="8229600" cy="5135563"/>
          </a:xfrm>
        </p:spPr>
        <p:txBody>
          <a:bodyPr/>
          <a:lstStyle/>
          <a:p>
            <a:r>
              <a:rPr lang="en-US" dirty="0" smtClean="0"/>
              <a:t>Divided up into four layers based on </a:t>
            </a:r>
            <a:r>
              <a:rPr lang="en-US" b="1" dirty="0" smtClean="0"/>
              <a:t>altitude</a:t>
            </a:r>
            <a:r>
              <a:rPr lang="en-US" dirty="0" smtClean="0"/>
              <a:t> </a:t>
            </a:r>
            <a:r>
              <a:rPr lang="en-US" dirty="0" smtClean="0">
                <a:solidFill>
                  <a:srgbClr val="0000FF"/>
                </a:solidFill>
              </a:rPr>
              <a:t>(</a:t>
            </a:r>
            <a:r>
              <a:rPr lang="en-US" u="sng" dirty="0" smtClean="0">
                <a:solidFill>
                  <a:srgbClr val="0000FF"/>
                </a:solidFill>
              </a:rPr>
              <a:t>distance from sea level)</a:t>
            </a:r>
            <a:endParaRPr lang="en-US" dirty="0" smtClean="0">
              <a:solidFill>
                <a:srgbClr val="0000FF"/>
              </a:solidFill>
            </a:endParaRPr>
          </a:p>
          <a:p>
            <a:endParaRPr lang="en-US" dirty="0"/>
          </a:p>
        </p:txBody>
      </p:sp>
      <p:pic>
        <p:nvPicPr>
          <p:cNvPr id="5" name="Picture 8" descr="atmosphere"/>
          <p:cNvPicPr>
            <a:picLocks noChangeAspect="1" noChangeArrowheads="1"/>
          </p:cNvPicPr>
          <p:nvPr/>
        </p:nvPicPr>
        <p:blipFill>
          <a:blip r:embed="rId2" cstate="print"/>
          <a:srcRect/>
          <a:stretch>
            <a:fillRect/>
          </a:stretch>
        </p:blipFill>
        <p:spPr bwMode="auto">
          <a:xfrm>
            <a:off x="838201" y="1981200"/>
            <a:ext cx="7696200" cy="4876801"/>
          </a:xfrm>
          <a:prstGeom prst="rect">
            <a:avLst/>
          </a:prstGeom>
          <a:noFill/>
          <a:ln w="9525">
            <a:noFill/>
            <a:miter lim="800000"/>
            <a:headEnd/>
            <a:tailEnd/>
          </a:ln>
        </p:spPr>
      </p:pic>
    </p:spTree>
    <p:extLst>
      <p:ext uri="{BB962C8B-B14F-4D97-AF65-F5344CB8AC3E}">
        <p14:creationId xmlns:p14="http://schemas.microsoft.com/office/powerpoint/2010/main" val="1122162913"/>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15962"/>
          </a:xfrm>
        </p:spPr>
        <p:txBody>
          <a:bodyPr>
            <a:normAutofit fontScale="90000"/>
          </a:bodyPr>
          <a:lstStyle/>
          <a:p>
            <a:r>
              <a:rPr lang="en-US" dirty="0" smtClean="0"/>
              <a:t>Net Radiation Budget</a:t>
            </a:r>
            <a:endParaRPr lang="en-US" dirty="0"/>
          </a:p>
        </p:txBody>
      </p:sp>
      <p:sp>
        <p:nvSpPr>
          <p:cNvPr id="3" name="Content Placeholder 2"/>
          <p:cNvSpPr>
            <a:spLocks noGrp="1"/>
          </p:cNvSpPr>
          <p:nvPr>
            <p:ph idx="1"/>
          </p:nvPr>
        </p:nvSpPr>
        <p:spPr>
          <a:xfrm>
            <a:off x="3886200" y="1219200"/>
            <a:ext cx="4800600" cy="4906963"/>
          </a:xfrm>
        </p:spPr>
        <p:txBody>
          <a:bodyPr>
            <a:normAutofit fontScale="92500"/>
          </a:bodyPr>
          <a:lstStyle/>
          <a:p>
            <a:r>
              <a:rPr lang="en-US" dirty="0">
                <a:solidFill>
                  <a:schemeClr val="accent5"/>
                </a:solidFill>
              </a:rPr>
              <a:t>N</a:t>
            </a:r>
            <a:r>
              <a:rPr lang="en-US" dirty="0" smtClean="0">
                <a:solidFill>
                  <a:schemeClr val="accent5"/>
                </a:solidFill>
              </a:rPr>
              <a:t>et radiation budget = incoming radiation – outgoing radiation</a:t>
            </a:r>
          </a:p>
          <a:p>
            <a:r>
              <a:rPr lang="en-US" dirty="0"/>
              <a:t>I</a:t>
            </a:r>
            <a:r>
              <a:rPr lang="en-US" dirty="0" smtClean="0"/>
              <a:t>f a build-up of greenhouse gases causes more radiation to be absorbed by the atmosphere, we have a </a:t>
            </a:r>
            <a:r>
              <a:rPr lang="en-US" b="1" dirty="0" smtClean="0"/>
              <a:t>surplus</a:t>
            </a:r>
            <a:r>
              <a:rPr lang="en-US" dirty="0" smtClean="0"/>
              <a:t> </a:t>
            </a:r>
            <a:r>
              <a:rPr lang="en-US" dirty="0" smtClean="0">
                <a:sym typeface="Wingdings" pitchFamily="2" charset="2"/>
              </a:rPr>
              <a:t> </a:t>
            </a:r>
            <a:r>
              <a:rPr lang="en-US" u="sng" dirty="0" smtClean="0">
                <a:solidFill>
                  <a:srgbClr val="0000FF"/>
                </a:solidFill>
                <a:sym typeface="Wingdings" pitchFamily="2" charset="2"/>
              </a:rPr>
              <a:t>this will cause global temperatures to rise.</a:t>
            </a:r>
            <a:endParaRPr lang="en-US" u="sng" dirty="0">
              <a:solidFill>
                <a:srgbClr val="0000FF"/>
              </a:solidFill>
            </a:endParaRPr>
          </a:p>
        </p:txBody>
      </p:sp>
      <p:pic>
        <p:nvPicPr>
          <p:cNvPr id="2050" name="Picture 2"/>
          <p:cNvPicPr>
            <a:picLocks noChangeAspect="1" noChangeArrowheads="1"/>
          </p:cNvPicPr>
          <p:nvPr/>
        </p:nvPicPr>
        <p:blipFill>
          <a:blip>
            <a:extLst>
              <a:ext uri="{28A0092B-C50C-407E-A947-70E740481C1C}">
                <a14:useLocalDpi xmlns:a14="http://schemas.microsoft.com/office/drawing/2010/main" val="0"/>
              </a:ext>
            </a:extLst>
          </a:blip>
          <a:srcRect/>
          <a:stretch>
            <a:fillRect/>
          </a:stretch>
        </p:blipFill>
        <p:spPr bwMode="auto">
          <a:xfrm>
            <a:off x="304800" y="1447800"/>
            <a:ext cx="3505200" cy="426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val="3679001702"/>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Title 1"/>
          <p:cNvSpPr>
            <a:spLocks noGrp="1"/>
          </p:cNvSpPr>
          <p:nvPr>
            <p:ph type="title"/>
          </p:nvPr>
        </p:nvSpPr>
        <p:spPr/>
        <p:txBody>
          <a:bodyPr/>
          <a:lstStyle/>
          <a:p>
            <a:pPr eaLnBrk="1" hangingPunct="1"/>
            <a:r>
              <a:rPr lang="en-US" smtClean="0"/>
              <a:t>Assignment</a:t>
            </a:r>
          </a:p>
        </p:txBody>
      </p:sp>
      <p:sp>
        <p:nvSpPr>
          <p:cNvPr id="37891" name="Content Placeholder 2"/>
          <p:cNvSpPr>
            <a:spLocks noGrp="1"/>
          </p:cNvSpPr>
          <p:nvPr>
            <p:ph idx="1"/>
          </p:nvPr>
        </p:nvSpPr>
        <p:spPr/>
        <p:txBody>
          <a:bodyPr/>
          <a:lstStyle/>
          <a:p>
            <a:pPr eaLnBrk="1" hangingPunct="1"/>
            <a:r>
              <a:rPr lang="en-US" dirty="0" smtClean="0"/>
              <a:t>Pg 369 # 1-16 even (omit #14)</a:t>
            </a:r>
          </a:p>
          <a:p>
            <a:pPr eaLnBrk="1" hangingPunct="1">
              <a:buNone/>
            </a:pPr>
            <a:endParaRPr lang="en-US" dirty="0" smtClean="0"/>
          </a:p>
        </p:txBody>
      </p:sp>
    </p:spTree>
    <p:extLst>
      <p:ext uri="{BB962C8B-B14F-4D97-AF65-F5344CB8AC3E}">
        <p14:creationId xmlns:p14="http://schemas.microsoft.com/office/powerpoint/2010/main" val="879077682"/>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868362"/>
          </a:xfrm>
        </p:spPr>
        <p:txBody>
          <a:bodyPr/>
          <a:lstStyle/>
          <a:p>
            <a:r>
              <a:rPr lang="en-US" dirty="0" smtClean="0">
                <a:hlinkClick r:id="rId2"/>
              </a:rPr>
              <a:t>Thermal Energy Transfer</a:t>
            </a:r>
            <a:endParaRPr lang="en-US" dirty="0"/>
          </a:p>
        </p:txBody>
      </p:sp>
      <p:sp>
        <p:nvSpPr>
          <p:cNvPr id="3" name="Content Placeholder 2"/>
          <p:cNvSpPr>
            <a:spLocks noGrp="1"/>
          </p:cNvSpPr>
          <p:nvPr>
            <p:ph idx="1"/>
          </p:nvPr>
        </p:nvSpPr>
        <p:spPr>
          <a:xfrm>
            <a:off x="457200" y="1219200"/>
            <a:ext cx="8229600" cy="4906963"/>
          </a:xfrm>
        </p:spPr>
        <p:txBody>
          <a:bodyPr>
            <a:normAutofit lnSpcReduction="10000"/>
          </a:bodyPr>
          <a:lstStyle/>
          <a:p>
            <a:r>
              <a:rPr lang="en-US" dirty="0" smtClean="0"/>
              <a:t>Recall, </a:t>
            </a:r>
            <a:r>
              <a:rPr lang="en-US" b="1" dirty="0" smtClean="0"/>
              <a:t>thermal energy</a:t>
            </a:r>
            <a:r>
              <a:rPr lang="en-US" dirty="0" smtClean="0"/>
              <a:t> (or heat) moves from warm to cool</a:t>
            </a:r>
          </a:p>
          <a:p>
            <a:r>
              <a:rPr lang="en-US" b="1" dirty="0" smtClean="0"/>
              <a:t>Radiation</a:t>
            </a:r>
            <a:r>
              <a:rPr lang="en-US" dirty="0"/>
              <a:t> </a:t>
            </a:r>
            <a:r>
              <a:rPr lang="en-US" dirty="0" smtClean="0"/>
              <a:t>- </a:t>
            </a:r>
            <a:r>
              <a:rPr lang="en-US" u="sng" dirty="0" smtClean="0">
                <a:solidFill>
                  <a:srgbClr val="0000FF"/>
                </a:solidFill>
              </a:rPr>
              <a:t>emission of energy as waves</a:t>
            </a:r>
          </a:p>
          <a:p>
            <a:pPr lvl="1"/>
            <a:r>
              <a:rPr lang="en-US" dirty="0" smtClean="0"/>
              <a:t>when radiant energy encounters particles of matter, those particles will either </a:t>
            </a:r>
            <a:r>
              <a:rPr lang="en-US" u="sng" dirty="0" smtClean="0">
                <a:solidFill>
                  <a:srgbClr val="0000FF"/>
                </a:solidFill>
              </a:rPr>
              <a:t>re-radiate the energy back into space </a:t>
            </a:r>
            <a:r>
              <a:rPr lang="en-US" dirty="0" smtClean="0"/>
              <a:t>or </a:t>
            </a:r>
            <a:r>
              <a:rPr lang="en-US" u="sng" dirty="0" smtClean="0">
                <a:solidFill>
                  <a:srgbClr val="0000FF"/>
                </a:solidFill>
              </a:rPr>
              <a:t>pass the energy on to other particles</a:t>
            </a:r>
          </a:p>
          <a:p>
            <a:pPr lvl="1"/>
            <a:r>
              <a:rPr lang="en-US" dirty="0" smtClean="0"/>
              <a:t>two methods for passing energy onto other particles:</a:t>
            </a:r>
          </a:p>
          <a:p>
            <a:pPr lvl="2"/>
            <a:r>
              <a:rPr lang="en-US" b="1" dirty="0" smtClean="0"/>
              <a:t>conduction</a:t>
            </a:r>
            <a:endParaRPr lang="en-US" dirty="0" smtClean="0"/>
          </a:p>
          <a:p>
            <a:pPr lvl="2"/>
            <a:r>
              <a:rPr lang="en-US" b="1" dirty="0" smtClean="0"/>
              <a:t>convection</a:t>
            </a:r>
            <a:endParaRPr lang="en-US" dirty="0" smtClean="0"/>
          </a:p>
          <a:p>
            <a:pPr lvl="2"/>
            <a:endParaRPr lang="en-US" b="1" dirty="0"/>
          </a:p>
        </p:txBody>
      </p:sp>
    </p:spTree>
    <p:extLst>
      <p:ext uri="{BB962C8B-B14F-4D97-AF65-F5344CB8AC3E}">
        <p14:creationId xmlns:p14="http://schemas.microsoft.com/office/powerpoint/2010/main" val="3024174737"/>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63562"/>
          </a:xfrm>
        </p:spPr>
        <p:txBody>
          <a:bodyPr>
            <a:normAutofit fontScale="90000"/>
          </a:bodyPr>
          <a:lstStyle/>
          <a:p>
            <a:r>
              <a:rPr lang="en-US" dirty="0" smtClean="0"/>
              <a:t>Conduction</a:t>
            </a:r>
            <a:endParaRPr lang="en-US" dirty="0"/>
          </a:p>
        </p:txBody>
      </p:sp>
      <p:sp>
        <p:nvSpPr>
          <p:cNvPr id="3" name="Content Placeholder 2"/>
          <p:cNvSpPr>
            <a:spLocks noGrp="1"/>
          </p:cNvSpPr>
          <p:nvPr>
            <p:ph idx="1"/>
          </p:nvPr>
        </p:nvSpPr>
        <p:spPr>
          <a:xfrm>
            <a:off x="533400" y="1143001"/>
            <a:ext cx="8153400" cy="3581400"/>
          </a:xfrm>
        </p:spPr>
        <p:txBody>
          <a:bodyPr>
            <a:normAutofit fontScale="92500" lnSpcReduction="10000"/>
          </a:bodyPr>
          <a:lstStyle/>
          <a:p>
            <a:r>
              <a:rPr lang="en-US" dirty="0"/>
              <a:t>T</a:t>
            </a:r>
            <a:r>
              <a:rPr lang="en-US" dirty="0" smtClean="0"/>
              <a:t>ransfer of heat </a:t>
            </a:r>
            <a:r>
              <a:rPr lang="en-US" u="sng" dirty="0" smtClean="0">
                <a:solidFill>
                  <a:srgbClr val="0000FF"/>
                </a:solidFill>
              </a:rPr>
              <a:t>through direct contact between particles.</a:t>
            </a:r>
            <a:endParaRPr lang="en-US" dirty="0" smtClean="0">
              <a:solidFill>
                <a:srgbClr val="0000FF"/>
              </a:solidFill>
            </a:endParaRPr>
          </a:p>
          <a:p>
            <a:r>
              <a:rPr lang="en-US" dirty="0"/>
              <a:t>T</a:t>
            </a:r>
            <a:r>
              <a:rPr lang="en-US" dirty="0" smtClean="0"/>
              <a:t>his is the most common method of heat transfer </a:t>
            </a:r>
            <a:r>
              <a:rPr lang="en-US" u="sng" dirty="0" smtClean="0">
                <a:solidFill>
                  <a:srgbClr val="0000FF"/>
                </a:solidFill>
              </a:rPr>
              <a:t>in solids</a:t>
            </a:r>
            <a:r>
              <a:rPr lang="en-US" dirty="0" smtClean="0"/>
              <a:t>, because it does not require </a:t>
            </a:r>
            <a:r>
              <a:rPr lang="en-US" u="sng" dirty="0" smtClean="0">
                <a:solidFill>
                  <a:srgbClr val="0000FF"/>
                </a:solidFill>
              </a:rPr>
              <a:t>movement of the particles to a different location.</a:t>
            </a:r>
          </a:p>
          <a:p>
            <a:r>
              <a:rPr lang="en-US" dirty="0"/>
              <a:t>P</a:t>
            </a:r>
            <a:r>
              <a:rPr lang="en-US" dirty="0" smtClean="0"/>
              <a:t>articles pass their energy on to </a:t>
            </a:r>
            <a:r>
              <a:rPr lang="en-US" dirty="0" err="1" smtClean="0"/>
              <a:t>neighbouring</a:t>
            </a:r>
            <a:r>
              <a:rPr lang="en-US" dirty="0" smtClean="0"/>
              <a:t> particles by vibrating against them.</a:t>
            </a:r>
          </a:p>
          <a:p>
            <a:endParaRPr lang="en-US" dirty="0"/>
          </a:p>
        </p:txBody>
      </p:sp>
      <p:pic>
        <p:nvPicPr>
          <p:cNvPr id="3074" name="Picture 2" descr="http://www.gcse.com/energy/images/conduction.gif"/>
          <p:cNvPicPr>
            <a:picLocks noChangeAspect="1" noChangeArrowheads="1" noCrop="1"/>
          </p:cNvPicPr>
          <p:nvPr/>
        </p:nvPicPr>
        <p:blipFill>
          <a:blip>
            <a:extLst>
              <a:ext uri="{28A0092B-C50C-407E-A947-70E740481C1C}">
                <a14:useLocalDpi xmlns:a14="http://schemas.microsoft.com/office/drawing/2010/main" val="0"/>
              </a:ext>
            </a:extLst>
          </a:blip>
          <a:srcRect/>
          <a:stretch>
            <a:fillRect/>
          </a:stretch>
        </p:blipFill>
        <p:spPr bwMode="auto">
          <a:xfrm>
            <a:off x="3200400" y="4869089"/>
            <a:ext cx="2895600" cy="1952625"/>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val="3536149216"/>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15962"/>
          </a:xfrm>
        </p:spPr>
        <p:txBody>
          <a:bodyPr>
            <a:normAutofit fontScale="90000"/>
          </a:bodyPr>
          <a:lstStyle/>
          <a:p>
            <a:r>
              <a:rPr lang="en-US" dirty="0" smtClean="0"/>
              <a:t>Convection</a:t>
            </a:r>
            <a:endParaRPr lang="en-US" dirty="0"/>
          </a:p>
        </p:txBody>
      </p:sp>
      <p:sp>
        <p:nvSpPr>
          <p:cNvPr id="3" name="Content Placeholder 2"/>
          <p:cNvSpPr>
            <a:spLocks noGrp="1"/>
          </p:cNvSpPr>
          <p:nvPr>
            <p:ph idx="1"/>
          </p:nvPr>
        </p:nvSpPr>
        <p:spPr>
          <a:xfrm>
            <a:off x="457200" y="1066800"/>
            <a:ext cx="8229600" cy="5059363"/>
          </a:xfrm>
        </p:spPr>
        <p:txBody>
          <a:bodyPr>
            <a:normAutofit/>
          </a:bodyPr>
          <a:lstStyle/>
          <a:p>
            <a:r>
              <a:rPr lang="en-US" dirty="0"/>
              <a:t>T</a:t>
            </a:r>
            <a:r>
              <a:rPr lang="en-US" dirty="0" smtClean="0"/>
              <a:t>he transfer of thermal energy through </a:t>
            </a:r>
            <a:r>
              <a:rPr lang="en-US" u="sng" dirty="0" smtClean="0">
                <a:solidFill>
                  <a:srgbClr val="0000FF"/>
                </a:solidFill>
              </a:rPr>
              <a:t>the movement of particles from one location to another.</a:t>
            </a:r>
            <a:endParaRPr lang="en-US" dirty="0" smtClean="0">
              <a:solidFill>
                <a:srgbClr val="0000FF"/>
              </a:solidFill>
            </a:endParaRPr>
          </a:p>
          <a:p>
            <a:r>
              <a:rPr lang="en-US" dirty="0" smtClean="0"/>
              <a:t>usually occurs in </a:t>
            </a:r>
            <a:r>
              <a:rPr lang="en-US" b="1" dirty="0" smtClean="0"/>
              <a:t>fluids</a:t>
            </a:r>
            <a:r>
              <a:rPr lang="en-US" dirty="0" smtClean="0"/>
              <a:t> – </a:t>
            </a:r>
            <a:r>
              <a:rPr lang="en-US" u="sng" dirty="0" smtClean="0">
                <a:solidFill>
                  <a:srgbClr val="0000FF"/>
                </a:solidFill>
              </a:rPr>
              <a:t>liquids and gases</a:t>
            </a:r>
            <a:r>
              <a:rPr lang="en-US" dirty="0" smtClean="0">
                <a:solidFill>
                  <a:srgbClr val="0000FF"/>
                </a:solidFill>
              </a:rPr>
              <a:t> </a:t>
            </a:r>
            <a:r>
              <a:rPr lang="en-US" dirty="0" smtClean="0"/>
              <a:t>– by inducing a convection current in the fluid</a:t>
            </a:r>
          </a:p>
        </p:txBody>
      </p:sp>
      <p:pic>
        <p:nvPicPr>
          <p:cNvPr id="5122" name="Picture 2" descr="https://jpostema.napsk12.org/blob/full/142348.gif"/>
          <p:cNvPicPr>
            <a:picLocks noChangeAspect="1" noChangeArrowheads="1" noCrop="1"/>
          </p:cNvPicPr>
          <p:nvPr/>
        </p:nvPicPr>
        <p:blipFill>
          <a:blip>
            <a:extLst>
              <a:ext uri="{28A0092B-C50C-407E-A947-70E740481C1C}">
                <a14:useLocalDpi xmlns:a14="http://schemas.microsoft.com/office/drawing/2010/main" val="0"/>
              </a:ext>
            </a:extLst>
          </a:blip>
          <a:srcRect/>
          <a:stretch>
            <a:fillRect/>
          </a:stretch>
        </p:blipFill>
        <p:spPr bwMode="auto">
          <a:xfrm>
            <a:off x="2514600" y="3886200"/>
            <a:ext cx="3962400" cy="2839303"/>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val="3307444419"/>
      </p:ext>
    </p:ext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15962"/>
          </a:xfrm>
        </p:spPr>
        <p:txBody>
          <a:bodyPr>
            <a:normAutofit fontScale="90000"/>
          </a:bodyPr>
          <a:lstStyle/>
          <a:p>
            <a:r>
              <a:rPr lang="en-US" dirty="0" smtClean="0"/>
              <a:t>Convection</a:t>
            </a:r>
            <a:endParaRPr lang="en-US" dirty="0"/>
          </a:p>
        </p:txBody>
      </p:sp>
      <p:sp>
        <p:nvSpPr>
          <p:cNvPr id="3" name="Content Placeholder 2"/>
          <p:cNvSpPr>
            <a:spLocks noGrp="1"/>
          </p:cNvSpPr>
          <p:nvPr>
            <p:ph idx="1"/>
          </p:nvPr>
        </p:nvSpPr>
        <p:spPr>
          <a:xfrm>
            <a:off x="457200" y="1066800"/>
            <a:ext cx="8229600" cy="5059363"/>
          </a:xfrm>
        </p:spPr>
        <p:txBody>
          <a:bodyPr>
            <a:normAutofit/>
          </a:bodyPr>
          <a:lstStyle/>
          <a:p>
            <a:pPr lvl="1"/>
            <a:r>
              <a:rPr lang="en-US" dirty="0"/>
              <a:t>S</a:t>
            </a:r>
            <a:r>
              <a:rPr lang="en-US" dirty="0" smtClean="0"/>
              <a:t>ome of the particles heat up and begin moving faster</a:t>
            </a:r>
          </a:p>
          <a:p>
            <a:pPr lvl="1"/>
            <a:r>
              <a:rPr lang="en-US" dirty="0"/>
              <a:t>A</a:t>
            </a:r>
            <a:r>
              <a:rPr lang="en-US" dirty="0" smtClean="0"/>
              <a:t>s the warm particles move apart, they</a:t>
            </a:r>
            <a:r>
              <a:rPr lang="en-US" u="sng" dirty="0" smtClean="0"/>
              <a:t> </a:t>
            </a:r>
            <a:r>
              <a:rPr lang="en-US" u="sng" dirty="0" smtClean="0">
                <a:solidFill>
                  <a:srgbClr val="0000FF"/>
                </a:solidFill>
              </a:rPr>
              <a:t>become less dense and rise</a:t>
            </a:r>
          </a:p>
          <a:p>
            <a:pPr lvl="1"/>
            <a:r>
              <a:rPr lang="en-US" dirty="0"/>
              <a:t>W</a:t>
            </a:r>
            <a:r>
              <a:rPr lang="en-US" dirty="0" smtClean="0"/>
              <a:t>hen the particles contact cooler particles, </a:t>
            </a:r>
            <a:r>
              <a:rPr lang="en-US" u="sng" dirty="0" smtClean="0">
                <a:solidFill>
                  <a:srgbClr val="0000FF"/>
                </a:solidFill>
              </a:rPr>
              <a:t>they cool and fall back down</a:t>
            </a:r>
            <a:endParaRPr lang="en-US" u="sng" dirty="0">
              <a:solidFill>
                <a:srgbClr val="0000FF"/>
              </a:solidFill>
            </a:endParaRPr>
          </a:p>
        </p:txBody>
      </p:sp>
      <p:pic>
        <p:nvPicPr>
          <p:cNvPr id="5122" name="Picture 2" descr="https://jpostema.napsk12.org/blob/full/142348.gif"/>
          <p:cNvPicPr>
            <a:picLocks noChangeAspect="1" noChangeArrowheads="1" noCrop="1"/>
          </p:cNvPicPr>
          <p:nvPr/>
        </p:nvPicPr>
        <p:blipFill>
          <a:blip>
            <a:extLst>
              <a:ext uri="{28A0092B-C50C-407E-A947-70E740481C1C}">
                <a14:useLocalDpi xmlns:a14="http://schemas.microsoft.com/office/drawing/2010/main" val="0"/>
              </a:ext>
            </a:extLst>
          </a:blip>
          <a:srcRect/>
          <a:stretch>
            <a:fillRect/>
          </a:stretch>
        </p:blipFill>
        <p:spPr bwMode="auto">
          <a:xfrm>
            <a:off x="2743200" y="4114800"/>
            <a:ext cx="3886200" cy="2610703"/>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val="2023458978"/>
      </p:ext>
    </p:extLst>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Thermal Energy </a:t>
            </a:r>
            <a:r>
              <a:rPr lang="en-US" dirty="0"/>
              <a:t>T</a:t>
            </a:r>
            <a:r>
              <a:rPr lang="en-US" dirty="0" smtClean="0"/>
              <a:t>ransfer in the Atmosphere</a:t>
            </a:r>
            <a:endParaRPr lang="en-US" dirty="0"/>
          </a:p>
        </p:txBody>
      </p:sp>
      <p:sp>
        <p:nvSpPr>
          <p:cNvPr id="3" name="Content Placeholder 2"/>
          <p:cNvSpPr>
            <a:spLocks noGrp="1"/>
          </p:cNvSpPr>
          <p:nvPr>
            <p:ph idx="1"/>
          </p:nvPr>
        </p:nvSpPr>
        <p:spPr/>
        <p:txBody>
          <a:bodyPr>
            <a:normAutofit fontScale="85000" lnSpcReduction="10000"/>
          </a:bodyPr>
          <a:lstStyle/>
          <a:p>
            <a:r>
              <a:rPr lang="en-US" dirty="0"/>
              <a:t>T</a:t>
            </a:r>
            <a:r>
              <a:rPr lang="en-US" dirty="0" smtClean="0"/>
              <a:t>he temperature of the air in the atmosphere </a:t>
            </a:r>
            <a:r>
              <a:rPr lang="en-US" u="sng" dirty="0" smtClean="0">
                <a:solidFill>
                  <a:srgbClr val="0000FF"/>
                </a:solidFill>
              </a:rPr>
              <a:t>near the equator warms and rises toward the poles</a:t>
            </a:r>
          </a:p>
          <a:p>
            <a:r>
              <a:rPr lang="en-US" dirty="0"/>
              <a:t>T</a:t>
            </a:r>
            <a:r>
              <a:rPr lang="en-US" dirty="0" smtClean="0"/>
              <a:t>he air at the poles </a:t>
            </a:r>
            <a:r>
              <a:rPr lang="en-US" u="sng" dirty="0" smtClean="0">
                <a:solidFill>
                  <a:srgbClr val="0000FF"/>
                </a:solidFill>
              </a:rPr>
              <a:t>then cools and sinks back down</a:t>
            </a:r>
            <a:endParaRPr lang="en-US" dirty="0" smtClean="0">
              <a:solidFill>
                <a:srgbClr val="0000FF"/>
              </a:solidFill>
            </a:endParaRPr>
          </a:p>
          <a:p>
            <a:pPr lvl="1"/>
            <a:r>
              <a:rPr lang="en-US" dirty="0" smtClean="0"/>
              <a:t>because the cool air has higher </a:t>
            </a:r>
            <a:r>
              <a:rPr lang="en-US" b="1" dirty="0" smtClean="0"/>
              <a:t>atmospheric pressure</a:t>
            </a:r>
            <a:r>
              <a:rPr lang="en-US" dirty="0" smtClean="0"/>
              <a:t>, it moves toward the equator where the pressure is lower</a:t>
            </a:r>
          </a:p>
          <a:p>
            <a:pPr lvl="1"/>
            <a:r>
              <a:rPr lang="en-US" b="1" dirty="0" smtClean="0"/>
              <a:t>wind</a:t>
            </a:r>
            <a:r>
              <a:rPr lang="en-US" dirty="0" smtClean="0"/>
              <a:t> is the movement of this cooler air </a:t>
            </a:r>
            <a:r>
              <a:rPr lang="en-US" u="sng" dirty="0" smtClean="0">
                <a:solidFill>
                  <a:srgbClr val="0000FF"/>
                </a:solidFill>
              </a:rPr>
              <a:t>from an area of high pressure to an area of low pressure</a:t>
            </a:r>
            <a:endParaRPr lang="en-US" b="1" dirty="0" smtClean="0">
              <a:solidFill>
                <a:srgbClr val="0000FF"/>
              </a:solidFill>
            </a:endParaRPr>
          </a:p>
          <a:p>
            <a:pPr lvl="1"/>
            <a:r>
              <a:rPr lang="en-US" dirty="0" smtClean="0"/>
              <a:t>if the Earth were still (and not spinning), their would be a </a:t>
            </a:r>
            <a:r>
              <a:rPr lang="en-US" u="sng" dirty="0" smtClean="0">
                <a:solidFill>
                  <a:srgbClr val="0000FF"/>
                </a:solidFill>
              </a:rPr>
              <a:t>continuous convection current between the equatorial and polar air</a:t>
            </a:r>
          </a:p>
        </p:txBody>
      </p:sp>
    </p:spTree>
    <p:extLst>
      <p:ext uri="{BB962C8B-B14F-4D97-AF65-F5344CB8AC3E}">
        <p14:creationId xmlns:p14="http://schemas.microsoft.com/office/powerpoint/2010/main" val="3144068903"/>
      </p:ext>
    </p:extLst>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143000"/>
          </a:xfrm>
        </p:spPr>
        <p:txBody>
          <a:bodyPr>
            <a:normAutofit fontScale="90000"/>
          </a:bodyPr>
          <a:lstStyle/>
          <a:p>
            <a:r>
              <a:rPr lang="en-US" dirty="0" smtClean="0"/>
              <a:t>Thermal Energy </a:t>
            </a:r>
            <a:r>
              <a:rPr lang="en-US" dirty="0"/>
              <a:t>T</a:t>
            </a:r>
            <a:r>
              <a:rPr lang="en-US" dirty="0" smtClean="0"/>
              <a:t>ransfer in the Atmosphere</a:t>
            </a:r>
            <a:endParaRPr lang="en-US" dirty="0"/>
          </a:p>
        </p:txBody>
      </p:sp>
      <p:sp>
        <p:nvSpPr>
          <p:cNvPr id="3" name="Content Placeholder 2"/>
          <p:cNvSpPr>
            <a:spLocks noGrp="1"/>
          </p:cNvSpPr>
          <p:nvPr>
            <p:ph idx="1"/>
          </p:nvPr>
        </p:nvSpPr>
        <p:spPr>
          <a:xfrm>
            <a:off x="228600" y="1371600"/>
            <a:ext cx="8915400" cy="4754563"/>
          </a:xfrm>
        </p:spPr>
        <p:txBody>
          <a:bodyPr/>
          <a:lstStyle/>
          <a:p>
            <a:r>
              <a:rPr lang="en-US" dirty="0" smtClean="0"/>
              <a:t>Convection currents causes air to move directly North-South.</a:t>
            </a:r>
          </a:p>
        </p:txBody>
      </p:sp>
      <p:pic>
        <p:nvPicPr>
          <p:cNvPr id="6" name="Picture 4" descr="http://www.med.uwo.ca/IMAGES/GlobalHealth/Rotating_globe.gif"/>
          <p:cNvPicPr>
            <a:picLocks noChangeAspect="1" noChangeArrowheads="1" noCrop="1"/>
          </p:cNvPicPr>
          <p:nvPr/>
        </p:nvPicPr>
        <p:blipFill>
          <a:blip>
            <a:extLst>
              <a:ext uri="{28A0092B-C50C-407E-A947-70E740481C1C}">
                <a14:useLocalDpi xmlns:a14="http://schemas.microsoft.com/office/drawing/2010/main" val="0"/>
              </a:ext>
            </a:extLst>
          </a:blip>
          <a:srcRect/>
          <a:stretch>
            <a:fillRect/>
          </a:stretch>
        </p:blipFill>
        <p:spPr bwMode="auto">
          <a:xfrm>
            <a:off x="4191000" y="2819400"/>
            <a:ext cx="2895600" cy="2895602"/>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val="490419638"/>
      </p:ext>
    </p:extLst>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74638"/>
            <a:ext cx="9144000" cy="639762"/>
          </a:xfrm>
        </p:spPr>
        <p:txBody>
          <a:bodyPr>
            <a:normAutofit fontScale="90000"/>
          </a:bodyPr>
          <a:lstStyle/>
          <a:p>
            <a:r>
              <a:rPr lang="en-US" dirty="0" smtClean="0"/>
              <a:t>Thermal Energy </a:t>
            </a:r>
            <a:r>
              <a:rPr lang="en-US" dirty="0"/>
              <a:t>T</a:t>
            </a:r>
            <a:r>
              <a:rPr lang="en-US" dirty="0" smtClean="0"/>
              <a:t>ransfer in the Atmosphere</a:t>
            </a:r>
            <a:endParaRPr lang="en-US" dirty="0"/>
          </a:p>
        </p:txBody>
      </p:sp>
      <p:sp>
        <p:nvSpPr>
          <p:cNvPr id="3" name="Content Placeholder 2"/>
          <p:cNvSpPr>
            <a:spLocks noGrp="1"/>
          </p:cNvSpPr>
          <p:nvPr>
            <p:ph idx="1"/>
          </p:nvPr>
        </p:nvSpPr>
        <p:spPr>
          <a:xfrm>
            <a:off x="228600" y="1447800"/>
            <a:ext cx="8534400" cy="4678363"/>
          </a:xfrm>
        </p:spPr>
        <p:txBody>
          <a:bodyPr/>
          <a:lstStyle/>
          <a:p>
            <a:r>
              <a:rPr lang="en-US" dirty="0" smtClean="0"/>
              <a:t>However, since the Earth is spinning, </a:t>
            </a:r>
            <a:r>
              <a:rPr lang="en-US" u="sng" dirty="0" smtClean="0">
                <a:solidFill>
                  <a:srgbClr val="0000FF"/>
                </a:solidFill>
              </a:rPr>
              <a:t>the winds are deflected to the right (in the Northern Hemisphere) or the left (in the Southern Hemisphere)</a:t>
            </a:r>
            <a:endParaRPr lang="en-US" dirty="0" smtClean="0">
              <a:solidFill>
                <a:srgbClr val="0000FF"/>
              </a:solidFill>
            </a:endParaRPr>
          </a:p>
          <a:p>
            <a:pPr lvl="1"/>
            <a:r>
              <a:rPr lang="en-US" dirty="0"/>
              <a:t>T</a:t>
            </a:r>
            <a:r>
              <a:rPr lang="en-US" dirty="0" smtClean="0"/>
              <a:t>his deflection is called the </a:t>
            </a:r>
            <a:r>
              <a:rPr lang="en-US" b="1" dirty="0" err="1" smtClean="0"/>
              <a:t>Coriolis</a:t>
            </a:r>
            <a:r>
              <a:rPr lang="en-US" b="1" dirty="0" smtClean="0"/>
              <a:t> Effect.</a:t>
            </a:r>
            <a:endParaRPr lang="en-US" dirty="0"/>
          </a:p>
        </p:txBody>
      </p:sp>
      <p:pic>
        <p:nvPicPr>
          <p:cNvPr id="6146" name="Picture 2" descr="http://www.uwsp.edu/geo/faculty/ritter/geog101/textbook/images/atmosphere/circulation/coriolis-force_NASA_JPL.jpg"/>
          <p:cNvPicPr>
            <a:picLocks noChangeAspect="1" noChangeArrowheads="1"/>
          </p:cNvPicPr>
          <p:nvPr/>
        </p:nvPicPr>
        <p:blipFill>
          <a:blip>
            <a:extLst>
              <a:ext uri="{28A0092B-C50C-407E-A947-70E740481C1C}">
                <a14:useLocalDpi xmlns:a14="http://schemas.microsoft.com/office/drawing/2010/main" val="0"/>
              </a:ext>
            </a:extLst>
          </a:blip>
          <a:srcRect/>
          <a:stretch>
            <a:fillRect/>
          </a:stretch>
        </p:blipFill>
        <p:spPr bwMode="auto">
          <a:xfrm>
            <a:off x="4648200" y="4114800"/>
            <a:ext cx="3810000" cy="2476500"/>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val="1518678735"/>
      </p:ext>
    </p:extLst>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coriolis.effect.slow.mpg">
            <a:hlinkClick r:id="" action="ppaction://media"/>
          </p:cNvPr>
          <p:cNvPicPr>
            <a:picLocks noChangeAspect="1"/>
          </p:cNvPicPr>
          <p:nvPr>
            <a:videoFile r:link="rId2"/>
            <p:extLst>
              <p:ext uri="{DAA4B4D4-6D71-4841-9C94-3DE7FCFB9230}">
                <p14:media xmlns:p14="http://schemas.microsoft.com/office/powerpoint/2010/main" r:link="rId1"/>
              </p:ext>
            </p:extLst>
          </p:nvPr>
        </p:nvPicPr>
        <p:blipFill>
          <a:blip cstate="print"/>
          <a:srcRect/>
          <a:stretch>
            <a:fillRect/>
          </a:stretch>
        </p:blipFill>
        <p:spPr bwMode="auto">
          <a:xfrm>
            <a:off x="0" y="381000"/>
            <a:ext cx="9164638" cy="6248400"/>
          </a:xfrm>
          <a:prstGeom prst="rect">
            <a:avLst/>
          </a:prstGeom>
          <a:noFill/>
          <a:ln w="9525">
            <a:noFill/>
            <a:miter lim="800000"/>
            <a:headEnd/>
            <a:tailEnd/>
          </a:ln>
        </p:spPr>
      </p:pic>
    </p:spTree>
    <p:extLst>
      <p:ext uri="{BB962C8B-B14F-4D97-AF65-F5344CB8AC3E}">
        <p14:creationId xmlns:p14="http://schemas.microsoft.com/office/powerpoint/2010/main" val="34767196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1578"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p:cTn id="7" fill="hold" display="0">
                  <p:stCondLst>
                    <p:cond delay="indefinite"/>
                  </p:stCondLst>
                  <p:endCondLst>
                    <p:cond evt="onNext" delay="0">
                      <p:tgtEl>
                        <p:sldTgt/>
                      </p:tgtEl>
                    </p:cond>
                    <p:cond evt="onPrev" delay="0">
                      <p:tgtEl>
                        <p:sldTgt/>
                      </p:tgtEl>
                    </p:cond>
                  </p:endCondLst>
                </p:cTn>
                <p:tgtEl>
                  <p:spTgt spid="3"/>
                </p:tgtEl>
              </p:cMediaNode>
            </p:video>
            <p:seq concurrent="1" nextAc="seek">
              <p:cTn id="8" restart="whenNotActive" fill="hold" evtFilter="cancelBubble" nodeType="interactiveSeq">
                <p:stCondLst>
                  <p:cond evt="onClick" delay="0">
                    <p:tgtEl>
                      <p:spTgt spid="3"/>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3"/>
                                        </p:tgtEl>
                                      </p:cBhvr>
                                    </p:cmd>
                                  </p:childTnLst>
                                </p:cTn>
                              </p:par>
                            </p:childTnLst>
                          </p:cTn>
                        </p:par>
                      </p:childTnLst>
                    </p:cTn>
                  </p:par>
                </p:childTnLst>
              </p:cTn>
              <p:nextCondLst>
                <p:cond evt="onClick" delay="0">
                  <p:tgtEl>
                    <p:spTgt spid="3"/>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685800"/>
          </a:xfrm>
        </p:spPr>
        <p:txBody>
          <a:bodyPr>
            <a:normAutofit fontScale="90000"/>
          </a:bodyPr>
          <a:lstStyle/>
          <a:p>
            <a:r>
              <a:rPr lang="en-US" dirty="0" smtClean="0"/>
              <a:t>Atmosphere Layer #1 - Troposphere</a:t>
            </a:r>
            <a:endParaRPr lang="en-US" dirty="0"/>
          </a:p>
        </p:txBody>
      </p:sp>
      <p:sp>
        <p:nvSpPr>
          <p:cNvPr id="3" name="Content Placeholder 2"/>
          <p:cNvSpPr>
            <a:spLocks noGrp="1"/>
          </p:cNvSpPr>
          <p:nvPr>
            <p:ph idx="1"/>
          </p:nvPr>
        </p:nvSpPr>
        <p:spPr>
          <a:xfrm>
            <a:off x="457200" y="1066800"/>
            <a:ext cx="8229600" cy="5059363"/>
          </a:xfrm>
        </p:spPr>
        <p:txBody>
          <a:bodyPr>
            <a:normAutofit/>
          </a:bodyPr>
          <a:lstStyle/>
          <a:p>
            <a:pPr lvl="1"/>
            <a:r>
              <a:rPr lang="en-US" dirty="0" smtClean="0"/>
              <a:t>From 0 to 10 km</a:t>
            </a:r>
          </a:p>
          <a:p>
            <a:pPr lvl="1"/>
            <a:r>
              <a:rPr lang="en-US" dirty="0" smtClean="0"/>
              <a:t>Temperature 15</a:t>
            </a:r>
            <a:r>
              <a:rPr lang="en-US" baseline="30000" dirty="0" smtClean="0"/>
              <a:t>o</a:t>
            </a:r>
            <a:r>
              <a:rPr lang="en-US" dirty="0" smtClean="0"/>
              <a:t>C to – 60</a:t>
            </a:r>
            <a:r>
              <a:rPr lang="en-US" baseline="30000" dirty="0" smtClean="0"/>
              <a:t>o</a:t>
            </a:r>
            <a:r>
              <a:rPr lang="en-US" dirty="0" smtClean="0"/>
              <a:t>C</a:t>
            </a:r>
          </a:p>
          <a:p>
            <a:r>
              <a:rPr lang="en-US" dirty="0" smtClean="0"/>
              <a:t>only layer of the atmosphere with a mix of gases and temperature to support a variety of life (including humans).</a:t>
            </a:r>
          </a:p>
          <a:p>
            <a:pPr marL="0" indent="0">
              <a:buNone/>
            </a:pPr>
            <a:endParaRPr lang="en-US" dirty="0"/>
          </a:p>
        </p:txBody>
      </p:sp>
      <p:pic>
        <p:nvPicPr>
          <p:cNvPr id="4" name="Picture 4" descr="D02_FigD1_4"/>
          <p:cNvPicPr>
            <a:picLocks noChangeAspect="1" noChangeArrowheads="1"/>
          </p:cNvPicPr>
          <p:nvPr/>
        </p:nvPicPr>
        <p:blipFill rotWithShape="1">
          <a:blip r:embed="rId2">
            <a:extLst>
              <a:ext uri="{BEBA8EAE-BF5A-486C-A8C5-ECC9F3942E4B}">
                <a14:imgProps xmlns:a14="http://schemas.microsoft.com/office/drawing/2010/main">
                  <a14:imgLayer>
                    <a14:imgEffect>
                      <a14:backgroundRemoval t="60031" b="92438" l="14768" r="70464">
                        <a14:foregroundMark x1="17300" y1="90278" x2="17300" y2="90278"/>
                        <a14:foregroundMark x1="16034" y1="91049" x2="16034" y2="91049"/>
                        <a14:foregroundMark x1="14768" y1="91975" x2="14768" y2="91975"/>
                        <a14:foregroundMark x1="70253" y1="67284" x2="70253" y2="67284"/>
                        <a14:foregroundMark x1="70534" y1="65741" x2="70534" y2="65741"/>
                        <a14:foregroundMark x1="37693" y1="92438" x2="37693" y2="92438"/>
                      </a14:backgroundRemoval>
                    </a14:imgEffect>
                  </a14:imgLayer>
                </a14:imgProps>
              </a:ext>
              <a:ext uri="{28A0092B-C50C-407E-A947-70E740481C1C}">
                <a14:useLocalDpi xmlns:a14="http://schemas.microsoft.com/office/drawing/2010/main" val="0"/>
              </a:ext>
            </a:extLst>
          </a:blip>
          <a:srcRect l="13339" t="56636" r="29434" b="7734"/>
          <a:stretch/>
        </p:blipFill>
        <p:spPr bwMode="auto">
          <a:xfrm>
            <a:off x="1380930" y="4005072"/>
            <a:ext cx="7763070" cy="2852928"/>
          </a:xfrm>
          <a:prstGeom prst="rect">
            <a:avLst/>
          </a:prstGeom>
          <a:ln>
            <a:noFill/>
          </a:ln>
          <a:effectLst>
            <a:softEdge rad="112500"/>
          </a:effectLst>
          <a:extLst>
            <a:ext uri="{909E8E84-426E-40dd-AFC4-6F175D3DCCD1}">
              <a14:hiddenFill xmlns:a14="http://schemas.microsoft.com/office/drawing/2010/main" xmlns="">
                <a:solidFill>
                  <a:srgbClr val="FFFFFF"/>
                </a:solidFill>
              </a14:hiddenFill>
            </a:ext>
          </a:extLst>
        </p:spPr>
      </p:pic>
      <p:sp>
        <p:nvSpPr>
          <p:cNvPr id="7" name="Block Arc 6"/>
          <p:cNvSpPr/>
          <p:nvPr/>
        </p:nvSpPr>
        <p:spPr>
          <a:xfrm>
            <a:off x="2438400" y="4648200"/>
            <a:ext cx="8229600" cy="7848600"/>
          </a:xfrm>
          <a:prstGeom prst="blockArc">
            <a:avLst>
              <a:gd name="adj1" fmla="val 12254342"/>
              <a:gd name="adj2" fmla="val 18765740"/>
              <a:gd name="adj3" fmla="val 3470"/>
            </a:avLst>
          </a:prstGeom>
          <a:effectLst>
            <a:outerShdw blurRad="63500" dist="25400" dir="5400000" rotWithShape="0">
              <a:srgbClr val="000000">
                <a:alpha val="43000"/>
              </a:srgbClr>
            </a:outerShdw>
            <a:softEdge rad="63500"/>
          </a:effectLst>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55852184"/>
      </p:ext>
    </p:extLst>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Global Wind </a:t>
            </a:r>
            <a:r>
              <a:rPr lang="en-US" dirty="0"/>
              <a:t>P</a:t>
            </a:r>
            <a:r>
              <a:rPr lang="en-US" dirty="0" smtClean="0"/>
              <a:t>atterns</a:t>
            </a:r>
            <a:endParaRPr lang="en-US" dirty="0"/>
          </a:p>
        </p:txBody>
      </p:sp>
      <p:sp>
        <p:nvSpPr>
          <p:cNvPr id="3" name="Content Placeholder 2"/>
          <p:cNvSpPr>
            <a:spLocks noGrp="1"/>
          </p:cNvSpPr>
          <p:nvPr>
            <p:ph sz="half" idx="1"/>
          </p:nvPr>
        </p:nvSpPr>
        <p:spPr>
          <a:xfrm>
            <a:off x="0" y="1219200"/>
            <a:ext cx="5029200" cy="4906963"/>
          </a:xfrm>
        </p:spPr>
        <p:txBody>
          <a:bodyPr>
            <a:normAutofit/>
          </a:bodyPr>
          <a:lstStyle/>
          <a:p>
            <a:r>
              <a:rPr lang="en-US" dirty="0" smtClean="0"/>
              <a:t>As a result of convection currents and the </a:t>
            </a:r>
            <a:r>
              <a:rPr lang="en-US" dirty="0" err="1" smtClean="0"/>
              <a:t>Coriolis</a:t>
            </a:r>
            <a:r>
              <a:rPr lang="en-US" dirty="0" smtClean="0"/>
              <a:t> Effect, global winds follow a predictable pattern</a:t>
            </a:r>
          </a:p>
          <a:p>
            <a:pPr lvl="1"/>
            <a:r>
              <a:rPr lang="en-US" b="1" dirty="0"/>
              <a:t>T</a:t>
            </a:r>
            <a:r>
              <a:rPr lang="en-US" b="1" dirty="0" smtClean="0"/>
              <a:t>rade winds</a:t>
            </a:r>
            <a:r>
              <a:rPr lang="en-US" dirty="0" smtClean="0"/>
              <a:t> are the normal wind patterns that </a:t>
            </a:r>
            <a:r>
              <a:rPr lang="en-US" u="sng" dirty="0" smtClean="0">
                <a:solidFill>
                  <a:srgbClr val="0000FF"/>
                </a:solidFill>
              </a:rPr>
              <a:t>transfer heat around the globe</a:t>
            </a:r>
          </a:p>
        </p:txBody>
      </p:sp>
      <p:pic>
        <p:nvPicPr>
          <p:cNvPr id="7172" name="Picture 4" descr="http://2.bp.blogspot.com/_Ljh8J9GiXNs/TNhm0RFakPI/AAAAAAAAATI/a7ziuU2BjXo/s1600/147973main_jet_streams_nina_lg.jpg"/>
          <p:cNvPicPr>
            <a:picLocks noChangeAspect="1" noChangeArrowheads="1"/>
          </p:cNvPicPr>
          <p:nvPr/>
        </p:nvPicPr>
        <p:blipFill>
          <a:blip>
            <a:extLst>
              <a:ext uri="{28A0092B-C50C-407E-A947-70E740481C1C}">
                <a14:useLocalDpi xmlns:a14="http://schemas.microsoft.com/office/drawing/2010/main" val="0"/>
              </a:ext>
            </a:extLst>
          </a:blip>
          <a:srcRect/>
          <a:stretch>
            <a:fillRect/>
          </a:stretch>
        </p:blipFill>
        <p:spPr bwMode="auto">
          <a:xfrm>
            <a:off x="5029200" y="1371600"/>
            <a:ext cx="3951112" cy="3276600"/>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val="1147808990"/>
      </p:ext>
    </p:extLst>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Global Wind </a:t>
            </a:r>
            <a:r>
              <a:rPr lang="en-US" dirty="0"/>
              <a:t>P</a:t>
            </a:r>
            <a:r>
              <a:rPr lang="en-US" dirty="0" smtClean="0"/>
              <a:t>atterns</a:t>
            </a:r>
            <a:endParaRPr lang="en-US" dirty="0"/>
          </a:p>
        </p:txBody>
      </p:sp>
      <p:sp>
        <p:nvSpPr>
          <p:cNvPr id="4" name="Content Placeholder 3"/>
          <p:cNvSpPr>
            <a:spLocks noGrp="1"/>
          </p:cNvSpPr>
          <p:nvPr>
            <p:ph sz="half" idx="2"/>
          </p:nvPr>
        </p:nvSpPr>
        <p:spPr>
          <a:xfrm>
            <a:off x="3810000" y="1295400"/>
            <a:ext cx="5105400" cy="5105400"/>
          </a:xfrm>
        </p:spPr>
        <p:txBody>
          <a:bodyPr>
            <a:normAutofit/>
          </a:bodyPr>
          <a:lstStyle/>
          <a:p>
            <a:pPr lvl="1"/>
            <a:r>
              <a:rPr lang="en-US" b="1" dirty="0"/>
              <a:t>J</a:t>
            </a:r>
            <a:r>
              <a:rPr lang="en-US" b="1" dirty="0" smtClean="0"/>
              <a:t>et </a:t>
            </a:r>
            <a:r>
              <a:rPr lang="en-US" b="1" dirty="0"/>
              <a:t>streams</a:t>
            </a:r>
            <a:r>
              <a:rPr lang="en-US" dirty="0"/>
              <a:t> are bands of fast moving air </a:t>
            </a:r>
            <a:r>
              <a:rPr lang="en-US" u="sng" dirty="0">
                <a:solidFill>
                  <a:srgbClr val="0000FF"/>
                </a:solidFill>
              </a:rPr>
              <a:t>in the stratosphere that travel much faster than wind in the troposphere</a:t>
            </a:r>
          </a:p>
          <a:p>
            <a:pPr lvl="2"/>
            <a:r>
              <a:rPr lang="en-US" dirty="0"/>
              <a:t>changes in normal jet stream patterns are important in predicting </a:t>
            </a:r>
            <a:r>
              <a:rPr lang="en-US" u="sng" dirty="0">
                <a:solidFill>
                  <a:srgbClr val="0000FF"/>
                </a:solidFill>
              </a:rPr>
              <a:t>weather changes and extreme weather events such as storms and cyclones</a:t>
            </a:r>
            <a:endParaRPr lang="en-US" dirty="0">
              <a:solidFill>
                <a:srgbClr val="0000FF"/>
              </a:solidFill>
            </a:endParaRPr>
          </a:p>
          <a:p>
            <a:endParaRPr lang="en-US" dirty="0"/>
          </a:p>
        </p:txBody>
      </p:sp>
      <p:pic>
        <p:nvPicPr>
          <p:cNvPr id="7172" name="Picture 4" descr="http://2.bp.blogspot.com/_Ljh8J9GiXNs/TNhm0RFakPI/AAAAAAAAATI/a7ziuU2BjXo/s1600/147973main_jet_streams_nina_lg.jpg"/>
          <p:cNvPicPr>
            <a:picLocks noChangeAspect="1" noChangeArrowheads="1"/>
          </p:cNvPicPr>
          <p:nvPr/>
        </p:nvPicPr>
        <p:blipFill>
          <a:blip>
            <a:extLst>
              <a:ext uri="{28A0092B-C50C-407E-A947-70E740481C1C}">
                <a14:useLocalDpi xmlns:a14="http://schemas.microsoft.com/office/drawing/2010/main" val="0"/>
              </a:ext>
            </a:extLst>
          </a:blip>
          <a:srcRect/>
          <a:stretch>
            <a:fillRect/>
          </a:stretch>
        </p:blipFill>
        <p:spPr bwMode="auto">
          <a:xfrm>
            <a:off x="457200" y="1447800"/>
            <a:ext cx="3733800" cy="3733800"/>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val="3285233554"/>
      </p:ext>
    </p:extLst>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228600" y="274638"/>
            <a:ext cx="8915400" cy="868362"/>
          </a:xfrm>
        </p:spPr>
        <p:txBody>
          <a:bodyPr>
            <a:normAutofit fontScale="90000"/>
          </a:bodyPr>
          <a:lstStyle/>
          <a:p>
            <a:r>
              <a:rPr lang="en-US" dirty="0" smtClean="0"/>
              <a:t>Thermal Energy </a:t>
            </a:r>
            <a:r>
              <a:rPr lang="en-US" dirty="0"/>
              <a:t>T</a:t>
            </a:r>
            <a:r>
              <a:rPr lang="en-US" dirty="0" smtClean="0"/>
              <a:t>ransfer in the Hydrosphere</a:t>
            </a:r>
            <a:endParaRPr lang="en-US" dirty="0"/>
          </a:p>
        </p:txBody>
      </p:sp>
      <p:sp>
        <p:nvSpPr>
          <p:cNvPr id="6" name="Content Placeholder 5"/>
          <p:cNvSpPr>
            <a:spLocks noGrp="1"/>
          </p:cNvSpPr>
          <p:nvPr>
            <p:ph idx="1"/>
          </p:nvPr>
        </p:nvSpPr>
        <p:spPr>
          <a:xfrm>
            <a:off x="457200" y="1447800"/>
            <a:ext cx="8458200" cy="5105400"/>
          </a:xfrm>
        </p:spPr>
        <p:txBody>
          <a:bodyPr>
            <a:normAutofit fontScale="92500" lnSpcReduction="10000"/>
          </a:bodyPr>
          <a:lstStyle/>
          <a:p>
            <a:r>
              <a:rPr lang="en-US" dirty="0" smtClean="0"/>
              <a:t>The hydrosphere transfers thermal energy in a similar way as in the atmosphere</a:t>
            </a:r>
            <a:endParaRPr lang="en-US" u="sng" dirty="0" smtClean="0"/>
          </a:p>
          <a:p>
            <a:r>
              <a:rPr lang="en-US" dirty="0" smtClean="0"/>
              <a:t>Surface water is pushed by trade winds.</a:t>
            </a:r>
          </a:p>
          <a:p>
            <a:r>
              <a:rPr lang="en-US" dirty="0" smtClean="0"/>
              <a:t>Deeper water travels by convection currents</a:t>
            </a:r>
          </a:p>
          <a:p>
            <a:pPr lvl="1"/>
            <a:r>
              <a:rPr lang="en-US" dirty="0" smtClean="0"/>
              <a:t>Warmer waters near the equator </a:t>
            </a:r>
            <a:r>
              <a:rPr lang="en-US" u="sng" dirty="0" smtClean="0">
                <a:solidFill>
                  <a:srgbClr val="0000FF"/>
                </a:solidFill>
              </a:rPr>
              <a:t>are driven by convection currents toward the poles</a:t>
            </a:r>
            <a:endParaRPr lang="en-US" dirty="0" smtClean="0">
              <a:solidFill>
                <a:srgbClr val="0000FF"/>
              </a:solidFill>
            </a:endParaRPr>
          </a:p>
          <a:p>
            <a:pPr lvl="2"/>
            <a:r>
              <a:rPr lang="en-US" dirty="0" smtClean="0"/>
              <a:t>currents in the Northern Hemisphere circle </a:t>
            </a:r>
            <a:r>
              <a:rPr lang="en-US" u="sng" dirty="0" smtClean="0">
                <a:solidFill>
                  <a:srgbClr val="0000FF"/>
                </a:solidFill>
              </a:rPr>
              <a:t>clockwise</a:t>
            </a:r>
          </a:p>
          <a:p>
            <a:pPr lvl="2"/>
            <a:r>
              <a:rPr lang="en-US" dirty="0"/>
              <a:t>currents in the </a:t>
            </a:r>
            <a:r>
              <a:rPr lang="en-US" dirty="0" smtClean="0"/>
              <a:t>Southern Hemisphere </a:t>
            </a:r>
            <a:r>
              <a:rPr lang="en-US" dirty="0"/>
              <a:t>circle </a:t>
            </a:r>
            <a:r>
              <a:rPr lang="en-US" u="sng" dirty="0" smtClean="0">
                <a:solidFill>
                  <a:srgbClr val="0000FF"/>
                </a:solidFill>
              </a:rPr>
              <a:t>counterclockwise</a:t>
            </a:r>
            <a:endParaRPr lang="en-US" dirty="0" smtClean="0">
              <a:solidFill>
                <a:srgbClr val="0000FF"/>
              </a:solidFill>
            </a:endParaRPr>
          </a:p>
          <a:p>
            <a:r>
              <a:rPr lang="en-US" dirty="0" smtClean="0"/>
              <a:t>Unlike air currents which don’t have to circulate </a:t>
            </a:r>
            <a:r>
              <a:rPr lang="en-US" i="1" dirty="0" smtClean="0"/>
              <a:t>around</a:t>
            </a:r>
            <a:r>
              <a:rPr lang="en-US" dirty="0" smtClean="0"/>
              <a:t> something, water currents are </a:t>
            </a:r>
            <a:r>
              <a:rPr lang="en-US" u="sng" dirty="0" smtClean="0">
                <a:solidFill>
                  <a:srgbClr val="0000FF"/>
                </a:solidFill>
              </a:rPr>
              <a:t>disrupted by the continents.</a:t>
            </a:r>
            <a:endParaRPr lang="en-US" dirty="0">
              <a:solidFill>
                <a:srgbClr val="0000FF"/>
              </a:solidFill>
            </a:endParaRPr>
          </a:p>
          <a:p>
            <a:pPr lvl="1"/>
            <a:endParaRPr lang="en-US" dirty="0"/>
          </a:p>
        </p:txBody>
      </p:sp>
    </p:spTree>
    <p:extLst>
      <p:ext uri="{BB962C8B-B14F-4D97-AF65-F5344CB8AC3E}">
        <p14:creationId xmlns:p14="http://schemas.microsoft.com/office/powerpoint/2010/main" val="2124512653"/>
      </p:ext>
    </p:extLst>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92162"/>
          </a:xfrm>
        </p:spPr>
        <p:txBody>
          <a:bodyPr/>
          <a:lstStyle/>
          <a:p>
            <a:r>
              <a:rPr lang="en-US" dirty="0" smtClean="0"/>
              <a:t>Consider This:</a:t>
            </a:r>
            <a:endParaRPr lang="en-US" dirty="0"/>
          </a:p>
        </p:txBody>
      </p:sp>
      <p:sp>
        <p:nvSpPr>
          <p:cNvPr id="4" name="Content Placeholder 3"/>
          <p:cNvSpPr>
            <a:spLocks noGrp="1"/>
          </p:cNvSpPr>
          <p:nvPr>
            <p:ph sz="half" idx="1"/>
          </p:nvPr>
        </p:nvSpPr>
        <p:spPr>
          <a:xfrm>
            <a:off x="457200" y="1143000"/>
            <a:ext cx="8229600" cy="2667001"/>
          </a:xfrm>
        </p:spPr>
        <p:txBody>
          <a:bodyPr>
            <a:normAutofit lnSpcReduction="10000"/>
          </a:bodyPr>
          <a:lstStyle/>
          <a:p>
            <a:r>
              <a:rPr lang="en-US" dirty="0" smtClean="0"/>
              <a:t>These three Canadian cities are at nearly the exact same latitude</a:t>
            </a:r>
          </a:p>
          <a:p>
            <a:r>
              <a:rPr lang="en-US" dirty="0" smtClean="0"/>
              <a:t>Because they are all the same distance from the equator, they are </a:t>
            </a:r>
            <a:r>
              <a:rPr lang="en-US" u="sng" dirty="0" smtClean="0">
                <a:solidFill>
                  <a:srgbClr val="0000FF"/>
                </a:solidFill>
              </a:rPr>
              <a:t>subject to the same air currents</a:t>
            </a:r>
            <a:r>
              <a:rPr lang="en-US" dirty="0" smtClean="0"/>
              <a:t>, so we might expect that they all have </a:t>
            </a:r>
            <a:r>
              <a:rPr lang="en-US" u="sng" dirty="0" smtClean="0">
                <a:solidFill>
                  <a:srgbClr val="0000FF"/>
                </a:solidFill>
              </a:rPr>
              <a:t>the same average temperatures.</a:t>
            </a:r>
            <a:endParaRPr lang="en-US" u="sng" dirty="0">
              <a:solidFill>
                <a:srgbClr val="0000FF"/>
              </a:solidFill>
            </a:endParaRPr>
          </a:p>
        </p:txBody>
      </p:sp>
      <p:pic>
        <p:nvPicPr>
          <p:cNvPr id="8194" name="Picture 2" descr="http://www.canada-maps.org/canada-terrain-map-440.jpg"/>
          <p:cNvPicPr>
            <a:picLocks noChangeAspect="1" noChangeArrowheads="1"/>
          </p:cNvPicPr>
          <p:nvPr/>
        </p:nvPicPr>
        <p:blipFill>
          <a:blip>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514600" y="3581400"/>
            <a:ext cx="4191000" cy="3505200"/>
          </a:xfrm>
          <a:prstGeom prst="rect">
            <a:avLst/>
          </a:prstGeom>
          <a:noFill/>
          <a:extLst>
            <a:ext uri="{909E8E84-426E-40dd-AFC4-6F175D3DCCD1}">
              <a14:hiddenFill xmlns:a14="http://schemas.microsoft.com/office/drawing/2010/main" xmlns="">
                <a:solidFill>
                  <a:srgbClr val="FFFFFF"/>
                </a:solidFill>
              </a14:hiddenFill>
            </a:ext>
          </a:extLst>
        </p:spPr>
      </p:pic>
      <p:sp>
        <p:nvSpPr>
          <p:cNvPr id="8" name="5-Point Star 7"/>
          <p:cNvSpPr/>
          <p:nvPr/>
        </p:nvSpPr>
        <p:spPr>
          <a:xfrm>
            <a:off x="2743200" y="6134100"/>
            <a:ext cx="190500" cy="190500"/>
          </a:xfrm>
          <a:prstGeom prst="star5">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5-Point Star 9"/>
          <p:cNvSpPr/>
          <p:nvPr/>
        </p:nvSpPr>
        <p:spPr>
          <a:xfrm>
            <a:off x="3429000" y="6286500"/>
            <a:ext cx="190500" cy="190500"/>
          </a:xfrm>
          <a:prstGeom prst="star5">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5-Point Star 10"/>
          <p:cNvSpPr/>
          <p:nvPr/>
        </p:nvSpPr>
        <p:spPr>
          <a:xfrm>
            <a:off x="6515100" y="5715000"/>
            <a:ext cx="190500" cy="190500"/>
          </a:xfrm>
          <a:prstGeom prst="star5">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3" name="Curved Connector 12"/>
          <p:cNvCxnSpPr/>
          <p:nvPr/>
        </p:nvCxnSpPr>
        <p:spPr>
          <a:xfrm rot="5400000" flipH="1" flipV="1">
            <a:off x="4421318" y="4113082"/>
            <a:ext cx="457200" cy="3813436"/>
          </a:xfrm>
          <a:prstGeom prst="curvedConnector3">
            <a:avLst>
              <a:gd name="adj1" fmla="val -50000"/>
            </a:avLst>
          </a:prstGeom>
        </p:spPr>
        <p:style>
          <a:lnRef idx="1">
            <a:schemeClr val="accent2"/>
          </a:lnRef>
          <a:fillRef idx="0">
            <a:schemeClr val="accent2"/>
          </a:fillRef>
          <a:effectRef idx="0">
            <a:schemeClr val="accent2"/>
          </a:effectRef>
          <a:fontRef idx="minor">
            <a:schemeClr val="tx1"/>
          </a:fontRef>
        </p:style>
      </p:cxnSp>
      <p:sp>
        <p:nvSpPr>
          <p:cNvPr id="16" name="TextBox 15"/>
          <p:cNvSpPr txBox="1"/>
          <p:nvPr/>
        </p:nvSpPr>
        <p:spPr>
          <a:xfrm>
            <a:off x="4315531" y="6262343"/>
            <a:ext cx="668773" cy="369332"/>
          </a:xfrm>
          <a:prstGeom prst="rect">
            <a:avLst/>
          </a:prstGeom>
          <a:noFill/>
        </p:spPr>
        <p:txBody>
          <a:bodyPr wrap="none" rtlCol="0">
            <a:spAutoFit/>
          </a:bodyPr>
          <a:lstStyle/>
          <a:p>
            <a:r>
              <a:rPr lang="en-US" dirty="0" smtClean="0"/>
              <a:t>49</a:t>
            </a:r>
            <a:r>
              <a:rPr lang="en-US" baseline="30000" dirty="0" smtClean="0"/>
              <a:t>o</a:t>
            </a:r>
            <a:r>
              <a:rPr lang="en-US" dirty="0" smtClean="0"/>
              <a:t>N</a:t>
            </a:r>
            <a:endParaRPr lang="en-US" dirty="0"/>
          </a:p>
        </p:txBody>
      </p:sp>
    </p:spTree>
    <p:extLst>
      <p:ext uri="{BB962C8B-B14F-4D97-AF65-F5344CB8AC3E}">
        <p14:creationId xmlns:p14="http://schemas.microsoft.com/office/powerpoint/2010/main" val="330945626"/>
      </p:ext>
    </p:extLst>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a:p>
        </p:txBody>
      </p:sp>
      <p:sp>
        <p:nvSpPr>
          <p:cNvPr id="3" name="Subtitle 2"/>
          <p:cNvSpPr>
            <a:spLocks noGrp="1"/>
          </p:cNvSpPr>
          <p:nvPr>
            <p:ph type="subTitle" idx="1"/>
          </p:nvPr>
        </p:nvSpPr>
        <p:spPr/>
        <p:txBody>
          <a:bodyPr/>
          <a:lstStyle/>
          <a:p>
            <a:endParaRPr lang="en-US"/>
          </a:p>
        </p:txBody>
      </p:sp>
    </p:spTree>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92162"/>
          </a:xfrm>
        </p:spPr>
        <p:txBody>
          <a:bodyPr/>
          <a:lstStyle/>
          <a:p>
            <a:r>
              <a:rPr lang="en-US" dirty="0" smtClean="0"/>
              <a:t>Notice:</a:t>
            </a:r>
            <a:endParaRPr lang="en-US" dirty="0"/>
          </a:p>
        </p:txBody>
      </p:sp>
      <p:sp>
        <p:nvSpPr>
          <p:cNvPr id="6" name="Content Placeholder 5"/>
          <p:cNvSpPr>
            <a:spLocks noGrp="1"/>
          </p:cNvSpPr>
          <p:nvPr>
            <p:ph sz="half" idx="1"/>
          </p:nvPr>
        </p:nvSpPr>
        <p:spPr>
          <a:xfrm>
            <a:off x="457200" y="1143000"/>
            <a:ext cx="8229600" cy="4983163"/>
          </a:xfrm>
        </p:spPr>
        <p:txBody>
          <a:bodyPr/>
          <a:lstStyle/>
          <a:p>
            <a:r>
              <a:rPr lang="en-US" dirty="0" smtClean="0"/>
              <a:t>Vancouver has </a:t>
            </a:r>
            <a:r>
              <a:rPr lang="en-US" u="sng" dirty="0" smtClean="0">
                <a:solidFill>
                  <a:srgbClr val="0000FF"/>
                </a:solidFill>
              </a:rPr>
              <a:t>the warmest annual average, and the least monthly temperature variation</a:t>
            </a:r>
            <a:endParaRPr lang="en-US" dirty="0" smtClean="0">
              <a:solidFill>
                <a:srgbClr val="0000FF"/>
              </a:solidFill>
            </a:endParaRPr>
          </a:p>
          <a:p>
            <a:r>
              <a:rPr lang="en-US" dirty="0" smtClean="0"/>
              <a:t>Gander has </a:t>
            </a:r>
            <a:r>
              <a:rPr lang="en-US" u="sng" dirty="0" smtClean="0">
                <a:solidFill>
                  <a:srgbClr val="0000FF"/>
                </a:solidFill>
              </a:rPr>
              <a:t>the coolest annual average, but also less variation</a:t>
            </a:r>
          </a:p>
          <a:p>
            <a:r>
              <a:rPr lang="en-US" dirty="0" err="1" smtClean="0"/>
              <a:t>Lethbridge’s</a:t>
            </a:r>
            <a:r>
              <a:rPr lang="en-US" dirty="0" smtClean="0"/>
              <a:t> average annual temperature </a:t>
            </a:r>
            <a:r>
              <a:rPr lang="en-US" u="sng" dirty="0" smtClean="0">
                <a:solidFill>
                  <a:srgbClr val="0000FF"/>
                </a:solidFill>
              </a:rPr>
              <a:t>is between the other two, but sees the most variation</a:t>
            </a:r>
          </a:p>
          <a:p>
            <a:pPr lvl="1"/>
            <a:r>
              <a:rPr lang="en-US" dirty="0"/>
              <a:t>T</a:t>
            </a:r>
            <a:r>
              <a:rPr lang="en-US" dirty="0" smtClean="0"/>
              <a:t>hese three observations can all be explained by the presence or absence of </a:t>
            </a:r>
            <a:r>
              <a:rPr lang="en-US" u="sng" dirty="0" smtClean="0">
                <a:solidFill>
                  <a:srgbClr val="0000FF"/>
                </a:solidFill>
              </a:rPr>
              <a:t>a large body of water next to the city.</a:t>
            </a:r>
            <a:endParaRPr lang="en-US" dirty="0">
              <a:solidFill>
                <a:srgbClr val="0000FF"/>
              </a:solidFill>
            </a:endParaRPr>
          </a:p>
        </p:txBody>
      </p:sp>
    </p:spTree>
    <p:extLst>
      <p:ext uri="{BB962C8B-B14F-4D97-AF65-F5344CB8AC3E}">
        <p14:creationId xmlns:p14="http://schemas.microsoft.com/office/powerpoint/2010/main" val="3196176096"/>
      </p:ext>
    </p:extLst>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868362"/>
          </a:xfrm>
        </p:spPr>
        <p:txBody>
          <a:bodyPr/>
          <a:lstStyle/>
          <a:p>
            <a:r>
              <a:rPr lang="en-US" dirty="0" smtClean="0"/>
              <a:t>Specific Heat </a:t>
            </a:r>
            <a:r>
              <a:rPr lang="en-US" dirty="0"/>
              <a:t>C</a:t>
            </a:r>
            <a:r>
              <a:rPr lang="en-US" dirty="0" smtClean="0"/>
              <a:t>apacity</a:t>
            </a:r>
            <a:endParaRPr lang="en-US" dirty="0"/>
          </a:p>
        </p:txBody>
      </p:sp>
      <p:sp>
        <p:nvSpPr>
          <p:cNvPr id="3" name="Content Placeholder 2"/>
          <p:cNvSpPr>
            <a:spLocks noGrp="1"/>
          </p:cNvSpPr>
          <p:nvPr>
            <p:ph idx="1"/>
          </p:nvPr>
        </p:nvSpPr>
        <p:spPr>
          <a:xfrm>
            <a:off x="457200" y="1295401"/>
            <a:ext cx="8229600" cy="1905000"/>
          </a:xfrm>
        </p:spPr>
        <p:txBody>
          <a:bodyPr>
            <a:normAutofit fontScale="92500" lnSpcReduction="10000"/>
          </a:bodyPr>
          <a:lstStyle/>
          <a:p>
            <a:r>
              <a:rPr lang="en-US" dirty="0" smtClean="0"/>
              <a:t>At several points in this course, you’ve been asked to consider the special properties of water (e.g. good solvent, polar molecule, solid is less dense than the liquid, cohesive &amp; adhesive, etc.)</a:t>
            </a:r>
          </a:p>
        </p:txBody>
      </p:sp>
      <p:pic>
        <p:nvPicPr>
          <p:cNvPr id="4" name="Picture 14" descr="chempolar1"/>
          <p:cNvPicPr>
            <a:picLocks noChangeAspect="1" noChangeArrowheads="1"/>
          </p:cNvPicPr>
          <p:nvPr/>
        </p:nvPicPr>
        <p:blipFill>
          <a:blip cstate="print"/>
          <a:srcRect/>
          <a:stretch>
            <a:fillRect/>
          </a:stretch>
        </p:blipFill>
        <p:spPr bwMode="auto">
          <a:xfrm>
            <a:off x="971550" y="3276600"/>
            <a:ext cx="3432175" cy="3032125"/>
          </a:xfrm>
          <a:prstGeom prst="rect">
            <a:avLst/>
          </a:prstGeom>
          <a:noFill/>
          <a:ln w="9525">
            <a:noFill/>
            <a:miter lim="800000"/>
            <a:headEnd/>
            <a:tailEnd/>
          </a:ln>
        </p:spPr>
      </p:pic>
      <p:grpSp>
        <p:nvGrpSpPr>
          <p:cNvPr id="5" name="Group 16"/>
          <p:cNvGrpSpPr>
            <a:grpSpLocks/>
          </p:cNvGrpSpPr>
          <p:nvPr/>
        </p:nvGrpSpPr>
        <p:grpSpPr bwMode="auto">
          <a:xfrm>
            <a:off x="4643438" y="3581400"/>
            <a:ext cx="3779837" cy="2438400"/>
            <a:chOff x="2880" y="1915"/>
            <a:chExt cx="2381" cy="2040"/>
          </a:xfrm>
        </p:grpSpPr>
        <p:pic>
          <p:nvPicPr>
            <p:cNvPr id="6" name="Picture 12" descr="index"/>
            <p:cNvPicPr>
              <a:picLocks noChangeAspect="1" noChangeArrowheads="1"/>
            </p:cNvPicPr>
            <p:nvPr/>
          </p:nvPicPr>
          <p:blipFill>
            <a:blip cstate="print"/>
            <a:srcRect l="11578"/>
            <a:stretch>
              <a:fillRect/>
            </a:stretch>
          </p:blipFill>
          <p:spPr bwMode="auto">
            <a:xfrm rot="1939152">
              <a:off x="3176" y="1915"/>
              <a:ext cx="2085" cy="1931"/>
            </a:xfrm>
            <a:prstGeom prst="rect">
              <a:avLst/>
            </a:prstGeom>
            <a:noFill/>
            <a:ln w="9525">
              <a:noFill/>
              <a:miter lim="800000"/>
              <a:headEnd/>
              <a:tailEnd/>
            </a:ln>
          </p:spPr>
        </p:pic>
        <p:pic>
          <p:nvPicPr>
            <p:cNvPr id="7" name="Picture 15" descr="index"/>
            <p:cNvPicPr>
              <a:picLocks noChangeAspect="1" noChangeArrowheads="1"/>
            </p:cNvPicPr>
            <p:nvPr/>
          </p:nvPicPr>
          <p:blipFill>
            <a:blip cstate="print"/>
            <a:srcRect r="88464"/>
            <a:stretch>
              <a:fillRect/>
            </a:stretch>
          </p:blipFill>
          <p:spPr bwMode="auto">
            <a:xfrm>
              <a:off x="2880" y="2024"/>
              <a:ext cx="272" cy="1931"/>
            </a:xfrm>
            <a:prstGeom prst="rect">
              <a:avLst/>
            </a:prstGeom>
            <a:noFill/>
            <a:ln w="9525">
              <a:noFill/>
              <a:miter lim="800000"/>
              <a:headEnd/>
              <a:tailEnd/>
            </a:ln>
          </p:spPr>
        </p:pic>
      </p:grpSp>
    </p:spTree>
    <p:extLst>
      <p:ext uri="{BB962C8B-B14F-4D97-AF65-F5344CB8AC3E}">
        <p14:creationId xmlns:p14="http://schemas.microsoft.com/office/powerpoint/2010/main" val="1681170912"/>
      </p:ext>
    </p:extLst>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868362"/>
          </a:xfrm>
        </p:spPr>
        <p:txBody>
          <a:bodyPr/>
          <a:lstStyle/>
          <a:p>
            <a:r>
              <a:rPr lang="en-US" dirty="0" smtClean="0"/>
              <a:t>Specific Heat </a:t>
            </a:r>
            <a:r>
              <a:rPr lang="en-US" dirty="0"/>
              <a:t>C</a:t>
            </a:r>
            <a:r>
              <a:rPr lang="en-US" dirty="0" smtClean="0"/>
              <a:t>apacity</a:t>
            </a:r>
            <a:endParaRPr lang="en-US" dirty="0"/>
          </a:p>
        </p:txBody>
      </p:sp>
      <p:sp>
        <p:nvSpPr>
          <p:cNvPr id="3" name="Content Placeholder 2"/>
          <p:cNvSpPr>
            <a:spLocks noGrp="1"/>
          </p:cNvSpPr>
          <p:nvPr>
            <p:ph idx="1"/>
          </p:nvPr>
        </p:nvSpPr>
        <p:spPr>
          <a:xfrm>
            <a:off x="457200" y="1295400"/>
            <a:ext cx="8229600" cy="4830763"/>
          </a:xfrm>
        </p:spPr>
        <p:txBody>
          <a:bodyPr>
            <a:normAutofit/>
          </a:bodyPr>
          <a:lstStyle/>
          <a:p>
            <a:r>
              <a:rPr lang="en-US" dirty="0" smtClean="0"/>
              <a:t>There is one more property of water that affects global energy transfer: water has </a:t>
            </a:r>
            <a:r>
              <a:rPr lang="en-US" u="sng" dirty="0" smtClean="0">
                <a:solidFill>
                  <a:srgbClr val="0000FF"/>
                </a:solidFill>
              </a:rPr>
              <a:t>an unusually high specific heat capacity.</a:t>
            </a:r>
            <a:endParaRPr lang="en-US" dirty="0" smtClean="0">
              <a:solidFill>
                <a:srgbClr val="0000FF"/>
              </a:solidFill>
            </a:endParaRPr>
          </a:p>
          <a:p>
            <a:pPr lvl="1"/>
            <a:r>
              <a:rPr lang="en-US" b="1" dirty="0" smtClean="0"/>
              <a:t>Specific heat capacity</a:t>
            </a:r>
            <a:r>
              <a:rPr lang="en-US" dirty="0" smtClean="0"/>
              <a:t> refers to the ability of a substance </a:t>
            </a:r>
            <a:r>
              <a:rPr lang="en-US" dirty="0" smtClean="0">
                <a:solidFill>
                  <a:srgbClr val="0000FF"/>
                </a:solidFill>
              </a:rPr>
              <a:t>to </a:t>
            </a:r>
            <a:r>
              <a:rPr lang="en-US" u="sng" dirty="0" smtClean="0">
                <a:solidFill>
                  <a:srgbClr val="0000FF"/>
                </a:solidFill>
              </a:rPr>
              <a:t>absorb thermal energy without changing temperature.</a:t>
            </a:r>
          </a:p>
          <a:p>
            <a:pPr lvl="1"/>
            <a:r>
              <a:rPr lang="en-US" dirty="0" smtClean="0"/>
              <a:t>The high specific heat capacity of water means that it absorbs much of the sun’s radiant energy, but stays at a constant temperature.</a:t>
            </a:r>
          </a:p>
        </p:txBody>
      </p:sp>
    </p:spTree>
    <p:extLst>
      <p:ext uri="{BB962C8B-B14F-4D97-AF65-F5344CB8AC3E}">
        <p14:creationId xmlns:p14="http://schemas.microsoft.com/office/powerpoint/2010/main" val="4023413994"/>
      </p:ext>
    </p:extLst>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762000"/>
          </a:xfrm>
        </p:spPr>
        <p:txBody>
          <a:bodyPr>
            <a:normAutofit fontScale="90000"/>
          </a:bodyPr>
          <a:lstStyle/>
          <a:p>
            <a:r>
              <a:rPr lang="en-US" dirty="0" smtClean="0"/>
              <a:t>What Does this Mean for the Three </a:t>
            </a:r>
            <a:r>
              <a:rPr lang="en-US" dirty="0"/>
              <a:t>C</a:t>
            </a:r>
            <a:r>
              <a:rPr lang="en-US" dirty="0" smtClean="0"/>
              <a:t>ities?</a:t>
            </a:r>
            <a:endParaRPr lang="en-US" dirty="0"/>
          </a:p>
        </p:txBody>
      </p:sp>
      <p:sp>
        <p:nvSpPr>
          <p:cNvPr id="3" name="Content Placeholder 2"/>
          <p:cNvSpPr>
            <a:spLocks noGrp="1"/>
          </p:cNvSpPr>
          <p:nvPr>
            <p:ph idx="1"/>
          </p:nvPr>
        </p:nvSpPr>
        <p:spPr>
          <a:xfrm>
            <a:off x="0" y="838200"/>
            <a:ext cx="8991600" cy="5791200"/>
          </a:xfrm>
        </p:spPr>
        <p:txBody>
          <a:bodyPr>
            <a:normAutofit fontScale="92500" lnSpcReduction="20000"/>
          </a:bodyPr>
          <a:lstStyle/>
          <a:p>
            <a:r>
              <a:rPr lang="en-US" dirty="0" smtClean="0"/>
              <a:t>Cities next to oceans experience more moderate (less extreme) temperatures because water can absorb heat without changing temperature.</a:t>
            </a:r>
          </a:p>
          <a:p>
            <a:r>
              <a:rPr lang="en-US" dirty="0" smtClean="0"/>
              <a:t>Because Vancouver and Gander are located on oceans, </a:t>
            </a:r>
            <a:r>
              <a:rPr lang="en-US" u="sng" dirty="0" smtClean="0">
                <a:solidFill>
                  <a:srgbClr val="0000FF"/>
                </a:solidFill>
              </a:rPr>
              <a:t>the air temperature is moderated by the water</a:t>
            </a:r>
            <a:endParaRPr lang="en-US" dirty="0" smtClean="0">
              <a:solidFill>
                <a:srgbClr val="0000FF"/>
              </a:solidFill>
            </a:endParaRPr>
          </a:p>
          <a:p>
            <a:pPr lvl="1"/>
            <a:r>
              <a:rPr lang="en-US" dirty="0" smtClean="0"/>
              <a:t>that means they will see less variation in their climate from month to month</a:t>
            </a:r>
          </a:p>
          <a:p>
            <a:pPr lvl="1"/>
            <a:r>
              <a:rPr lang="en-US" dirty="0" smtClean="0"/>
              <a:t>Vancouver is located next to </a:t>
            </a:r>
            <a:r>
              <a:rPr lang="en-US" u="sng" dirty="0" smtClean="0">
                <a:solidFill>
                  <a:srgbClr val="0000FF"/>
                </a:solidFill>
              </a:rPr>
              <a:t>a warm ocean current coming from the equator</a:t>
            </a:r>
            <a:r>
              <a:rPr lang="en-US" dirty="0" smtClean="0">
                <a:solidFill>
                  <a:srgbClr val="0000FF"/>
                </a:solidFill>
              </a:rPr>
              <a:t> </a:t>
            </a:r>
          </a:p>
          <a:p>
            <a:pPr lvl="1"/>
            <a:r>
              <a:rPr lang="en-US" dirty="0" smtClean="0"/>
              <a:t>Gander is located next to </a:t>
            </a:r>
            <a:r>
              <a:rPr lang="en-US" u="sng" dirty="0" smtClean="0">
                <a:solidFill>
                  <a:srgbClr val="0000FF"/>
                </a:solidFill>
              </a:rPr>
              <a:t>a cool ocean current coming from the arctic</a:t>
            </a:r>
            <a:endParaRPr lang="en-US" dirty="0">
              <a:solidFill>
                <a:srgbClr val="0000FF"/>
              </a:solidFill>
            </a:endParaRPr>
          </a:p>
          <a:p>
            <a:pPr lvl="1"/>
            <a:r>
              <a:rPr lang="en-US" dirty="0" smtClean="0"/>
              <a:t>this explains why </a:t>
            </a:r>
            <a:r>
              <a:rPr lang="en-US" u="sng" dirty="0" smtClean="0">
                <a:solidFill>
                  <a:srgbClr val="0000FF"/>
                </a:solidFill>
              </a:rPr>
              <a:t>Vancouver has a warmer average temperature</a:t>
            </a:r>
            <a:endParaRPr lang="en-US" dirty="0" smtClean="0">
              <a:solidFill>
                <a:srgbClr val="0000FF"/>
              </a:solidFill>
            </a:endParaRPr>
          </a:p>
        </p:txBody>
      </p:sp>
    </p:spTree>
    <p:extLst>
      <p:ext uri="{BB962C8B-B14F-4D97-AF65-F5344CB8AC3E}">
        <p14:creationId xmlns:p14="http://schemas.microsoft.com/office/powerpoint/2010/main" val="1613128558"/>
      </p:ext>
    </p:extLst>
  </p:cSld>
  <p:clrMapOvr>
    <a:masterClrMapping/>
  </p:clrMapOvr>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74638"/>
            <a:ext cx="8686800" cy="1143000"/>
          </a:xfrm>
        </p:spPr>
        <p:txBody>
          <a:bodyPr>
            <a:normAutofit fontScale="90000"/>
          </a:bodyPr>
          <a:lstStyle/>
          <a:p>
            <a:r>
              <a:rPr lang="en-US" dirty="0" smtClean="0"/>
              <a:t>What Does this Mean for the Three </a:t>
            </a:r>
            <a:r>
              <a:rPr lang="en-US" dirty="0"/>
              <a:t>C</a:t>
            </a:r>
            <a:r>
              <a:rPr lang="en-US" dirty="0" smtClean="0"/>
              <a:t>ities?</a:t>
            </a:r>
            <a:endParaRPr lang="en-US" dirty="0"/>
          </a:p>
        </p:txBody>
      </p:sp>
      <p:sp>
        <p:nvSpPr>
          <p:cNvPr id="3" name="Content Placeholder 2"/>
          <p:cNvSpPr>
            <a:spLocks noGrp="1"/>
          </p:cNvSpPr>
          <p:nvPr>
            <p:ph idx="1"/>
          </p:nvPr>
        </p:nvSpPr>
        <p:spPr>
          <a:xfrm>
            <a:off x="457200" y="1600200"/>
            <a:ext cx="8229600" cy="5029200"/>
          </a:xfrm>
        </p:spPr>
        <p:txBody>
          <a:bodyPr>
            <a:normAutofit/>
          </a:bodyPr>
          <a:lstStyle/>
          <a:p>
            <a:r>
              <a:rPr lang="en-US" dirty="0" smtClean="0"/>
              <a:t>Because </a:t>
            </a:r>
            <a:r>
              <a:rPr lang="en-US" dirty="0" err="1" smtClean="0"/>
              <a:t>Lethbridge</a:t>
            </a:r>
            <a:r>
              <a:rPr lang="en-US" dirty="0" smtClean="0"/>
              <a:t> is land-locked, it does not benefit from the </a:t>
            </a:r>
            <a:r>
              <a:rPr lang="en-US" u="sng" dirty="0" smtClean="0">
                <a:solidFill>
                  <a:srgbClr val="0000FF"/>
                </a:solidFill>
              </a:rPr>
              <a:t>regulating effect of the ocean</a:t>
            </a:r>
            <a:r>
              <a:rPr lang="en-US" dirty="0" smtClean="0"/>
              <a:t>, and therefore experiences </a:t>
            </a:r>
            <a:r>
              <a:rPr lang="en-US" u="sng" dirty="0" smtClean="0">
                <a:solidFill>
                  <a:srgbClr val="0000FF"/>
                </a:solidFill>
              </a:rPr>
              <a:t>greater temperature variation from month to month</a:t>
            </a:r>
            <a:endParaRPr lang="en-US" dirty="0">
              <a:solidFill>
                <a:srgbClr val="0000FF"/>
              </a:solidFill>
            </a:endParaRPr>
          </a:p>
        </p:txBody>
      </p:sp>
      <p:pic>
        <p:nvPicPr>
          <p:cNvPr id="4" name="Picture 3" descr="Screen Shot 2017-01-07 at 3.06.52 PM.png"/>
          <p:cNvPicPr>
            <a:picLocks noChangeAspect="1"/>
          </p:cNvPicPr>
          <p:nvPr/>
        </p:nvPicPr>
        <p:blipFill>
          <a:blip>
            <a:extLst>
              <a:ext uri="{28A0092B-C50C-407E-A947-70E740481C1C}">
                <a14:useLocalDpi xmlns:a14="http://schemas.microsoft.com/office/drawing/2010/main" val="0"/>
              </a:ext>
            </a:extLst>
          </a:blip>
          <a:stretch>
            <a:fillRect/>
          </a:stretch>
        </p:blipFill>
        <p:spPr>
          <a:xfrm>
            <a:off x="2057400" y="4038600"/>
            <a:ext cx="5410199" cy="2667000"/>
          </a:xfrm>
          <a:prstGeom prst="rect">
            <a:avLst/>
          </a:prstGeom>
        </p:spPr>
      </p:pic>
    </p:spTree>
    <p:extLst>
      <p:ext uri="{BB962C8B-B14F-4D97-AF65-F5344CB8AC3E}">
        <p14:creationId xmlns:p14="http://schemas.microsoft.com/office/powerpoint/2010/main" val="125904324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15962"/>
          </a:xfrm>
        </p:spPr>
        <p:txBody>
          <a:bodyPr>
            <a:normAutofit fontScale="90000"/>
          </a:bodyPr>
          <a:lstStyle/>
          <a:p>
            <a:r>
              <a:rPr lang="en-US" dirty="0" smtClean="0"/>
              <a:t>Atmosphere Layer #1 - Troposphere</a:t>
            </a:r>
            <a:endParaRPr lang="en-US" dirty="0"/>
          </a:p>
        </p:txBody>
      </p:sp>
      <p:sp>
        <p:nvSpPr>
          <p:cNvPr id="3" name="Content Placeholder 2"/>
          <p:cNvSpPr>
            <a:spLocks noGrp="1"/>
          </p:cNvSpPr>
          <p:nvPr>
            <p:ph idx="1"/>
          </p:nvPr>
        </p:nvSpPr>
        <p:spPr>
          <a:xfrm>
            <a:off x="457200" y="1066800"/>
            <a:ext cx="8229600" cy="5059363"/>
          </a:xfrm>
        </p:spPr>
        <p:txBody>
          <a:bodyPr>
            <a:normAutofit/>
          </a:bodyPr>
          <a:lstStyle/>
          <a:p>
            <a:r>
              <a:rPr lang="en-US" dirty="0" smtClean="0"/>
              <a:t>contains most of the </a:t>
            </a:r>
            <a:r>
              <a:rPr lang="en-US" u="sng" dirty="0" smtClean="0">
                <a:solidFill>
                  <a:srgbClr val="0000FF"/>
                </a:solidFill>
              </a:rPr>
              <a:t>CO</a:t>
            </a:r>
            <a:r>
              <a:rPr lang="en-US" u="sng" baseline="-25000" dirty="0" smtClean="0">
                <a:solidFill>
                  <a:srgbClr val="0000FF"/>
                </a:solidFill>
              </a:rPr>
              <a:t>2</a:t>
            </a:r>
            <a:r>
              <a:rPr lang="en-US" u="sng" dirty="0" smtClean="0">
                <a:solidFill>
                  <a:srgbClr val="0000FF"/>
                </a:solidFill>
              </a:rPr>
              <a:t>, H</a:t>
            </a:r>
            <a:r>
              <a:rPr lang="en-US" u="sng" baseline="-25000" dirty="0" smtClean="0">
                <a:solidFill>
                  <a:srgbClr val="0000FF"/>
                </a:solidFill>
              </a:rPr>
              <a:t>2</a:t>
            </a:r>
            <a:r>
              <a:rPr lang="en-US" u="sng" dirty="0" smtClean="0">
                <a:solidFill>
                  <a:srgbClr val="0000FF"/>
                </a:solidFill>
              </a:rPr>
              <a:t>O and atmospheric dust present in the atmosphere.</a:t>
            </a:r>
          </a:p>
          <a:p>
            <a:pPr marL="0" indent="0">
              <a:buNone/>
            </a:pPr>
            <a:endParaRPr lang="en-US" dirty="0" smtClean="0">
              <a:solidFill>
                <a:srgbClr val="0000FF"/>
              </a:solidFill>
            </a:endParaRPr>
          </a:p>
          <a:p>
            <a:r>
              <a:rPr lang="en-US" dirty="0" smtClean="0"/>
              <a:t>where most of our weather occurs, including </a:t>
            </a:r>
            <a:r>
              <a:rPr lang="en-US" u="sng" dirty="0" smtClean="0">
                <a:solidFill>
                  <a:srgbClr val="0000FF"/>
                </a:solidFill>
              </a:rPr>
              <a:t>wind and precipitation</a:t>
            </a:r>
            <a:endParaRPr lang="en-US" dirty="0" smtClean="0">
              <a:solidFill>
                <a:srgbClr val="0000FF"/>
              </a:solidFill>
            </a:endParaRPr>
          </a:p>
          <a:p>
            <a:endParaRPr lang="en-US" dirty="0"/>
          </a:p>
        </p:txBody>
      </p:sp>
      <p:pic>
        <p:nvPicPr>
          <p:cNvPr id="4" name="Picture 4" descr="D02_FigD1_4"/>
          <p:cNvPicPr>
            <a:picLocks noChangeAspect="1" noChangeArrowheads="1"/>
          </p:cNvPicPr>
          <p:nvPr/>
        </p:nvPicPr>
        <p:blipFill rotWithShape="1">
          <a:blip r:embed="rId2">
            <a:extLst>
              <a:ext uri="{BEBA8EAE-BF5A-486C-A8C5-ECC9F3942E4B}">
                <a14:imgProps xmlns:a14="http://schemas.microsoft.com/office/drawing/2010/main">
                  <a14:imgLayer>
                    <a14:imgEffect>
                      <a14:backgroundRemoval t="60031" b="92438" l="14768" r="70464">
                        <a14:foregroundMark x1="17300" y1="90278" x2="17300" y2="90278"/>
                        <a14:foregroundMark x1="16034" y1="91049" x2="16034" y2="91049"/>
                        <a14:foregroundMark x1="14768" y1="91975" x2="14768" y2="91975"/>
                        <a14:foregroundMark x1="70253" y1="67284" x2="70253" y2="67284"/>
                        <a14:foregroundMark x1="70534" y1="65741" x2="70534" y2="65741"/>
                        <a14:foregroundMark x1="37693" y1="92438" x2="37693" y2="92438"/>
                      </a14:backgroundRemoval>
                    </a14:imgEffect>
                  </a14:imgLayer>
                </a14:imgProps>
              </a:ext>
              <a:ext uri="{28A0092B-C50C-407E-A947-70E740481C1C}">
                <a14:useLocalDpi xmlns:a14="http://schemas.microsoft.com/office/drawing/2010/main" val="0"/>
              </a:ext>
            </a:extLst>
          </a:blip>
          <a:srcRect l="13339" t="56636" r="29434" b="7734"/>
          <a:stretch/>
        </p:blipFill>
        <p:spPr bwMode="auto">
          <a:xfrm>
            <a:off x="1380930" y="4005072"/>
            <a:ext cx="7763070" cy="2852928"/>
          </a:xfrm>
          <a:prstGeom prst="rect">
            <a:avLst/>
          </a:prstGeom>
          <a:ln>
            <a:noFill/>
          </a:ln>
          <a:effectLst>
            <a:softEdge rad="112500"/>
          </a:effectLst>
          <a:extLst>
            <a:ext uri="{909E8E84-426E-40dd-AFC4-6F175D3DCCD1}">
              <a14:hiddenFill xmlns:a14="http://schemas.microsoft.com/office/drawing/2010/main" xmlns="">
                <a:solidFill>
                  <a:srgbClr val="FFFFFF"/>
                </a:solidFill>
              </a14:hiddenFill>
            </a:ext>
          </a:extLst>
        </p:spPr>
      </p:pic>
      <p:sp>
        <p:nvSpPr>
          <p:cNvPr id="7" name="Block Arc 6"/>
          <p:cNvSpPr/>
          <p:nvPr/>
        </p:nvSpPr>
        <p:spPr>
          <a:xfrm>
            <a:off x="2438400" y="4648200"/>
            <a:ext cx="8229600" cy="7848600"/>
          </a:xfrm>
          <a:prstGeom prst="blockArc">
            <a:avLst>
              <a:gd name="adj1" fmla="val 12254342"/>
              <a:gd name="adj2" fmla="val 18765740"/>
              <a:gd name="adj3" fmla="val 3470"/>
            </a:avLst>
          </a:prstGeom>
          <a:effectLst>
            <a:outerShdw blurRad="63500" dist="25400" dir="5400000" rotWithShape="0">
              <a:srgbClr val="000000">
                <a:alpha val="43000"/>
              </a:srgbClr>
            </a:outerShdw>
            <a:softEdge rad="63500"/>
          </a:effectLst>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2501470734"/>
      </p:ext>
    </p:extLst>
  </p:cSld>
  <p:clrMapOvr>
    <a:masterClrMapping/>
  </p:clrMapOvr>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Assignment</a:t>
            </a:r>
            <a:endParaRPr lang="en-CA" dirty="0"/>
          </a:p>
        </p:txBody>
      </p:sp>
      <p:sp>
        <p:nvSpPr>
          <p:cNvPr id="3" name="Content Placeholder 2"/>
          <p:cNvSpPr>
            <a:spLocks noGrp="1"/>
          </p:cNvSpPr>
          <p:nvPr>
            <p:ph idx="1"/>
          </p:nvPr>
        </p:nvSpPr>
        <p:spPr/>
        <p:txBody>
          <a:bodyPr/>
          <a:lstStyle/>
          <a:p>
            <a:r>
              <a:rPr lang="en-CA" dirty="0" smtClean="0"/>
              <a:t>C&amp;R pg 375 #1-10</a:t>
            </a:r>
            <a:endParaRPr lang="en-CA" dirty="0"/>
          </a:p>
        </p:txBody>
      </p:sp>
    </p:spTree>
    <p:extLst>
      <p:ext uri="{BB962C8B-B14F-4D97-AF65-F5344CB8AC3E}">
        <p14:creationId xmlns:p14="http://schemas.microsoft.com/office/powerpoint/2010/main" val="3833651476"/>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15962"/>
          </a:xfrm>
        </p:spPr>
        <p:txBody>
          <a:bodyPr>
            <a:normAutofit fontScale="90000"/>
          </a:bodyPr>
          <a:lstStyle/>
          <a:p>
            <a:r>
              <a:rPr lang="en-US" dirty="0" smtClean="0"/>
              <a:t>Quantity of Thermal Energy, </a:t>
            </a:r>
            <a:r>
              <a:rPr lang="en-US" i="1" dirty="0" smtClean="0"/>
              <a:t>Q</a:t>
            </a:r>
            <a:endParaRPr lang="en-US" dirty="0"/>
          </a:p>
        </p:txBody>
      </p:sp>
      <p:sp>
        <p:nvSpPr>
          <p:cNvPr id="3" name="Content Placeholder 2"/>
          <p:cNvSpPr>
            <a:spLocks noGrp="1"/>
          </p:cNvSpPr>
          <p:nvPr>
            <p:ph idx="1"/>
          </p:nvPr>
        </p:nvSpPr>
        <p:spPr>
          <a:xfrm>
            <a:off x="457200" y="1143000"/>
            <a:ext cx="8229600" cy="4983163"/>
          </a:xfrm>
        </p:spPr>
        <p:txBody>
          <a:bodyPr>
            <a:normAutofit/>
          </a:bodyPr>
          <a:lstStyle/>
          <a:p>
            <a:r>
              <a:rPr lang="en-US" sz="2800" dirty="0"/>
              <a:t>T</a:t>
            </a:r>
            <a:r>
              <a:rPr lang="en-US" sz="2800" dirty="0" smtClean="0"/>
              <a:t>he </a:t>
            </a:r>
            <a:r>
              <a:rPr lang="en-US" sz="2800" b="1" dirty="0" smtClean="0"/>
              <a:t>quantity of thermal energy</a:t>
            </a:r>
            <a:r>
              <a:rPr lang="en-US" sz="2800" dirty="0" smtClean="0"/>
              <a:t> (Q) is the amount of thermal energy (measured in joules) that is absorbed or released </a:t>
            </a:r>
            <a:r>
              <a:rPr lang="en-US" sz="2800" u="sng" dirty="0" smtClean="0">
                <a:solidFill>
                  <a:srgbClr val="0000FF"/>
                </a:solidFill>
              </a:rPr>
              <a:t>when the temperature of a substance changes</a:t>
            </a:r>
          </a:p>
          <a:p>
            <a:r>
              <a:rPr lang="en-US" sz="2800" dirty="0" smtClean="0"/>
              <a:t>It is affected by </a:t>
            </a:r>
          </a:p>
          <a:p>
            <a:pPr lvl="1"/>
            <a:r>
              <a:rPr lang="en-US" sz="2400" u="sng" dirty="0" smtClean="0">
                <a:solidFill>
                  <a:srgbClr val="0000FF"/>
                </a:solidFill>
              </a:rPr>
              <a:t>the mass of the substance</a:t>
            </a:r>
            <a:r>
              <a:rPr lang="en-US" sz="2400" dirty="0" smtClean="0">
                <a:solidFill>
                  <a:srgbClr val="0000FF"/>
                </a:solidFill>
              </a:rPr>
              <a:t> </a:t>
            </a:r>
            <a:r>
              <a:rPr lang="en-US" sz="2400" dirty="0" smtClean="0"/>
              <a:t>(measured in grams)</a:t>
            </a:r>
            <a:endParaRPr lang="en-US" sz="2400" u="sng" dirty="0" smtClean="0"/>
          </a:p>
          <a:p>
            <a:pPr lvl="1"/>
            <a:r>
              <a:rPr lang="en-US" sz="2400" u="sng" dirty="0" smtClean="0">
                <a:solidFill>
                  <a:srgbClr val="0000FF"/>
                </a:solidFill>
              </a:rPr>
              <a:t>the amount of change in temperature</a:t>
            </a:r>
            <a:r>
              <a:rPr lang="en-US" sz="2400" dirty="0" smtClean="0">
                <a:solidFill>
                  <a:srgbClr val="0000FF"/>
                </a:solidFill>
              </a:rPr>
              <a:t> </a:t>
            </a:r>
            <a:r>
              <a:rPr lang="en-US" sz="2400" dirty="0" smtClean="0"/>
              <a:t>(measured as the number of </a:t>
            </a:r>
            <a:r>
              <a:rPr lang="en-US" sz="2400" baseline="30000" dirty="0" err="1" smtClean="0"/>
              <a:t>o</a:t>
            </a:r>
            <a:r>
              <a:rPr lang="en-US" sz="2400" dirty="0" err="1" smtClean="0"/>
              <a:t>C</a:t>
            </a:r>
            <a:r>
              <a:rPr lang="en-US" sz="2400" dirty="0"/>
              <a:t> </a:t>
            </a:r>
            <a:r>
              <a:rPr lang="en-US" sz="2400" dirty="0" smtClean="0"/>
              <a:t>it changes)</a:t>
            </a:r>
          </a:p>
          <a:p>
            <a:pPr lvl="1"/>
            <a:r>
              <a:rPr lang="en-US" sz="2400" dirty="0" smtClean="0"/>
              <a:t>how easily the substance changes temperature (as indicated by </a:t>
            </a:r>
            <a:r>
              <a:rPr lang="en-US" sz="2400" u="sng" dirty="0" smtClean="0">
                <a:solidFill>
                  <a:srgbClr val="0000FF"/>
                </a:solidFill>
              </a:rPr>
              <a:t>its specific heat capacity</a:t>
            </a:r>
            <a:r>
              <a:rPr lang="en-US" sz="2400" dirty="0" smtClean="0"/>
              <a:t>)</a:t>
            </a:r>
          </a:p>
          <a:p>
            <a:pPr lvl="1"/>
            <a:endParaRPr lang="en-US" sz="2400" dirty="0"/>
          </a:p>
        </p:txBody>
      </p:sp>
    </p:spTree>
    <p:extLst>
      <p:ext uri="{BB962C8B-B14F-4D97-AF65-F5344CB8AC3E}">
        <p14:creationId xmlns:p14="http://schemas.microsoft.com/office/powerpoint/2010/main" val="2158708858"/>
      </p:ext>
    </p:extLst>
  </p:cSld>
  <p:clrMapOvr>
    <a:masterClrMapping/>
  </p:clrMapOvr>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Quantity of Thermal Energy, </a:t>
            </a:r>
            <a:r>
              <a:rPr lang="en-US" i="1" dirty="0" smtClean="0"/>
              <a:t>Q</a:t>
            </a:r>
            <a:endParaRPr lang="en-US" dirty="0"/>
          </a:p>
        </p:txBody>
      </p:sp>
      <p:sp>
        <p:nvSpPr>
          <p:cNvPr id="3" name="Content Placeholder 2"/>
          <p:cNvSpPr>
            <a:spLocks noGrp="1"/>
          </p:cNvSpPr>
          <p:nvPr>
            <p:ph idx="1"/>
          </p:nvPr>
        </p:nvSpPr>
        <p:spPr/>
        <p:txBody>
          <a:bodyPr/>
          <a:lstStyle/>
          <a:p>
            <a:r>
              <a:rPr lang="en-US" dirty="0" smtClean="0"/>
              <a:t>The formula is </a:t>
            </a:r>
            <a:r>
              <a:rPr lang="en-US" sz="3200" i="1" dirty="0" smtClean="0">
                <a:latin typeface="Calisto MT" pitchFamily="18" charset="0"/>
              </a:rPr>
              <a:t>Q = </a:t>
            </a:r>
            <a:r>
              <a:rPr lang="en-US" sz="3200" i="1" dirty="0" err="1" smtClean="0">
                <a:latin typeface="Calisto MT" pitchFamily="18" charset="0"/>
              </a:rPr>
              <a:t>mc∆t</a:t>
            </a:r>
            <a:r>
              <a:rPr lang="en-US" sz="3200" i="1" dirty="0" smtClean="0">
                <a:latin typeface="Calisto MT" pitchFamily="18" charset="0"/>
              </a:rPr>
              <a:t> </a:t>
            </a:r>
            <a:r>
              <a:rPr lang="en-US" dirty="0" smtClean="0"/>
              <a:t>, where:</a:t>
            </a:r>
          </a:p>
          <a:p>
            <a:pPr lvl="1"/>
            <a:r>
              <a:rPr lang="en-US" sz="2800" dirty="0" smtClean="0"/>
              <a:t>Q = quantity of thermal energy (J)</a:t>
            </a:r>
          </a:p>
          <a:p>
            <a:pPr lvl="1"/>
            <a:r>
              <a:rPr lang="en-US" sz="2800" dirty="0" smtClean="0"/>
              <a:t>m = mass of the substance </a:t>
            </a:r>
            <a:r>
              <a:rPr lang="en-US" sz="2800" b="1" dirty="0" smtClean="0"/>
              <a:t>(g)</a:t>
            </a:r>
          </a:p>
          <a:p>
            <a:pPr lvl="1"/>
            <a:r>
              <a:rPr lang="en-US" sz="2800" dirty="0" smtClean="0"/>
              <a:t>c = specific heat capacity of the substance in (J/g•˚C)</a:t>
            </a:r>
          </a:p>
          <a:p>
            <a:pPr lvl="1"/>
            <a:r>
              <a:rPr lang="en-US" sz="2800" dirty="0" smtClean="0"/>
              <a:t>∆t = change in temperature (</a:t>
            </a:r>
            <a:r>
              <a:rPr lang="en-US" sz="2800" baseline="30000" dirty="0" err="1" smtClean="0"/>
              <a:t>o</a:t>
            </a:r>
            <a:r>
              <a:rPr lang="en-US" sz="2800" dirty="0" err="1" smtClean="0"/>
              <a:t>C</a:t>
            </a:r>
            <a:r>
              <a:rPr lang="en-US" sz="2800" dirty="0" smtClean="0"/>
              <a:t>)</a:t>
            </a:r>
          </a:p>
          <a:p>
            <a:pPr lvl="1"/>
            <a:endParaRPr lang="en-US" sz="2800" dirty="0" smtClean="0"/>
          </a:p>
          <a:p>
            <a:pPr lvl="1"/>
            <a:endParaRPr lang="en-US" dirty="0"/>
          </a:p>
        </p:txBody>
      </p:sp>
    </p:spTree>
    <p:extLst>
      <p:ext uri="{BB962C8B-B14F-4D97-AF65-F5344CB8AC3E}">
        <p14:creationId xmlns:p14="http://schemas.microsoft.com/office/powerpoint/2010/main" val="2338827543"/>
      </p:ext>
    </p:extLst>
  </p:cSld>
  <p:clrMapOvr>
    <a:masterClrMapping/>
  </p:clrMapOvr>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39762"/>
          </a:xfrm>
        </p:spPr>
        <p:txBody>
          <a:bodyPr>
            <a:normAutofit fontScale="90000"/>
          </a:bodyPr>
          <a:lstStyle/>
          <a:p>
            <a:r>
              <a:rPr lang="en-US" dirty="0" smtClean="0"/>
              <a:t>Understanding Specific </a:t>
            </a:r>
            <a:r>
              <a:rPr lang="en-US" dirty="0"/>
              <a:t>H</a:t>
            </a:r>
            <a:r>
              <a:rPr lang="en-US" dirty="0" smtClean="0"/>
              <a:t>eat </a:t>
            </a:r>
            <a:r>
              <a:rPr lang="en-US" dirty="0"/>
              <a:t>C</a:t>
            </a:r>
            <a:r>
              <a:rPr lang="en-US" dirty="0" smtClean="0"/>
              <a:t>apacity</a:t>
            </a:r>
            <a:endParaRPr lang="en-US" dirty="0"/>
          </a:p>
        </p:txBody>
      </p:sp>
      <p:sp>
        <p:nvSpPr>
          <p:cNvPr id="3" name="Content Placeholder 2"/>
          <p:cNvSpPr>
            <a:spLocks noGrp="1"/>
          </p:cNvSpPr>
          <p:nvPr>
            <p:ph idx="1"/>
          </p:nvPr>
        </p:nvSpPr>
        <p:spPr>
          <a:xfrm>
            <a:off x="457200" y="1143000"/>
            <a:ext cx="8229600" cy="4983163"/>
          </a:xfrm>
        </p:spPr>
        <p:txBody>
          <a:bodyPr>
            <a:normAutofit fontScale="85000" lnSpcReduction="10000"/>
          </a:bodyPr>
          <a:lstStyle/>
          <a:p>
            <a:r>
              <a:rPr lang="en-US" dirty="0"/>
              <a:t>The specific heat capacity of water is 4.19 J/</a:t>
            </a:r>
            <a:r>
              <a:rPr lang="en-US" dirty="0" err="1"/>
              <a:t>g•</a:t>
            </a:r>
            <a:r>
              <a:rPr lang="en-US" baseline="30000" dirty="0" err="1"/>
              <a:t>o</a:t>
            </a:r>
            <a:r>
              <a:rPr lang="en-US" dirty="0" err="1"/>
              <a:t>C</a:t>
            </a:r>
            <a:endParaRPr lang="en-US" dirty="0"/>
          </a:p>
          <a:p>
            <a:pPr lvl="1"/>
            <a:r>
              <a:rPr lang="en-US" dirty="0"/>
              <a:t>this means it takes 4.19 J of energy to warm </a:t>
            </a:r>
            <a:r>
              <a:rPr lang="en-US" u="sng" dirty="0" smtClean="0">
                <a:solidFill>
                  <a:srgbClr val="0000FF"/>
                </a:solidFill>
              </a:rPr>
              <a:t>one </a:t>
            </a:r>
            <a:r>
              <a:rPr lang="en-US" u="sng" dirty="0">
                <a:solidFill>
                  <a:srgbClr val="0000FF"/>
                </a:solidFill>
              </a:rPr>
              <a:t>gram (one milliliter) of water by one degree Celsius. </a:t>
            </a:r>
          </a:p>
          <a:p>
            <a:r>
              <a:rPr lang="en-US" dirty="0" smtClean="0"/>
              <a:t>This number is quite high compared to other substances, for instance:</a:t>
            </a:r>
          </a:p>
          <a:p>
            <a:pPr lvl="1"/>
            <a:r>
              <a:rPr lang="en-US" dirty="0" smtClean="0"/>
              <a:t>aluminium:	</a:t>
            </a:r>
            <a:r>
              <a:rPr lang="en-US" u="sng" dirty="0" smtClean="0">
                <a:solidFill>
                  <a:srgbClr val="0000FF"/>
                </a:solidFill>
              </a:rPr>
              <a:t>0.900 J/</a:t>
            </a:r>
            <a:r>
              <a:rPr lang="en-US" u="sng" dirty="0" err="1" smtClean="0">
                <a:solidFill>
                  <a:srgbClr val="0000FF"/>
                </a:solidFill>
              </a:rPr>
              <a:t>g•</a:t>
            </a:r>
            <a:r>
              <a:rPr lang="en-US" u="sng" baseline="30000" dirty="0" err="1" smtClean="0">
                <a:solidFill>
                  <a:srgbClr val="0000FF"/>
                </a:solidFill>
              </a:rPr>
              <a:t>o</a:t>
            </a:r>
            <a:r>
              <a:rPr lang="en-US" u="sng" dirty="0" err="1" smtClean="0">
                <a:solidFill>
                  <a:srgbClr val="0000FF"/>
                </a:solidFill>
              </a:rPr>
              <a:t>C</a:t>
            </a:r>
            <a:endParaRPr lang="en-US" dirty="0" smtClean="0">
              <a:solidFill>
                <a:srgbClr val="0000FF"/>
              </a:solidFill>
            </a:endParaRPr>
          </a:p>
          <a:p>
            <a:pPr lvl="1"/>
            <a:r>
              <a:rPr lang="en-US" dirty="0" smtClean="0"/>
              <a:t>copper:	</a:t>
            </a:r>
            <a:r>
              <a:rPr lang="en-US" u="sng" dirty="0" smtClean="0">
                <a:solidFill>
                  <a:srgbClr val="0000FF"/>
                </a:solidFill>
              </a:rPr>
              <a:t>0.380 J/</a:t>
            </a:r>
            <a:r>
              <a:rPr lang="en-US" u="sng" dirty="0" err="1" smtClean="0">
                <a:solidFill>
                  <a:srgbClr val="0000FF"/>
                </a:solidFill>
              </a:rPr>
              <a:t>g•</a:t>
            </a:r>
            <a:r>
              <a:rPr lang="en-US" u="sng" baseline="30000" dirty="0" err="1" smtClean="0">
                <a:solidFill>
                  <a:srgbClr val="0000FF"/>
                </a:solidFill>
              </a:rPr>
              <a:t>o</a:t>
            </a:r>
            <a:r>
              <a:rPr lang="en-US" u="sng" dirty="0" err="1" smtClean="0">
                <a:solidFill>
                  <a:srgbClr val="0000FF"/>
                </a:solidFill>
              </a:rPr>
              <a:t>C</a:t>
            </a:r>
            <a:endParaRPr lang="en-US" dirty="0" smtClean="0">
              <a:solidFill>
                <a:srgbClr val="0000FF"/>
              </a:solidFill>
            </a:endParaRPr>
          </a:p>
          <a:p>
            <a:pPr lvl="1"/>
            <a:r>
              <a:rPr lang="en-US" dirty="0" smtClean="0"/>
              <a:t>lead:</a:t>
            </a:r>
            <a:r>
              <a:rPr lang="en-US" dirty="0"/>
              <a:t>	</a:t>
            </a:r>
            <a:r>
              <a:rPr lang="en-US" u="sng" dirty="0" smtClean="0">
                <a:solidFill>
                  <a:srgbClr val="0000FF"/>
                </a:solidFill>
              </a:rPr>
              <a:t>0.130 </a:t>
            </a:r>
            <a:r>
              <a:rPr lang="en-US" u="sng" dirty="0">
                <a:solidFill>
                  <a:srgbClr val="0000FF"/>
                </a:solidFill>
              </a:rPr>
              <a:t>J/</a:t>
            </a:r>
            <a:r>
              <a:rPr lang="en-US" u="sng" dirty="0" err="1">
                <a:solidFill>
                  <a:srgbClr val="0000FF"/>
                </a:solidFill>
              </a:rPr>
              <a:t>g•</a:t>
            </a:r>
            <a:r>
              <a:rPr lang="en-US" u="sng" baseline="30000" dirty="0" err="1">
                <a:solidFill>
                  <a:srgbClr val="0000FF"/>
                </a:solidFill>
              </a:rPr>
              <a:t>o</a:t>
            </a:r>
            <a:r>
              <a:rPr lang="en-US" u="sng" dirty="0" err="1">
                <a:solidFill>
                  <a:srgbClr val="0000FF"/>
                </a:solidFill>
              </a:rPr>
              <a:t>C</a:t>
            </a:r>
            <a:endParaRPr lang="en-US" u="sng" dirty="0">
              <a:solidFill>
                <a:srgbClr val="0000FF"/>
              </a:solidFill>
            </a:endParaRPr>
          </a:p>
          <a:p>
            <a:r>
              <a:rPr lang="en-US" dirty="0" smtClean="0"/>
              <a:t>Which means, compared to these metals, it takes a lot more energy to make water change temperature</a:t>
            </a:r>
          </a:p>
          <a:p>
            <a:pPr lvl="1"/>
            <a:r>
              <a:rPr lang="en-US" dirty="0" smtClean="0"/>
              <a:t>Or, put another way, </a:t>
            </a:r>
            <a:r>
              <a:rPr lang="en-US" u="sng" dirty="0" smtClean="0">
                <a:solidFill>
                  <a:srgbClr val="0000FF"/>
                </a:solidFill>
              </a:rPr>
              <a:t>water can absorb a lot more energy without changing temperature</a:t>
            </a:r>
            <a:endParaRPr lang="en-US" dirty="0">
              <a:solidFill>
                <a:srgbClr val="0000FF"/>
              </a:solidFill>
            </a:endParaRPr>
          </a:p>
          <a:p>
            <a:pPr lvl="1"/>
            <a:endParaRPr lang="en-US" dirty="0"/>
          </a:p>
          <a:p>
            <a:pPr lvl="1"/>
            <a:endParaRPr lang="en-US" u="sng" dirty="0"/>
          </a:p>
        </p:txBody>
      </p:sp>
    </p:spTree>
    <p:extLst>
      <p:ext uri="{BB962C8B-B14F-4D97-AF65-F5344CB8AC3E}">
        <p14:creationId xmlns:p14="http://schemas.microsoft.com/office/powerpoint/2010/main" val="2857653032"/>
      </p:ext>
    </p:extLst>
  </p:cSld>
  <p:clrMapOvr>
    <a:masterClrMapping/>
  </p:clrMapOvr>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92162"/>
          </a:xfrm>
        </p:spPr>
        <p:txBody>
          <a:bodyPr/>
          <a:lstStyle/>
          <a:p>
            <a:r>
              <a:rPr lang="en-US" dirty="0" smtClean="0"/>
              <a:t>Finding the Specific </a:t>
            </a:r>
            <a:r>
              <a:rPr lang="en-US" dirty="0"/>
              <a:t>H</a:t>
            </a:r>
            <a:r>
              <a:rPr lang="en-US" dirty="0" smtClean="0"/>
              <a:t>eat </a:t>
            </a:r>
            <a:r>
              <a:rPr lang="en-US" dirty="0"/>
              <a:t>C</a:t>
            </a:r>
            <a:r>
              <a:rPr lang="en-US" dirty="0" smtClean="0"/>
              <a:t>apacity</a:t>
            </a:r>
            <a:endParaRPr lang="en-US" dirty="0"/>
          </a:p>
        </p:txBody>
      </p:sp>
      <p:sp>
        <p:nvSpPr>
          <p:cNvPr id="3" name="Content Placeholder 2"/>
          <p:cNvSpPr>
            <a:spLocks noGrp="1"/>
          </p:cNvSpPr>
          <p:nvPr>
            <p:ph idx="1"/>
          </p:nvPr>
        </p:nvSpPr>
        <p:spPr>
          <a:xfrm>
            <a:off x="0" y="1143000"/>
            <a:ext cx="5562600" cy="4983163"/>
          </a:xfrm>
        </p:spPr>
        <p:txBody>
          <a:bodyPr>
            <a:normAutofit fontScale="85000" lnSpcReduction="10000"/>
          </a:bodyPr>
          <a:lstStyle/>
          <a:p>
            <a:r>
              <a:rPr lang="en-US" dirty="0" smtClean="0"/>
              <a:t>The ‘c’ of other substances can be determined using a </a:t>
            </a:r>
            <a:r>
              <a:rPr lang="en-US" b="1" dirty="0" smtClean="0"/>
              <a:t>calorimeter</a:t>
            </a:r>
            <a:endParaRPr lang="en-US" dirty="0" smtClean="0"/>
          </a:p>
          <a:p>
            <a:pPr lvl="1"/>
            <a:r>
              <a:rPr lang="en-US" dirty="0" smtClean="0"/>
              <a:t>a calorimeter </a:t>
            </a:r>
            <a:r>
              <a:rPr lang="en-US" u="sng" dirty="0" smtClean="0">
                <a:solidFill>
                  <a:srgbClr val="0000FF"/>
                </a:solidFill>
              </a:rPr>
              <a:t>is a container that is insulated to avoid heat loss </a:t>
            </a:r>
            <a:r>
              <a:rPr lang="en-US" dirty="0" smtClean="0"/>
              <a:t>(it can be made of metal like a Thermos or as simple as two Styrofoam cups)</a:t>
            </a:r>
          </a:p>
          <a:p>
            <a:pPr lvl="1"/>
            <a:r>
              <a:rPr lang="en-US" dirty="0" smtClean="0"/>
              <a:t>to determine the value of ‘c’ for another substance</a:t>
            </a:r>
            <a:r>
              <a:rPr lang="en-US" dirty="0" smtClean="0">
                <a:solidFill>
                  <a:srgbClr val="0000FF"/>
                </a:solidFill>
              </a:rPr>
              <a:t>, </a:t>
            </a:r>
            <a:r>
              <a:rPr lang="en-US" u="sng" dirty="0" smtClean="0">
                <a:solidFill>
                  <a:srgbClr val="0000FF"/>
                </a:solidFill>
              </a:rPr>
              <a:t>it is massed, placed in the calorimeter, and heated</a:t>
            </a:r>
          </a:p>
          <a:p>
            <a:pPr lvl="1"/>
            <a:r>
              <a:rPr lang="en-US" dirty="0" smtClean="0"/>
              <a:t>by knowing how much heat you used (Q) and measuring the temperature change (∆t)</a:t>
            </a:r>
            <a:r>
              <a:rPr lang="en-US" dirty="0"/>
              <a:t> </a:t>
            </a:r>
            <a:r>
              <a:rPr lang="en-US" dirty="0" smtClean="0"/>
              <a:t>you can calculate ‘c’</a:t>
            </a:r>
            <a:endParaRPr lang="en-US" dirty="0"/>
          </a:p>
        </p:txBody>
      </p:sp>
      <p:pic>
        <p:nvPicPr>
          <p:cNvPr id="1026" name="Picture 2" descr="http://www.chem.ufl.edu/~itl/2045/matter/FG05_015.GIF"/>
          <p:cNvPicPr>
            <a:picLocks noChangeAspect="1" noChangeArrowheads="1"/>
          </p:cNvPicPr>
          <p:nvPr/>
        </p:nvPicPr>
        <p:blipFill rotWithShape="1">
          <a:blip>
            <a:extLst>
              <a:ext uri="{28A0092B-C50C-407E-A947-70E740481C1C}">
                <a14:useLocalDpi xmlns:a14="http://schemas.microsoft.com/office/drawing/2010/main" val="0"/>
              </a:ext>
            </a:extLst>
          </a:blip>
          <a:srcRect l="22766" r="23025"/>
          <a:stretch/>
        </p:blipFill>
        <p:spPr bwMode="auto">
          <a:xfrm>
            <a:off x="5715000" y="1295400"/>
            <a:ext cx="3098042" cy="4648200"/>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val="4272782916"/>
      </p:ext>
    </p:extLst>
  </p:cSld>
  <p:clrMapOvr>
    <a:masterClrMapping/>
  </p:clrMapOvr>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92162"/>
          </a:xfrm>
        </p:spPr>
        <p:txBody>
          <a:bodyPr/>
          <a:lstStyle/>
          <a:p>
            <a:r>
              <a:rPr lang="en-US" dirty="0" smtClean="0"/>
              <a:t>Example:</a:t>
            </a:r>
            <a:endParaRPr lang="en-US" dirty="0"/>
          </a:p>
        </p:txBody>
      </p:sp>
      <p:sp>
        <p:nvSpPr>
          <p:cNvPr id="3" name="Content Placeholder 2"/>
          <p:cNvSpPr>
            <a:spLocks noGrp="1"/>
          </p:cNvSpPr>
          <p:nvPr>
            <p:ph idx="1"/>
          </p:nvPr>
        </p:nvSpPr>
        <p:spPr>
          <a:xfrm>
            <a:off x="457200" y="1295400"/>
            <a:ext cx="8229600" cy="4830763"/>
          </a:xfrm>
        </p:spPr>
        <p:txBody>
          <a:bodyPr>
            <a:normAutofit fontScale="92500" lnSpcReduction="10000"/>
          </a:bodyPr>
          <a:lstStyle/>
          <a:p>
            <a:r>
              <a:rPr lang="en-US" dirty="0" smtClean="0"/>
              <a:t>50.0g of water at 25.0</a:t>
            </a:r>
            <a:r>
              <a:rPr lang="en-US" baseline="30000" dirty="0" smtClean="0"/>
              <a:t>o</a:t>
            </a:r>
            <a:r>
              <a:rPr lang="en-US" dirty="0" smtClean="0"/>
              <a:t>C is heated to 50.0</a:t>
            </a:r>
            <a:r>
              <a:rPr lang="en-US" baseline="30000" dirty="0" smtClean="0"/>
              <a:t>o</a:t>
            </a:r>
            <a:r>
              <a:rPr lang="en-US" dirty="0" smtClean="0"/>
              <a:t>C on a hot plate.  Given that the theoretical specific heat capacity of water is 4.19 J/</a:t>
            </a:r>
            <a:r>
              <a:rPr lang="en-US" dirty="0" err="1" smtClean="0"/>
              <a:t>g•</a:t>
            </a:r>
            <a:r>
              <a:rPr lang="en-US" baseline="30000" dirty="0" err="1" smtClean="0"/>
              <a:t>o</a:t>
            </a:r>
            <a:r>
              <a:rPr lang="en-US" dirty="0" err="1" smtClean="0"/>
              <a:t>C</a:t>
            </a:r>
            <a:r>
              <a:rPr lang="en-US" dirty="0" smtClean="0"/>
              <a:t>, determine the value for Q.</a:t>
            </a:r>
          </a:p>
          <a:p>
            <a:pPr marL="0" indent="0">
              <a:buNone/>
            </a:pPr>
            <a:r>
              <a:rPr lang="en-US" dirty="0"/>
              <a:t> </a:t>
            </a:r>
            <a:endParaRPr lang="en-US" dirty="0" smtClean="0"/>
          </a:p>
          <a:p>
            <a:r>
              <a:rPr lang="en-US" dirty="0" smtClean="0"/>
              <a:t>Solution:</a:t>
            </a:r>
            <a:endParaRPr lang="en-US" dirty="0"/>
          </a:p>
          <a:p>
            <a:pPr marL="0" indent="0">
              <a:buNone/>
            </a:pPr>
            <a:r>
              <a:rPr lang="en-US" dirty="0"/>
              <a:t> </a:t>
            </a:r>
            <a:r>
              <a:rPr lang="en-US" dirty="0" smtClean="0"/>
              <a:t>   Q 	= </a:t>
            </a:r>
            <a:r>
              <a:rPr lang="en-US" dirty="0" err="1" smtClean="0"/>
              <a:t>mc∆t</a:t>
            </a:r>
            <a:endParaRPr lang="en-US" dirty="0" smtClean="0"/>
          </a:p>
          <a:p>
            <a:pPr marL="0" indent="0">
              <a:buNone/>
            </a:pPr>
            <a:r>
              <a:rPr lang="en-US" dirty="0"/>
              <a:t>	</a:t>
            </a:r>
            <a:r>
              <a:rPr lang="en-US" dirty="0" smtClean="0"/>
              <a:t>= (50.0g)(4.19 J/</a:t>
            </a:r>
            <a:r>
              <a:rPr lang="en-US" dirty="0" err="1" smtClean="0"/>
              <a:t>g•</a:t>
            </a:r>
            <a:r>
              <a:rPr lang="en-US" baseline="30000" dirty="0" err="1" smtClean="0"/>
              <a:t>o</a:t>
            </a:r>
            <a:r>
              <a:rPr lang="en-US" dirty="0" err="1" smtClean="0"/>
              <a:t>C</a:t>
            </a:r>
            <a:r>
              <a:rPr lang="en-US" dirty="0" smtClean="0"/>
              <a:t>)(50.0 – 25.0</a:t>
            </a:r>
            <a:r>
              <a:rPr lang="en-US" baseline="30000" dirty="0" smtClean="0"/>
              <a:t>o</a:t>
            </a:r>
            <a:r>
              <a:rPr lang="en-US" dirty="0" smtClean="0"/>
              <a:t>C)</a:t>
            </a:r>
          </a:p>
          <a:p>
            <a:pPr marL="0" indent="0">
              <a:buNone/>
            </a:pPr>
            <a:r>
              <a:rPr lang="en-US" dirty="0"/>
              <a:t>	</a:t>
            </a:r>
            <a:r>
              <a:rPr lang="en-US" dirty="0" smtClean="0"/>
              <a:t>= 5237.5 J</a:t>
            </a:r>
          </a:p>
          <a:p>
            <a:pPr marL="0" indent="0">
              <a:buNone/>
            </a:pPr>
            <a:r>
              <a:rPr lang="en-US" dirty="0"/>
              <a:t>	</a:t>
            </a:r>
            <a:r>
              <a:rPr lang="en-US" dirty="0" smtClean="0"/>
              <a:t>= 5.24 x 10</a:t>
            </a:r>
            <a:r>
              <a:rPr lang="en-US" baseline="30000" dirty="0" smtClean="0"/>
              <a:t>3</a:t>
            </a:r>
            <a:r>
              <a:rPr lang="en-US" dirty="0" smtClean="0"/>
              <a:t> J   or   5.24 kJ</a:t>
            </a:r>
            <a:endParaRPr lang="en-US" dirty="0"/>
          </a:p>
        </p:txBody>
      </p:sp>
    </p:spTree>
    <p:extLst>
      <p:ext uri="{BB962C8B-B14F-4D97-AF65-F5344CB8AC3E}">
        <p14:creationId xmlns:p14="http://schemas.microsoft.com/office/powerpoint/2010/main" val="40200925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3" end="3"/>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5" end="5"/>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a:t>
            </a:r>
            <a:endParaRPr lang="en-US" dirty="0"/>
          </a:p>
        </p:txBody>
      </p:sp>
      <p:sp>
        <p:nvSpPr>
          <p:cNvPr id="3" name="Content Placeholder 2"/>
          <p:cNvSpPr>
            <a:spLocks noGrp="1"/>
          </p:cNvSpPr>
          <p:nvPr>
            <p:ph idx="1"/>
          </p:nvPr>
        </p:nvSpPr>
        <p:spPr/>
        <p:txBody>
          <a:bodyPr>
            <a:normAutofit fontScale="92500" lnSpcReduction="10000"/>
          </a:bodyPr>
          <a:lstStyle/>
          <a:p>
            <a:r>
              <a:rPr lang="en-US" dirty="0" smtClean="0"/>
              <a:t>How much thermal energy must be released to decrease the temperature of 1.00 kg of water by 10.0</a:t>
            </a:r>
            <a:r>
              <a:rPr lang="en-US" baseline="30000" dirty="0" smtClean="0"/>
              <a:t>o</a:t>
            </a:r>
            <a:r>
              <a:rPr lang="en-US" dirty="0" smtClean="0"/>
              <a:t>C?</a:t>
            </a:r>
          </a:p>
          <a:p>
            <a:pPr marL="365760" lvl="1" indent="0">
              <a:buNone/>
            </a:pPr>
            <a:r>
              <a:rPr lang="en-US" dirty="0" smtClean="0"/>
              <a:t>Q = ?</a:t>
            </a:r>
          </a:p>
          <a:p>
            <a:pPr marL="365760" lvl="1" indent="0">
              <a:buNone/>
            </a:pPr>
            <a:r>
              <a:rPr lang="en-US" dirty="0" smtClean="0"/>
              <a:t>m = 1.00 kg = 1000 g</a:t>
            </a:r>
          </a:p>
          <a:p>
            <a:pPr marL="365760" lvl="1" indent="0">
              <a:buNone/>
            </a:pPr>
            <a:r>
              <a:rPr lang="en-US" dirty="0" smtClean="0"/>
              <a:t>c = 4.19 J/</a:t>
            </a:r>
            <a:r>
              <a:rPr lang="en-US" dirty="0" err="1" smtClean="0"/>
              <a:t>g•</a:t>
            </a:r>
            <a:r>
              <a:rPr lang="en-US" baseline="30000" dirty="0" err="1" smtClean="0"/>
              <a:t>o</a:t>
            </a:r>
            <a:r>
              <a:rPr lang="en-US" dirty="0" err="1" smtClean="0"/>
              <a:t>C</a:t>
            </a:r>
            <a:r>
              <a:rPr lang="en-US" dirty="0" smtClean="0"/>
              <a:t> (in data booklet)</a:t>
            </a:r>
          </a:p>
          <a:p>
            <a:pPr marL="365760" lvl="1" indent="0">
              <a:buNone/>
            </a:pPr>
            <a:r>
              <a:rPr lang="en-US" dirty="0" smtClean="0"/>
              <a:t>∆t = 10.0</a:t>
            </a:r>
            <a:r>
              <a:rPr lang="en-US" baseline="30000" dirty="0" smtClean="0"/>
              <a:t>o</a:t>
            </a:r>
            <a:r>
              <a:rPr lang="en-US" dirty="0" smtClean="0"/>
              <a:t>C</a:t>
            </a:r>
            <a:endParaRPr lang="en-US" dirty="0"/>
          </a:p>
          <a:p>
            <a:pPr marL="365760" lvl="1" indent="0">
              <a:buNone/>
            </a:pPr>
            <a:r>
              <a:rPr lang="en-US" dirty="0" smtClean="0"/>
              <a:t> </a:t>
            </a:r>
          </a:p>
          <a:p>
            <a:pPr marL="365760" lvl="1" indent="0">
              <a:buNone/>
            </a:pPr>
            <a:r>
              <a:rPr lang="en-US" dirty="0" smtClean="0"/>
              <a:t>Q = </a:t>
            </a:r>
            <a:r>
              <a:rPr lang="en-US" dirty="0" err="1" smtClean="0"/>
              <a:t>mc∆t</a:t>
            </a:r>
            <a:r>
              <a:rPr lang="en-US" dirty="0" smtClean="0"/>
              <a:t> = (1000g)(4.19 J/</a:t>
            </a:r>
            <a:r>
              <a:rPr lang="en-US" dirty="0" err="1" smtClean="0"/>
              <a:t>g•</a:t>
            </a:r>
            <a:r>
              <a:rPr lang="en-US" baseline="30000" dirty="0" err="1" smtClean="0"/>
              <a:t>o</a:t>
            </a:r>
            <a:r>
              <a:rPr lang="en-US" dirty="0" err="1" smtClean="0"/>
              <a:t>C</a:t>
            </a:r>
            <a:r>
              <a:rPr lang="en-US" dirty="0" smtClean="0"/>
              <a:t>)(10.0</a:t>
            </a:r>
            <a:r>
              <a:rPr lang="en-US" baseline="30000" dirty="0" smtClean="0"/>
              <a:t>o</a:t>
            </a:r>
            <a:r>
              <a:rPr lang="en-US" dirty="0" smtClean="0"/>
              <a:t>C) = 41 900J</a:t>
            </a:r>
          </a:p>
          <a:p>
            <a:pPr marL="365760" lvl="1" indent="0">
              <a:buNone/>
            </a:pPr>
            <a:r>
              <a:rPr lang="en-US" dirty="0"/>
              <a:t> </a:t>
            </a:r>
            <a:r>
              <a:rPr lang="en-US" dirty="0" smtClean="0"/>
              <a:t>   = 4.19 x 10</a:t>
            </a:r>
            <a:r>
              <a:rPr lang="en-US" baseline="30000" dirty="0"/>
              <a:t>4</a:t>
            </a:r>
            <a:r>
              <a:rPr lang="en-US" dirty="0" smtClean="0"/>
              <a:t> J or 41.9 kJ</a:t>
            </a:r>
            <a:endParaRPr lang="en-US" dirty="0"/>
          </a:p>
          <a:p>
            <a:pPr lvl="1"/>
            <a:endParaRPr lang="en-US" dirty="0"/>
          </a:p>
        </p:txBody>
      </p:sp>
    </p:spTree>
    <p:extLst>
      <p:ext uri="{BB962C8B-B14F-4D97-AF65-F5344CB8AC3E}">
        <p14:creationId xmlns:p14="http://schemas.microsoft.com/office/powerpoint/2010/main" val="4935973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6" end="6"/>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63562"/>
          </a:xfrm>
        </p:spPr>
        <p:txBody>
          <a:bodyPr>
            <a:normAutofit fontScale="90000"/>
          </a:bodyPr>
          <a:lstStyle/>
          <a:p>
            <a:r>
              <a:rPr lang="en-US" dirty="0" smtClean="0"/>
              <a:t>Practice Problems:</a:t>
            </a:r>
            <a:endParaRPr lang="en-US" dirty="0"/>
          </a:p>
        </p:txBody>
      </p:sp>
      <p:sp>
        <p:nvSpPr>
          <p:cNvPr id="3" name="Content Placeholder 2"/>
          <p:cNvSpPr>
            <a:spLocks noGrp="1"/>
          </p:cNvSpPr>
          <p:nvPr>
            <p:ph idx="1"/>
          </p:nvPr>
        </p:nvSpPr>
        <p:spPr>
          <a:xfrm>
            <a:off x="457200" y="1143000"/>
            <a:ext cx="8229600" cy="4983163"/>
          </a:xfrm>
        </p:spPr>
        <p:txBody>
          <a:bodyPr>
            <a:normAutofit fontScale="92500" lnSpcReduction="20000"/>
          </a:bodyPr>
          <a:lstStyle/>
          <a:p>
            <a:r>
              <a:rPr lang="en-US" dirty="0" smtClean="0"/>
              <a:t>1) a 200g mass of water at 4.00</a:t>
            </a:r>
            <a:r>
              <a:rPr lang="en-US" baseline="30000" dirty="0" smtClean="0"/>
              <a:t>o</a:t>
            </a:r>
            <a:r>
              <a:rPr lang="en-US" dirty="0" smtClean="0"/>
              <a:t>C</a:t>
            </a:r>
            <a:r>
              <a:rPr lang="en-US" baseline="30000" dirty="0" smtClean="0"/>
              <a:t> </a:t>
            </a:r>
            <a:r>
              <a:rPr lang="en-US" dirty="0" smtClean="0"/>
              <a:t>is warmed to 22.0</a:t>
            </a:r>
            <a:r>
              <a:rPr lang="en-US" baseline="30000" dirty="0" smtClean="0"/>
              <a:t>o</a:t>
            </a:r>
            <a:r>
              <a:rPr lang="en-US" dirty="0" smtClean="0"/>
              <a:t>C.  Determine the amount of thermal energy absorbed.</a:t>
            </a:r>
          </a:p>
          <a:p>
            <a:pPr marL="0" indent="0">
              <a:buNone/>
            </a:pPr>
            <a:endParaRPr lang="en-US" dirty="0" smtClean="0"/>
          </a:p>
          <a:p>
            <a:r>
              <a:rPr lang="en-US" dirty="0" smtClean="0"/>
              <a:t>2) Determine the quantity of energy required to warm a 1.00-kg block of ice from – 15</a:t>
            </a:r>
            <a:r>
              <a:rPr lang="en-US" baseline="30000" dirty="0" smtClean="0"/>
              <a:t>o</a:t>
            </a:r>
            <a:r>
              <a:rPr lang="en-US" dirty="0" smtClean="0"/>
              <a:t>C to 0.0</a:t>
            </a:r>
            <a:r>
              <a:rPr lang="en-US" baseline="30000" dirty="0" smtClean="0"/>
              <a:t>o</a:t>
            </a:r>
            <a:r>
              <a:rPr lang="en-US" dirty="0" smtClean="0"/>
              <a:t>C.  The theoretical specific heat capacity of ice is 2.00 </a:t>
            </a:r>
            <a:r>
              <a:rPr lang="en-US" dirty="0"/>
              <a:t>J/</a:t>
            </a:r>
            <a:r>
              <a:rPr lang="en-US" dirty="0" err="1"/>
              <a:t>g•</a:t>
            </a:r>
            <a:r>
              <a:rPr lang="en-US" baseline="30000" dirty="0" err="1" smtClean="0"/>
              <a:t>o</a:t>
            </a:r>
            <a:r>
              <a:rPr lang="en-US" dirty="0" err="1" smtClean="0"/>
              <a:t>C</a:t>
            </a:r>
            <a:endParaRPr lang="en-US" dirty="0" smtClean="0"/>
          </a:p>
          <a:p>
            <a:endParaRPr lang="en-US" dirty="0"/>
          </a:p>
          <a:p>
            <a:r>
              <a:rPr lang="en-US" dirty="0" smtClean="0"/>
              <a:t>3) 21.6 J of energy are used to heat a 2.0g piece of iron by 24.0</a:t>
            </a:r>
            <a:r>
              <a:rPr lang="en-US" baseline="30000" dirty="0" smtClean="0"/>
              <a:t>o</a:t>
            </a:r>
            <a:r>
              <a:rPr lang="en-US" dirty="0" smtClean="0"/>
              <a:t>C.  What is the experimental specific heat capacity of iron?</a:t>
            </a:r>
            <a:endParaRPr lang="en-US" dirty="0"/>
          </a:p>
        </p:txBody>
      </p:sp>
    </p:spTree>
    <p:extLst>
      <p:ext uri="{BB962C8B-B14F-4D97-AF65-F5344CB8AC3E}">
        <p14:creationId xmlns:p14="http://schemas.microsoft.com/office/powerpoint/2010/main" val="2439664482"/>
      </p:ext>
    </p:extLst>
  </p:cSld>
  <p:clrMapOvr>
    <a:masterClrMapping/>
  </p:clrMapOvr>
  <p:timing>
    <p:tnLst>
      <p:par>
        <p:cT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Solutions:</a:t>
            </a:r>
            <a:endParaRPr lang="en-US" dirty="0"/>
          </a:p>
        </p:txBody>
      </p:sp>
      <p:sp>
        <p:nvSpPr>
          <p:cNvPr id="3" name="Content Placeholder 2"/>
          <p:cNvSpPr>
            <a:spLocks noGrp="1"/>
          </p:cNvSpPr>
          <p:nvPr>
            <p:ph idx="1"/>
          </p:nvPr>
        </p:nvSpPr>
        <p:spPr/>
        <p:txBody>
          <a:bodyPr>
            <a:normAutofit fontScale="92500" lnSpcReduction="10000"/>
          </a:bodyPr>
          <a:lstStyle/>
          <a:p>
            <a:r>
              <a:rPr lang="en-US" dirty="0"/>
              <a:t>1) </a:t>
            </a:r>
            <a:r>
              <a:rPr lang="en-US" dirty="0" smtClean="0"/>
              <a:t>A </a:t>
            </a:r>
            <a:r>
              <a:rPr lang="en-US" dirty="0"/>
              <a:t>200g mass of water at 4.00</a:t>
            </a:r>
            <a:r>
              <a:rPr lang="en-US" baseline="30000" dirty="0"/>
              <a:t>o</a:t>
            </a:r>
            <a:r>
              <a:rPr lang="en-US" dirty="0"/>
              <a:t>C</a:t>
            </a:r>
            <a:r>
              <a:rPr lang="en-US" baseline="30000" dirty="0"/>
              <a:t> </a:t>
            </a:r>
            <a:r>
              <a:rPr lang="en-US" dirty="0"/>
              <a:t>is warmed to 22.0</a:t>
            </a:r>
            <a:r>
              <a:rPr lang="en-US" baseline="30000" dirty="0"/>
              <a:t>o</a:t>
            </a:r>
            <a:r>
              <a:rPr lang="en-US" dirty="0"/>
              <a:t>C.  Determine the amount of thermal energy absorbed</a:t>
            </a:r>
            <a:r>
              <a:rPr lang="en-US" dirty="0" smtClean="0"/>
              <a:t>.</a:t>
            </a:r>
          </a:p>
          <a:p>
            <a:pPr marL="0" indent="0">
              <a:buNone/>
            </a:pPr>
            <a:r>
              <a:rPr lang="en-US" dirty="0"/>
              <a:t> </a:t>
            </a:r>
            <a:endParaRPr lang="en-US" dirty="0" smtClean="0"/>
          </a:p>
          <a:p>
            <a:pPr marL="0" indent="0">
              <a:buNone/>
            </a:pPr>
            <a:r>
              <a:rPr lang="en-US" dirty="0" smtClean="0"/>
              <a:t>     Q 	= </a:t>
            </a:r>
            <a:r>
              <a:rPr lang="en-US" dirty="0" err="1" smtClean="0"/>
              <a:t>mc∆t</a:t>
            </a:r>
            <a:r>
              <a:rPr lang="en-US" dirty="0" smtClean="0"/>
              <a:t> </a:t>
            </a:r>
          </a:p>
          <a:p>
            <a:pPr marL="0" indent="0">
              <a:buNone/>
            </a:pPr>
            <a:r>
              <a:rPr lang="en-US" dirty="0"/>
              <a:t>	</a:t>
            </a:r>
            <a:r>
              <a:rPr lang="en-US" dirty="0" smtClean="0"/>
              <a:t>= (200g)(4.19 J/</a:t>
            </a:r>
            <a:r>
              <a:rPr lang="en-US" dirty="0" err="1" smtClean="0"/>
              <a:t>g•</a:t>
            </a:r>
            <a:r>
              <a:rPr lang="en-US" baseline="30000" dirty="0" err="1" smtClean="0"/>
              <a:t>o</a:t>
            </a:r>
            <a:r>
              <a:rPr lang="en-US" dirty="0" err="1" smtClean="0"/>
              <a:t>C</a:t>
            </a:r>
            <a:r>
              <a:rPr lang="en-US" dirty="0" smtClean="0"/>
              <a:t>)(22.0 – 4.00</a:t>
            </a:r>
            <a:r>
              <a:rPr lang="en-US" baseline="30000" dirty="0" smtClean="0"/>
              <a:t>o</a:t>
            </a:r>
            <a:r>
              <a:rPr lang="en-US" dirty="0" smtClean="0"/>
              <a:t>C)</a:t>
            </a:r>
          </a:p>
          <a:p>
            <a:pPr marL="0" indent="0">
              <a:buNone/>
            </a:pPr>
            <a:r>
              <a:rPr lang="en-US" dirty="0"/>
              <a:t>	</a:t>
            </a:r>
            <a:r>
              <a:rPr lang="en-US" dirty="0" smtClean="0"/>
              <a:t>= 15 084 J</a:t>
            </a:r>
          </a:p>
          <a:p>
            <a:pPr marL="0" indent="0">
              <a:buNone/>
            </a:pPr>
            <a:r>
              <a:rPr lang="en-US" dirty="0"/>
              <a:t>	</a:t>
            </a:r>
            <a:r>
              <a:rPr lang="en-US" dirty="0" smtClean="0"/>
              <a:t>= 1.51 x 10</a:t>
            </a:r>
            <a:r>
              <a:rPr lang="en-US" baseline="30000" dirty="0" smtClean="0"/>
              <a:t>4</a:t>
            </a:r>
            <a:r>
              <a:rPr lang="en-US" dirty="0" smtClean="0"/>
              <a:t>J</a:t>
            </a:r>
          </a:p>
          <a:p>
            <a:pPr marL="0" indent="0">
              <a:buNone/>
            </a:pPr>
            <a:r>
              <a:rPr lang="en-US" dirty="0"/>
              <a:t>	</a:t>
            </a:r>
            <a:endParaRPr lang="en-US" dirty="0" smtClean="0"/>
          </a:p>
        </p:txBody>
      </p:sp>
    </p:spTree>
    <p:extLst>
      <p:ext uri="{BB962C8B-B14F-4D97-AF65-F5344CB8AC3E}">
        <p14:creationId xmlns:p14="http://schemas.microsoft.com/office/powerpoint/2010/main" val="3251000255"/>
      </p:ext>
    </p:extLst>
  </p:cSld>
  <p:clrMapOvr>
    <a:masterClrMapping/>
  </p:clrMapOvr>
  <p:timing>
    <p:tnLst>
      <p:par>
        <p:cTn id="1" dur="indefinite" restart="never" nodeType="tmRoot"/>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Solutions:</a:t>
            </a:r>
            <a:endParaRPr lang="en-US" dirty="0"/>
          </a:p>
        </p:txBody>
      </p:sp>
      <p:sp>
        <p:nvSpPr>
          <p:cNvPr id="3" name="Content Placeholder 2"/>
          <p:cNvSpPr>
            <a:spLocks noGrp="1"/>
          </p:cNvSpPr>
          <p:nvPr>
            <p:ph idx="1"/>
          </p:nvPr>
        </p:nvSpPr>
        <p:spPr/>
        <p:txBody>
          <a:bodyPr>
            <a:normAutofit fontScale="92500" lnSpcReduction="20000"/>
          </a:bodyPr>
          <a:lstStyle/>
          <a:p>
            <a:r>
              <a:rPr lang="en-US" dirty="0"/>
              <a:t>2) Determine the quantity of energy required to warm a 1.00-kg block of ice from – 15</a:t>
            </a:r>
            <a:r>
              <a:rPr lang="en-US" baseline="30000" dirty="0"/>
              <a:t>o</a:t>
            </a:r>
            <a:r>
              <a:rPr lang="en-US" dirty="0"/>
              <a:t>C to 0.0</a:t>
            </a:r>
            <a:r>
              <a:rPr lang="en-US" baseline="30000" dirty="0"/>
              <a:t>o</a:t>
            </a:r>
            <a:r>
              <a:rPr lang="en-US" dirty="0"/>
              <a:t>C.  The theoretical specific heat capacity of ice is 2.00 J/</a:t>
            </a:r>
            <a:r>
              <a:rPr lang="en-US" dirty="0" err="1"/>
              <a:t>g•</a:t>
            </a:r>
            <a:r>
              <a:rPr lang="en-US" baseline="30000" dirty="0" err="1"/>
              <a:t>o</a:t>
            </a:r>
            <a:r>
              <a:rPr lang="en-US" dirty="0" err="1"/>
              <a:t>C</a:t>
            </a:r>
            <a:endParaRPr lang="en-US" dirty="0"/>
          </a:p>
          <a:p>
            <a:pPr marL="0" indent="0">
              <a:buNone/>
            </a:pPr>
            <a:r>
              <a:rPr lang="en-US" dirty="0" smtClean="0"/>
              <a:t> </a:t>
            </a:r>
            <a:endParaRPr lang="en-US" dirty="0"/>
          </a:p>
          <a:p>
            <a:pPr marL="0" indent="0">
              <a:buNone/>
            </a:pPr>
            <a:r>
              <a:rPr lang="en-US" dirty="0"/>
              <a:t>     Q 	= </a:t>
            </a:r>
            <a:r>
              <a:rPr lang="en-US" dirty="0" err="1"/>
              <a:t>mc∆t</a:t>
            </a:r>
            <a:r>
              <a:rPr lang="en-US" dirty="0"/>
              <a:t> </a:t>
            </a:r>
          </a:p>
          <a:p>
            <a:pPr marL="0" indent="0">
              <a:buNone/>
            </a:pPr>
            <a:r>
              <a:rPr lang="en-US" dirty="0"/>
              <a:t>	= </a:t>
            </a:r>
            <a:r>
              <a:rPr lang="en-US" dirty="0" smtClean="0"/>
              <a:t>(1000g)(2.00 </a:t>
            </a:r>
            <a:r>
              <a:rPr lang="en-US" dirty="0"/>
              <a:t>J/</a:t>
            </a:r>
            <a:r>
              <a:rPr lang="en-US" dirty="0" err="1"/>
              <a:t>g•</a:t>
            </a:r>
            <a:r>
              <a:rPr lang="en-US" baseline="30000" dirty="0" err="1"/>
              <a:t>o</a:t>
            </a:r>
            <a:r>
              <a:rPr lang="en-US" dirty="0" err="1"/>
              <a:t>C</a:t>
            </a:r>
            <a:r>
              <a:rPr lang="en-US" dirty="0" smtClean="0"/>
              <a:t>)(0.0 </a:t>
            </a:r>
            <a:r>
              <a:rPr lang="en-US" dirty="0"/>
              <a:t>– </a:t>
            </a:r>
            <a:r>
              <a:rPr lang="en-US" dirty="0" smtClean="0"/>
              <a:t>-15</a:t>
            </a:r>
            <a:r>
              <a:rPr lang="en-US" baseline="30000" dirty="0" smtClean="0"/>
              <a:t>o</a:t>
            </a:r>
            <a:r>
              <a:rPr lang="en-US" dirty="0" smtClean="0"/>
              <a:t>C</a:t>
            </a:r>
            <a:r>
              <a:rPr lang="en-US" dirty="0"/>
              <a:t>)</a:t>
            </a:r>
          </a:p>
          <a:p>
            <a:pPr marL="0" indent="0">
              <a:buNone/>
            </a:pPr>
            <a:r>
              <a:rPr lang="en-US" dirty="0"/>
              <a:t>	= </a:t>
            </a:r>
            <a:r>
              <a:rPr lang="en-US" dirty="0" smtClean="0"/>
              <a:t>30 000J</a:t>
            </a:r>
            <a:endParaRPr lang="en-US" dirty="0"/>
          </a:p>
          <a:p>
            <a:pPr marL="0" indent="0">
              <a:buNone/>
            </a:pPr>
            <a:r>
              <a:rPr lang="en-US" dirty="0"/>
              <a:t>	= </a:t>
            </a:r>
            <a:r>
              <a:rPr lang="en-US" dirty="0" smtClean="0"/>
              <a:t>3.0 </a:t>
            </a:r>
            <a:r>
              <a:rPr lang="en-US" dirty="0"/>
              <a:t>x 10</a:t>
            </a:r>
            <a:r>
              <a:rPr lang="en-US" baseline="30000" dirty="0"/>
              <a:t>4</a:t>
            </a:r>
            <a:r>
              <a:rPr lang="en-US" dirty="0"/>
              <a:t>J</a:t>
            </a:r>
          </a:p>
          <a:p>
            <a:pPr marL="0" indent="0">
              <a:buNone/>
            </a:pPr>
            <a:r>
              <a:rPr lang="en-US" dirty="0"/>
              <a:t>	</a:t>
            </a:r>
          </a:p>
          <a:p>
            <a:pPr marL="0" indent="0">
              <a:buNone/>
            </a:pPr>
            <a:endParaRPr lang="en-US" dirty="0" smtClean="0"/>
          </a:p>
          <a:p>
            <a:endParaRPr lang="en-US" dirty="0"/>
          </a:p>
        </p:txBody>
      </p:sp>
    </p:spTree>
    <p:extLst>
      <p:ext uri="{BB962C8B-B14F-4D97-AF65-F5344CB8AC3E}">
        <p14:creationId xmlns:p14="http://schemas.microsoft.com/office/powerpoint/2010/main" val="2167893681"/>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7380</Words>
  <Application>Microsoft Office PowerPoint</Application>
  <PresentationFormat>On-screen Show (4:3)</PresentationFormat>
  <Paragraphs>806</Paragraphs>
  <Slides>163</Slides>
  <Notes>8</Notes>
  <HiddenSlides>0</HiddenSlides>
  <MMClips>1</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163</vt:i4>
      </vt:variant>
    </vt:vector>
  </HeadingPairs>
  <TitlesOfParts>
    <vt:vector size="168" baseType="lpstr">
      <vt:lpstr>Arial</vt:lpstr>
      <vt:lpstr>Calibri</vt:lpstr>
      <vt:lpstr>Calisto MT</vt:lpstr>
      <vt:lpstr>Wingdings</vt:lpstr>
      <vt:lpstr>Office Theme</vt:lpstr>
      <vt:lpstr>Unit D</vt:lpstr>
      <vt:lpstr>Unit D – Global Systems</vt:lpstr>
      <vt:lpstr>Major Themes of This Unit:</vt:lpstr>
      <vt:lpstr>Earth – Our Biosphere</vt:lpstr>
      <vt:lpstr>Earth-Our Biosphere</vt:lpstr>
      <vt:lpstr>Atmosphere</vt:lpstr>
      <vt:lpstr>Atmosphere</vt:lpstr>
      <vt:lpstr>Atmosphere Layer #1 - Troposphere</vt:lpstr>
      <vt:lpstr>Atmosphere Layer #1 - Troposphere</vt:lpstr>
      <vt:lpstr>Atmosphere Layer #2 - Stratosphere</vt:lpstr>
      <vt:lpstr>Atmosphere Layer #2 - Stratosphere</vt:lpstr>
      <vt:lpstr>Atmosphere layer #3 - Mesosphere</vt:lpstr>
      <vt:lpstr>Atmosphere layer #4 - thermosphere</vt:lpstr>
      <vt:lpstr>Lithosphere</vt:lpstr>
      <vt:lpstr>PowerPoint Presentation</vt:lpstr>
      <vt:lpstr>Hydrosphere</vt:lpstr>
      <vt:lpstr>Weather vs. Climate</vt:lpstr>
      <vt:lpstr>Effect of Climate on Humans</vt:lpstr>
      <vt:lpstr>Effect of Climate on Humans</vt:lpstr>
      <vt:lpstr>Effect of Climate on Other Organisms</vt:lpstr>
      <vt:lpstr>PowerPoint Presentation</vt:lpstr>
      <vt:lpstr>Climate Change</vt:lpstr>
      <vt:lpstr>Climate Change</vt:lpstr>
      <vt:lpstr>Climate Change</vt:lpstr>
      <vt:lpstr>Changing Climates</vt:lpstr>
      <vt:lpstr>PowerPoint Presentation</vt:lpstr>
      <vt:lpstr>Types of Evidence</vt:lpstr>
      <vt:lpstr>Types of Evidence</vt:lpstr>
      <vt:lpstr>Instrumental Evidence</vt:lpstr>
      <vt:lpstr>Instrumental Evidence</vt:lpstr>
      <vt:lpstr>Direct Evidence</vt:lpstr>
      <vt:lpstr>Indirect Evidence</vt:lpstr>
      <vt:lpstr>Tree Ring Analysis</vt:lpstr>
      <vt:lpstr>Tree Ring Analysis</vt:lpstr>
      <vt:lpstr>Tree Ring Analysis</vt:lpstr>
      <vt:lpstr>Tree Ring Analysis</vt:lpstr>
      <vt:lpstr>Ice Core Sampling</vt:lpstr>
      <vt:lpstr>Fossil Records &amp; Pollen Samples</vt:lpstr>
      <vt:lpstr>Fossil Records &amp; Pollen Samples</vt:lpstr>
      <vt:lpstr>Assignment</vt:lpstr>
      <vt:lpstr>Unit D – Global Systems</vt:lpstr>
      <vt:lpstr>Mechanism for Change</vt:lpstr>
      <vt:lpstr>Mechanism for Change</vt:lpstr>
      <vt:lpstr>Solar Energy</vt:lpstr>
      <vt:lpstr>Solar Energy</vt:lpstr>
      <vt:lpstr>Insolation &amp; the Angle of Inclination</vt:lpstr>
      <vt:lpstr>Q: What causes the different seasons?</vt:lpstr>
      <vt:lpstr>Insolation &amp; the Angle of Inclination</vt:lpstr>
      <vt:lpstr>Insolation &amp; the Angle of Inclination</vt:lpstr>
      <vt:lpstr>Insolation &amp; the Angle of Incidence</vt:lpstr>
      <vt:lpstr>PowerPoint Presentation</vt:lpstr>
      <vt:lpstr>Earth / Sun Relationships</vt:lpstr>
      <vt:lpstr>Earth / Sun Relationships</vt:lpstr>
      <vt:lpstr>Earth / Sun Relationships</vt:lpstr>
      <vt:lpstr>PowerPoint Presentation</vt:lpstr>
      <vt:lpstr>PowerPoint Presentation</vt:lpstr>
      <vt:lpstr>Earth/Sun Relationships</vt:lpstr>
      <vt:lpstr>Angle of Incidence</vt:lpstr>
      <vt:lpstr>Angle of Incidence</vt:lpstr>
      <vt:lpstr>PowerPoint Presentation</vt:lpstr>
      <vt:lpstr>Albedo</vt:lpstr>
      <vt:lpstr>Albedo</vt:lpstr>
      <vt:lpstr>Implications of Albedo</vt:lpstr>
      <vt:lpstr>Summary of Earth/Sun Relationships</vt:lpstr>
      <vt:lpstr>Natural Greenhouse Effect</vt:lpstr>
      <vt:lpstr>Natural Greenhouse Effect</vt:lpstr>
      <vt:lpstr>PowerPoint Presentation</vt:lpstr>
      <vt:lpstr>Net Radiation Budget</vt:lpstr>
      <vt:lpstr>Net Radiation Budget</vt:lpstr>
      <vt:lpstr>Net Radiation Budget</vt:lpstr>
      <vt:lpstr>Assignment</vt:lpstr>
      <vt:lpstr>Thermal Energy Transfer</vt:lpstr>
      <vt:lpstr>Conduction</vt:lpstr>
      <vt:lpstr>Convection</vt:lpstr>
      <vt:lpstr>Convection</vt:lpstr>
      <vt:lpstr>Thermal Energy Transfer in the Atmosphere</vt:lpstr>
      <vt:lpstr>Thermal Energy Transfer in the Atmosphere</vt:lpstr>
      <vt:lpstr>Thermal Energy Transfer in the Atmosphere</vt:lpstr>
      <vt:lpstr>PowerPoint Presentation</vt:lpstr>
      <vt:lpstr>Global Wind Patterns</vt:lpstr>
      <vt:lpstr>Global Wind Patterns</vt:lpstr>
      <vt:lpstr>Thermal Energy Transfer in the Hydrosphere</vt:lpstr>
      <vt:lpstr>Consider This:</vt:lpstr>
      <vt:lpstr>PowerPoint Presentation</vt:lpstr>
      <vt:lpstr>Notice:</vt:lpstr>
      <vt:lpstr>Specific Heat Capacity</vt:lpstr>
      <vt:lpstr>Specific Heat Capacity</vt:lpstr>
      <vt:lpstr>What Does this Mean for the Three Cities?</vt:lpstr>
      <vt:lpstr>What Does this Mean for the Three Cities?</vt:lpstr>
      <vt:lpstr>Assignment</vt:lpstr>
      <vt:lpstr>Quantity of Thermal Energy, Q</vt:lpstr>
      <vt:lpstr>Quantity of Thermal Energy, Q</vt:lpstr>
      <vt:lpstr>Understanding Specific Heat Capacity</vt:lpstr>
      <vt:lpstr>Finding the Specific Heat Capacity</vt:lpstr>
      <vt:lpstr>Example:</vt:lpstr>
      <vt:lpstr>Example:</vt:lpstr>
      <vt:lpstr>Practice Problems:</vt:lpstr>
      <vt:lpstr>Solutions:</vt:lpstr>
      <vt:lpstr>Solutions:</vt:lpstr>
      <vt:lpstr>Solutions:</vt:lpstr>
      <vt:lpstr>Assignment</vt:lpstr>
      <vt:lpstr>The Hydrologic Cycle and Energy Transfer</vt:lpstr>
      <vt:lpstr>Practice Problem:</vt:lpstr>
      <vt:lpstr>Phase Changes</vt:lpstr>
      <vt:lpstr>Phase Changes</vt:lpstr>
      <vt:lpstr>Heat of Fusion</vt:lpstr>
      <vt:lpstr>Heat of Vaporization</vt:lpstr>
      <vt:lpstr>Heating Curve of Water</vt:lpstr>
      <vt:lpstr>Calculating the Heat of Fusion or Vaporization</vt:lpstr>
      <vt:lpstr>Theoretical Heat of Fusion and Vaporation</vt:lpstr>
      <vt:lpstr>Example:</vt:lpstr>
      <vt:lpstr>Recall: Calculating the Number of Moles</vt:lpstr>
      <vt:lpstr>Example:</vt:lpstr>
      <vt:lpstr>Practice Problems:</vt:lpstr>
      <vt:lpstr>Solutions:</vt:lpstr>
      <vt:lpstr>Solutions:</vt:lpstr>
      <vt:lpstr>Assignment</vt:lpstr>
      <vt:lpstr>Unit D</vt:lpstr>
      <vt:lpstr>Biomes are Open Systems</vt:lpstr>
      <vt:lpstr>Biomes are Open Systems</vt:lpstr>
      <vt:lpstr>Biomes are Open Systems</vt:lpstr>
      <vt:lpstr>Earth’s Biomes</vt:lpstr>
      <vt:lpstr>Canada’s Biomes</vt:lpstr>
      <vt:lpstr>The Six Biomes</vt:lpstr>
      <vt:lpstr>Tundra</vt:lpstr>
      <vt:lpstr>Tundra</vt:lpstr>
      <vt:lpstr>Taiga</vt:lpstr>
      <vt:lpstr>Taiga</vt:lpstr>
      <vt:lpstr>Deciduous Forest</vt:lpstr>
      <vt:lpstr>Deciduous Forest</vt:lpstr>
      <vt:lpstr>Grassland</vt:lpstr>
      <vt:lpstr>Grassland</vt:lpstr>
      <vt:lpstr>Rainforest</vt:lpstr>
      <vt:lpstr>Rainforest</vt:lpstr>
      <vt:lpstr>Desert</vt:lpstr>
      <vt:lpstr>Desert</vt:lpstr>
      <vt:lpstr>Climatographs</vt:lpstr>
      <vt:lpstr>Uses of Climatographs</vt:lpstr>
      <vt:lpstr>Practice Problem:</vt:lpstr>
      <vt:lpstr>Practice Problems:</vt:lpstr>
      <vt:lpstr>PowerPoint Presentation</vt:lpstr>
      <vt:lpstr>PowerPoint Presentation</vt:lpstr>
      <vt:lpstr>PowerPoint Presentation</vt:lpstr>
      <vt:lpstr>PowerPoint Presentation</vt:lpstr>
      <vt:lpstr>PowerPoint Presentation</vt:lpstr>
      <vt:lpstr>PowerPoint Presentation</vt:lpstr>
      <vt:lpstr>Unit D</vt:lpstr>
      <vt:lpstr>Changes in Greenhouses Gases</vt:lpstr>
      <vt:lpstr>Changes in Greenhouses Gases</vt:lpstr>
      <vt:lpstr>Changes in Greenhouse Gases</vt:lpstr>
      <vt:lpstr>Measuring a Change in Greenhouse Gases</vt:lpstr>
      <vt:lpstr>Carbon Sinks &amp; Carbon Sources</vt:lpstr>
      <vt:lpstr>Other Sources</vt:lpstr>
      <vt:lpstr>Global Warming</vt:lpstr>
      <vt:lpstr>Political Collaboration on Climate Change</vt:lpstr>
      <vt:lpstr>Political Collaboration on Climate Change</vt:lpstr>
      <vt:lpstr>Political Collaboration on Climate Change</vt:lpstr>
      <vt:lpstr>Canada and Kyoto</vt:lpstr>
      <vt:lpstr>Impacts of Climate Change</vt:lpstr>
      <vt:lpstr>Impacts of Climate Change</vt:lpstr>
      <vt:lpstr>Impacts on Alberta</vt:lpstr>
      <vt:lpstr>Practice Problem</vt:lpstr>
      <vt:lpstr>Practice Problem</vt:lpstr>
    </vt:vector>
  </TitlesOfParts>
  <Company>ECSD</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Unit D</dc:title>
  <dc:creator>Pilipchuk, Cheryl</dc:creator>
  <cp:lastModifiedBy>Cheryl Pilipchuk</cp:lastModifiedBy>
  <cp:revision>1</cp:revision>
  <dcterms:modified xsi:type="dcterms:W3CDTF">2017-01-12T17:42:04Z</dcterms:modified>
</cp:coreProperties>
</file>